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8"/>
  </p:notesMasterIdLst>
  <p:sldIdLst>
    <p:sldId id="317" r:id="rId2"/>
    <p:sldId id="318" r:id="rId3"/>
    <p:sldId id="381" r:id="rId4"/>
    <p:sldId id="382" r:id="rId5"/>
    <p:sldId id="319" r:id="rId6"/>
    <p:sldId id="320" r:id="rId7"/>
    <p:sldId id="321" r:id="rId8"/>
    <p:sldId id="428" r:id="rId9"/>
    <p:sldId id="324" r:id="rId10"/>
    <p:sldId id="325" r:id="rId11"/>
    <p:sldId id="326" r:id="rId12"/>
    <p:sldId id="339" r:id="rId13"/>
    <p:sldId id="258" r:id="rId14"/>
    <p:sldId id="285" r:id="rId15"/>
    <p:sldId id="291" r:id="rId16"/>
    <p:sldId id="289" r:id="rId17"/>
    <p:sldId id="284" r:id="rId18"/>
    <p:sldId id="430" r:id="rId19"/>
    <p:sldId id="286" r:id="rId20"/>
    <p:sldId id="431" r:id="rId21"/>
    <p:sldId id="256" r:id="rId22"/>
    <p:sldId id="287" r:id="rId23"/>
    <p:sldId id="257" r:id="rId24"/>
    <p:sldId id="259" r:id="rId25"/>
    <p:sldId id="432" r:id="rId26"/>
    <p:sldId id="303" r:id="rId27"/>
    <p:sldId id="313" r:id="rId28"/>
    <p:sldId id="359" r:id="rId29"/>
    <p:sldId id="433" r:id="rId30"/>
    <p:sldId id="434" r:id="rId31"/>
    <p:sldId id="260" r:id="rId32"/>
    <p:sldId id="261" r:id="rId33"/>
    <p:sldId id="269" r:id="rId34"/>
    <p:sldId id="290" r:id="rId35"/>
    <p:sldId id="295" r:id="rId36"/>
    <p:sldId id="435" r:id="rId37"/>
    <p:sldId id="436" r:id="rId38"/>
    <p:sldId id="262" r:id="rId39"/>
    <p:sldId id="263" r:id="rId40"/>
    <p:sldId id="264" r:id="rId41"/>
    <p:sldId id="314" r:id="rId42"/>
    <p:sldId id="315" r:id="rId43"/>
    <p:sldId id="296" r:id="rId44"/>
    <p:sldId id="377" r:id="rId45"/>
    <p:sldId id="376" r:id="rId46"/>
    <p:sldId id="297" r:id="rId47"/>
    <p:sldId id="298" r:id="rId48"/>
    <p:sldId id="265" r:id="rId49"/>
    <p:sldId id="266" r:id="rId50"/>
    <p:sldId id="438" r:id="rId51"/>
    <p:sldId id="267" r:id="rId52"/>
    <p:sldId id="437" r:id="rId53"/>
    <p:sldId id="418" r:id="rId54"/>
    <p:sldId id="420" r:id="rId55"/>
    <p:sldId id="424" r:id="rId56"/>
    <p:sldId id="425" r:id="rId57"/>
    <p:sldId id="355" r:id="rId58"/>
    <p:sldId id="356" r:id="rId59"/>
    <p:sldId id="357" r:id="rId60"/>
    <p:sldId id="358" r:id="rId61"/>
    <p:sldId id="360" r:id="rId62"/>
    <p:sldId id="361" r:id="rId63"/>
    <p:sldId id="362" r:id="rId64"/>
    <p:sldId id="272" r:id="rId65"/>
    <p:sldId id="278" r:id="rId66"/>
    <p:sldId id="316" r:id="rId67"/>
    <p:sldId id="270" r:id="rId68"/>
    <p:sldId id="367" r:id="rId69"/>
    <p:sldId id="281" r:id="rId70"/>
    <p:sldId id="268" r:id="rId71"/>
    <p:sldId id="279" r:id="rId72"/>
    <p:sldId id="280" r:id="rId73"/>
    <p:sldId id="283" r:id="rId74"/>
    <p:sldId id="282" r:id="rId75"/>
    <p:sldId id="271" r:id="rId76"/>
    <p:sldId id="341" r:id="rId77"/>
    <p:sldId id="308" r:id="rId78"/>
    <p:sldId id="309" r:id="rId79"/>
    <p:sldId id="302" r:id="rId80"/>
    <p:sldId id="307" r:id="rId81"/>
    <p:sldId id="275" r:id="rId82"/>
    <p:sldId id="340" r:id="rId83"/>
    <p:sldId id="383" r:id="rId84"/>
    <p:sldId id="294" r:id="rId85"/>
    <p:sldId id="380" r:id="rId86"/>
    <p:sldId id="378" r:id="rId87"/>
    <p:sldId id="306" r:id="rId88"/>
    <p:sldId id="292" r:id="rId89"/>
    <p:sldId id="299" r:id="rId90"/>
    <p:sldId id="384" r:id="rId91"/>
    <p:sldId id="391" r:id="rId92"/>
    <p:sldId id="293" r:id="rId93"/>
    <p:sldId id="379" r:id="rId94"/>
    <p:sldId id="276" r:id="rId95"/>
    <p:sldId id="277" r:id="rId96"/>
    <p:sldId id="346" r:id="rId97"/>
    <p:sldId id="368" r:id="rId98"/>
    <p:sldId id="369" r:id="rId99"/>
    <p:sldId id="343" r:id="rId100"/>
    <p:sldId id="345" r:id="rId101"/>
    <p:sldId id="344" r:id="rId102"/>
    <p:sldId id="304" r:id="rId103"/>
    <p:sldId id="305" r:id="rId104"/>
    <p:sldId id="311" r:id="rId105"/>
    <p:sldId id="347" r:id="rId106"/>
    <p:sldId id="371" r:id="rId107"/>
    <p:sldId id="372" r:id="rId108"/>
    <p:sldId id="373" r:id="rId109"/>
    <p:sldId id="364" r:id="rId110"/>
    <p:sldId id="363" r:id="rId111"/>
    <p:sldId id="351" r:id="rId112"/>
    <p:sldId id="365" r:id="rId113"/>
    <p:sldId id="366" r:id="rId114"/>
    <p:sldId id="349" r:id="rId115"/>
    <p:sldId id="350" r:id="rId116"/>
    <p:sldId id="370" r:id="rId117"/>
    <p:sldId id="374" r:id="rId118"/>
    <p:sldId id="348" r:id="rId119"/>
    <p:sldId id="327" r:id="rId120"/>
    <p:sldId id="448" r:id="rId121"/>
    <p:sldId id="440" r:id="rId122"/>
    <p:sldId id="441" r:id="rId123"/>
    <p:sldId id="442" r:id="rId124"/>
    <p:sldId id="443" r:id="rId125"/>
    <p:sldId id="444" r:id="rId126"/>
    <p:sldId id="445" r:id="rId127"/>
    <p:sldId id="446" r:id="rId128"/>
    <p:sldId id="447" r:id="rId129"/>
    <p:sldId id="439" r:id="rId130"/>
    <p:sldId id="300" r:id="rId131"/>
    <p:sldId id="328" r:id="rId132"/>
    <p:sldId id="329" r:id="rId133"/>
    <p:sldId id="301" r:id="rId134"/>
    <p:sldId id="375" r:id="rId135"/>
    <p:sldId id="353" r:id="rId136"/>
    <p:sldId id="354" r:id="rId137"/>
    <p:sldId id="330" r:id="rId138"/>
    <p:sldId id="331" r:id="rId139"/>
    <p:sldId id="332" r:id="rId140"/>
    <p:sldId id="333" r:id="rId141"/>
    <p:sldId id="334" r:id="rId142"/>
    <p:sldId id="335" r:id="rId143"/>
    <p:sldId id="338" r:id="rId144"/>
    <p:sldId id="352" r:id="rId145"/>
    <p:sldId id="337" r:id="rId146"/>
    <p:sldId id="423" r:id="rId147"/>
    <p:sldId id="392" r:id="rId148"/>
    <p:sldId id="393" r:id="rId149"/>
    <p:sldId id="395" r:id="rId150"/>
    <p:sldId id="397" r:id="rId151"/>
    <p:sldId id="336" r:id="rId152"/>
    <p:sldId id="402" r:id="rId153"/>
    <p:sldId id="405" r:id="rId154"/>
    <p:sldId id="407" r:id="rId155"/>
    <p:sldId id="408" r:id="rId156"/>
    <p:sldId id="410" r:id="rId157"/>
    <p:sldId id="414" r:id="rId158"/>
    <p:sldId id="426" r:id="rId159"/>
    <p:sldId id="427" r:id="rId160"/>
    <p:sldId id="422" r:id="rId161"/>
    <p:sldId id="274" r:id="rId162"/>
    <p:sldId id="288" r:id="rId163"/>
    <p:sldId id="429" r:id="rId164"/>
    <p:sldId id="273" r:id="rId165"/>
    <p:sldId id="322" r:id="rId166"/>
    <p:sldId id="323" r:id="rId1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lass Introduction" id="{9C9BD4E5-6391-4E47-9B8B-38300C57D8A9}">
          <p14:sldIdLst>
            <p14:sldId id="317"/>
            <p14:sldId id="318"/>
            <p14:sldId id="381"/>
            <p14:sldId id="382"/>
            <p14:sldId id="319"/>
            <p14:sldId id="320"/>
            <p14:sldId id="321"/>
            <p14:sldId id="428"/>
            <p14:sldId id="324"/>
          </p14:sldIdLst>
        </p14:section>
        <p14:section name="Internet HTML Intro" id="{B471D8AA-156E-4514-AE4F-68DF7541566C}">
          <p14:sldIdLst>
            <p14:sldId id="325"/>
            <p14:sldId id="326"/>
            <p14:sldId id="339"/>
            <p14:sldId id="258"/>
            <p14:sldId id="285"/>
            <p14:sldId id="291"/>
            <p14:sldId id="289"/>
            <p14:sldId id="284"/>
            <p14:sldId id="430"/>
            <p14:sldId id="286"/>
          </p14:sldIdLst>
        </p14:section>
        <p14:section name="Basic HTML" id="{B874D2F1-B91A-436D-AE3C-6BFD118C407B}">
          <p14:sldIdLst>
            <p14:sldId id="431"/>
            <p14:sldId id="256"/>
            <p14:sldId id="287"/>
            <p14:sldId id="257"/>
            <p14:sldId id="259"/>
            <p14:sldId id="432"/>
            <p14:sldId id="303"/>
            <p14:sldId id="313"/>
            <p14:sldId id="359"/>
            <p14:sldId id="433"/>
            <p14:sldId id="434"/>
            <p14:sldId id="260"/>
            <p14:sldId id="261"/>
            <p14:sldId id="269"/>
            <p14:sldId id="290"/>
            <p14:sldId id="295"/>
            <p14:sldId id="435"/>
            <p14:sldId id="436"/>
          </p14:sldIdLst>
        </p14:section>
        <p14:section name="Linking" id="{DF083E68-66E2-4C0F-8CAC-CF5B2DB0E967}">
          <p14:sldIdLst>
            <p14:sldId id="262"/>
            <p14:sldId id="263"/>
            <p14:sldId id="264"/>
            <p14:sldId id="314"/>
            <p14:sldId id="315"/>
          </p14:sldIdLst>
        </p14:section>
        <p14:section name="Video Audio" id="{81E419AD-E752-4BFF-BCA0-D4E69B121CD3}">
          <p14:sldIdLst>
            <p14:sldId id="296"/>
            <p14:sldId id="377"/>
            <p14:sldId id="376"/>
            <p14:sldId id="297"/>
            <p14:sldId id="298"/>
          </p14:sldIdLst>
        </p14:section>
        <p14:section name="Images" id="{C1B455C2-2953-494D-9B07-07DF77F6F872}">
          <p14:sldIdLst>
            <p14:sldId id="265"/>
            <p14:sldId id="266"/>
            <p14:sldId id="438"/>
            <p14:sldId id="267"/>
            <p14:sldId id="437"/>
            <p14:sldId id="418"/>
            <p14:sldId id="420"/>
            <p14:sldId id="424"/>
            <p14:sldId id="425"/>
          </p14:sldIdLst>
        </p14:section>
        <p14:section name="Responsive Images" id="{620D5928-9C54-4081-8A88-CF34DCB73465}">
          <p14:sldIdLst>
            <p14:sldId id="355"/>
            <p14:sldId id="356"/>
            <p14:sldId id="357"/>
            <p14:sldId id="358"/>
            <p14:sldId id="360"/>
            <p14:sldId id="361"/>
            <p14:sldId id="362"/>
          </p14:sldIdLst>
        </p14:section>
        <p14:section name="Tables" id="{71BFC14D-EC42-4104-B9D9-927939C4FA94}">
          <p14:sldIdLst>
            <p14:sldId id="272"/>
            <p14:sldId id="278"/>
            <p14:sldId id="316"/>
          </p14:sldIdLst>
        </p14:section>
        <p14:section name="CSS" id="{19F9964B-7B81-45F1-87AA-93AF6266B350}">
          <p14:sldIdLst>
            <p14:sldId id="270"/>
            <p14:sldId id="367"/>
            <p14:sldId id="281"/>
            <p14:sldId id="268"/>
            <p14:sldId id="279"/>
            <p14:sldId id="280"/>
            <p14:sldId id="283"/>
            <p14:sldId id="282"/>
            <p14:sldId id="271"/>
            <p14:sldId id="341"/>
            <p14:sldId id="308"/>
            <p14:sldId id="309"/>
            <p14:sldId id="302"/>
            <p14:sldId id="307"/>
            <p14:sldId id="275"/>
            <p14:sldId id="340"/>
            <p14:sldId id="383"/>
          </p14:sldIdLst>
        </p14:section>
        <p14:section name="New CSS" id="{AC2BC20C-F2D7-40E1-83C9-605D584FEB0F}">
          <p14:sldIdLst>
            <p14:sldId id="294"/>
            <p14:sldId id="380"/>
            <p14:sldId id="378"/>
            <p14:sldId id="306"/>
            <p14:sldId id="292"/>
            <p14:sldId id="299"/>
            <p14:sldId id="384"/>
            <p14:sldId id="391"/>
            <p14:sldId id="293"/>
            <p14:sldId id="379"/>
          </p14:sldIdLst>
        </p14:section>
        <p14:section name="Box Model" id="{A092FC77-B399-4F95-869C-494874F91090}">
          <p14:sldIdLst>
            <p14:sldId id="276"/>
            <p14:sldId id="277"/>
            <p14:sldId id="346"/>
            <p14:sldId id="368"/>
            <p14:sldId id="369"/>
            <p14:sldId id="343"/>
            <p14:sldId id="345"/>
            <p14:sldId id="344"/>
            <p14:sldId id="304"/>
            <p14:sldId id="305"/>
            <p14:sldId id="311"/>
          </p14:sldIdLst>
        </p14:section>
        <p14:section name="FlexBox" id="{BA0D28E8-BF30-405A-9FDA-322368B7CAD3}">
          <p14:sldIdLst>
            <p14:sldId id="347"/>
            <p14:sldId id="371"/>
            <p14:sldId id="372"/>
            <p14:sldId id="373"/>
            <p14:sldId id="364"/>
            <p14:sldId id="363"/>
            <p14:sldId id="351"/>
            <p14:sldId id="365"/>
            <p14:sldId id="366"/>
            <p14:sldId id="349"/>
            <p14:sldId id="350"/>
            <p14:sldId id="370"/>
            <p14:sldId id="374"/>
            <p14:sldId id="348"/>
            <p14:sldId id="327"/>
          </p14:sldIdLst>
        </p14:section>
        <p14:section name="Grid Layout" id="{935975ED-F7DC-40C2-8FB4-0F7E4D971916}">
          <p14:sldIdLst>
            <p14:sldId id="448"/>
            <p14:sldId id="440"/>
            <p14:sldId id="441"/>
            <p14:sldId id="442"/>
            <p14:sldId id="443"/>
            <p14:sldId id="444"/>
            <p14:sldId id="445"/>
            <p14:sldId id="446"/>
            <p14:sldId id="447"/>
          </p14:sldIdLst>
        </p14:section>
        <p14:section name="Responsive Web Design" id="{E9686D8C-6487-4EAB-AB40-D01A6C2B4A75}">
          <p14:sldIdLst>
            <p14:sldId id="439"/>
            <p14:sldId id="300"/>
            <p14:sldId id="328"/>
            <p14:sldId id="329"/>
            <p14:sldId id="301"/>
            <p14:sldId id="375"/>
            <p14:sldId id="353"/>
            <p14:sldId id="354"/>
            <p14:sldId id="330"/>
            <p14:sldId id="331"/>
            <p14:sldId id="332"/>
            <p14:sldId id="333"/>
            <p14:sldId id="334"/>
            <p14:sldId id="335"/>
            <p14:sldId id="338"/>
            <p14:sldId id="352"/>
            <p14:sldId id="337"/>
          </p14:sldIdLst>
        </p14:section>
        <p14:section name="Forms" id="{2FB2E32F-66DE-4027-A511-3B6DBCBB8802}">
          <p14:sldIdLst>
            <p14:sldId id="423"/>
            <p14:sldId id="392"/>
            <p14:sldId id="393"/>
            <p14:sldId id="395"/>
            <p14:sldId id="397"/>
            <p14:sldId id="336"/>
            <p14:sldId id="402"/>
            <p14:sldId id="405"/>
            <p14:sldId id="407"/>
            <p14:sldId id="408"/>
            <p14:sldId id="410"/>
            <p14:sldId id="414"/>
            <p14:sldId id="426"/>
            <p14:sldId id="427"/>
            <p14:sldId id="422"/>
          </p14:sldIdLst>
        </p14:section>
        <p14:section name="End" id="{29EEA2E8-7713-49FE-81C7-3CE4A33E1A9D}">
          <p14:sldIdLst>
            <p14:sldId id="274"/>
            <p14:sldId id="288"/>
            <p14:sldId id="429"/>
            <p14:sldId id="273"/>
            <p14:sldId id="322"/>
            <p14:sldId id="32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rry OH" initials="SOH" lastIdx="1" clrIdx="0">
    <p:extLst>
      <p:ext uri="{19B8F6BF-5375-455C-9EA6-DF929625EA0E}">
        <p15:presenceInfo xmlns:p15="http://schemas.microsoft.com/office/powerpoint/2012/main" userId="Sherry O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28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86" autoAdjust="0"/>
    <p:restoredTop sz="96416" autoAdjust="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24AC96-D018-4314-9115-E7C68A9EA9CC}"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3FEE5994-F2CF-4F0B-AE81-8A2ADC2F60E1}">
      <dgm:prSet custT="1"/>
      <dgm:spPr>
        <a:solidFill>
          <a:schemeClr val="tx2"/>
        </a:solidFill>
      </dgm:spPr>
      <dgm:t>
        <a:bodyPr/>
        <a:lstStyle/>
        <a:p>
          <a:pPr rtl="0"/>
          <a:r>
            <a:rPr lang="en-US" sz="2000" b="0" i="0" dirty="0">
              <a:latin typeface="Calibri" panose="020F0502020204030204" pitchFamily="34" charset="0"/>
            </a:rPr>
            <a:t>Direction</a:t>
          </a:r>
          <a:endParaRPr lang="en-US" sz="2000" dirty="0">
            <a:latin typeface="Calibri" panose="020F0502020204030204" pitchFamily="34" charset="0"/>
          </a:endParaRPr>
        </a:p>
      </dgm:t>
    </dgm:pt>
    <dgm:pt modelId="{FE8D8DE3-735E-41D0-B53D-0870238DF025}" type="parTrans" cxnId="{8C110981-EEE7-4084-BC74-7189F2342231}">
      <dgm:prSet/>
      <dgm:spPr/>
      <dgm:t>
        <a:bodyPr/>
        <a:lstStyle/>
        <a:p>
          <a:endParaRPr lang="en-US"/>
        </a:p>
      </dgm:t>
    </dgm:pt>
    <dgm:pt modelId="{5E37722D-AC7A-42DE-B2E3-E7A142F76522}" type="sibTrans" cxnId="{8C110981-EEE7-4084-BC74-7189F2342231}">
      <dgm:prSet/>
      <dgm:spPr/>
      <dgm:t>
        <a:bodyPr/>
        <a:lstStyle/>
        <a:p>
          <a:endParaRPr lang="en-US"/>
        </a:p>
      </dgm:t>
    </dgm:pt>
    <dgm:pt modelId="{7B9DB496-9159-40C0-BEAC-9E9F3A254798}">
      <dgm:prSet custT="1"/>
      <dgm:spPr>
        <a:solidFill>
          <a:schemeClr val="tx2"/>
        </a:solidFill>
      </dgm:spPr>
      <dgm:t>
        <a:bodyPr/>
        <a:lstStyle/>
        <a:p>
          <a:pPr rtl="0"/>
          <a:r>
            <a:rPr lang="en-US" sz="2000" b="0" i="0" dirty="0">
              <a:latin typeface="Calibri" panose="020F0502020204030204" pitchFamily="34" charset="0"/>
            </a:rPr>
            <a:t>Alignment</a:t>
          </a:r>
          <a:endParaRPr lang="en-US" sz="2000" dirty="0">
            <a:latin typeface="Calibri" panose="020F0502020204030204" pitchFamily="34" charset="0"/>
          </a:endParaRPr>
        </a:p>
      </dgm:t>
    </dgm:pt>
    <dgm:pt modelId="{49B108E9-4C5C-49E2-B922-2220BFBE939D}" type="parTrans" cxnId="{743F7EAD-487A-4580-A052-6203BE2F79E1}">
      <dgm:prSet/>
      <dgm:spPr/>
      <dgm:t>
        <a:bodyPr/>
        <a:lstStyle/>
        <a:p>
          <a:endParaRPr lang="en-US"/>
        </a:p>
      </dgm:t>
    </dgm:pt>
    <dgm:pt modelId="{90C27F7E-9A4D-4B76-9981-54F8DC2350B4}" type="sibTrans" cxnId="{743F7EAD-487A-4580-A052-6203BE2F79E1}">
      <dgm:prSet/>
      <dgm:spPr/>
      <dgm:t>
        <a:bodyPr/>
        <a:lstStyle/>
        <a:p>
          <a:endParaRPr lang="en-US"/>
        </a:p>
      </dgm:t>
    </dgm:pt>
    <dgm:pt modelId="{200E608C-129C-4468-B113-7809F71E9C9D}">
      <dgm:prSet custT="1"/>
      <dgm:spPr>
        <a:solidFill>
          <a:schemeClr val="tx2"/>
        </a:solidFill>
      </dgm:spPr>
      <dgm:t>
        <a:bodyPr/>
        <a:lstStyle/>
        <a:p>
          <a:pPr rtl="0"/>
          <a:r>
            <a:rPr lang="en-US" sz="2000" b="0" i="0" dirty="0">
              <a:latin typeface="Calibri" panose="020F0502020204030204" pitchFamily="34" charset="0"/>
            </a:rPr>
            <a:t>Ordering</a:t>
          </a:r>
          <a:endParaRPr lang="en-US" sz="2000" dirty="0">
            <a:latin typeface="Calibri" panose="020F0502020204030204" pitchFamily="34" charset="0"/>
          </a:endParaRPr>
        </a:p>
      </dgm:t>
    </dgm:pt>
    <dgm:pt modelId="{6EC603E5-D3B6-4238-9B08-D576C9CBAE6E}" type="parTrans" cxnId="{D37A1E19-F6C2-44B2-B301-D56858875500}">
      <dgm:prSet/>
      <dgm:spPr/>
      <dgm:t>
        <a:bodyPr/>
        <a:lstStyle/>
        <a:p>
          <a:endParaRPr lang="en-US"/>
        </a:p>
      </dgm:t>
    </dgm:pt>
    <dgm:pt modelId="{BA7B6D5D-C8A7-42A1-BC6C-6988BF3DC987}" type="sibTrans" cxnId="{D37A1E19-F6C2-44B2-B301-D56858875500}">
      <dgm:prSet/>
      <dgm:spPr/>
      <dgm:t>
        <a:bodyPr/>
        <a:lstStyle/>
        <a:p>
          <a:endParaRPr lang="en-US"/>
        </a:p>
      </dgm:t>
    </dgm:pt>
    <dgm:pt modelId="{D60EDC38-1FF1-401F-9161-F95817F8151B}">
      <dgm:prSet custT="1"/>
      <dgm:spPr>
        <a:solidFill>
          <a:schemeClr val="tx2"/>
        </a:solidFill>
      </dgm:spPr>
      <dgm:t>
        <a:bodyPr/>
        <a:lstStyle/>
        <a:p>
          <a:pPr rtl="0"/>
          <a:r>
            <a:rPr lang="en-US" sz="2000" b="0" i="0" dirty="0">
              <a:latin typeface="Calibri" panose="020F0502020204030204" pitchFamily="34" charset="0"/>
            </a:rPr>
            <a:t>Flexibility</a:t>
          </a:r>
          <a:endParaRPr lang="en-US" sz="2000" dirty="0">
            <a:latin typeface="Calibri" panose="020F0502020204030204" pitchFamily="34" charset="0"/>
          </a:endParaRPr>
        </a:p>
      </dgm:t>
    </dgm:pt>
    <dgm:pt modelId="{3A431A9C-E622-402B-B8E6-9B4D9FCA808D}" type="parTrans" cxnId="{F1FDE29D-F26B-4652-A635-17076A9DCEC5}">
      <dgm:prSet/>
      <dgm:spPr/>
      <dgm:t>
        <a:bodyPr/>
        <a:lstStyle/>
        <a:p>
          <a:endParaRPr lang="en-US"/>
        </a:p>
      </dgm:t>
    </dgm:pt>
    <dgm:pt modelId="{661EDD77-77C0-42F9-8A1A-5C4E88C82932}" type="sibTrans" cxnId="{F1FDE29D-F26B-4652-A635-17076A9DCEC5}">
      <dgm:prSet/>
      <dgm:spPr/>
      <dgm:t>
        <a:bodyPr/>
        <a:lstStyle/>
        <a:p>
          <a:endParaRPr lang="en-US"/>
        </a:p>
      </dgm:t>
    </dgm:pt>
    <dgm:pt modelId="{D38A6A0E-AA4A-4D7E-9800-AB7B870EDBDA}" type="pres">
      <dgm:prSet presAssocID="{0B24AC96-D018-4314-9115-E7C68A9EA9CC}" presName="diagram" presStyleCnt="0">
        <dgm:presLayoutVars>
          <dgm:chPref val="1"/>
          <dgm:dir/>
          <dgm:animOne val="branch"/>
          <dgm:animLvl val="lvl"/>
          <dgm:resizeHandles/>
        </dgm:presLayoutVars>
      </dgm:prSet>
      <dgm:spPr/>
    </dgm:pt>
    <dgm:pt modelId="{AA4021A0-27FB-48C9-BAE1-36ADD17FC22F}" type="pres">
      <dgm:prSet presAssocID="{3FEE5994-F2CF-4F0B-AE81-8A2ADC2F60E1}" presName="root" presStyleCnt="0"/>
      <dgm:spPr/>
    </dgm:pt>
    <dgm:pt modelId="{A6C74E72-7AE0-4D33-8A9C-BCEF02E1F8C5}" type="pres">
      <dgm:prSet presAssocID="{3FEE5994-F2CF-4F0B-AE81-8A2ADC2F60E1}" presName="rootComposite" presStyleCnt="0"/>
      <dgm:spPr/>
    </dgm:pt>
    <dgm:pt modelId="{24485D0C-2640-4F69-845D-EBABD1C5CD6F}" type="pres">
      <dgm:prSet presAssocID="{3FEE5994-F2CF-4F0B-AE81-8A2ADC2F60E1}" presName="rootText" presStyleLbl="node1" presStyleIdx="0" presStyleCnt="4"/>
      <dgm:spPr/>
    </dgm:pt>
    <dgm:pt modelId="{0650CFA0-CCAC-4DBA-B8DD-FE2482EAF6A7}" type="pres">
      <dgm:prSet presAssocID="{3FEE5994-F2CF-4F0B-AE81-8A2ADC2F60E1}" presName="rootConnector" presStyleLbl="node1" presStyleIdx="0" presStyleCnt="4"/>
      <dgm:spPr/>
    </dgm:pt>
    <dgm:pt modelId="{E60738F3-3EC9-48C3-9A9F-13FED8CBEE4A}" type="pres">
      <dgm:prSet presAssocID="{3FEE5994-F2CF-4F0B-AE81-8A2ADC2F60E1}" presName="childShape" presStyleCnt="0"/>
      <dgm:spPr/>
    </dgm:pt>
    <dgm:pt modelId="{C650C428-39E6-48B0-ACF6-ED159E7E5970}" type="pres">
      <dgm:prSet presAssocID="{7B9DB496-9159-40C0-BEAC-9E9F3A254798}" presName="root" presStyleCnt="0"/>
      <dgm:spPr/>
    </dgm:pt>
    <dgm:pt modelId="{B85A38A1-8D77-4D48-B527-DA3C3EC7495A}" type="pres">
      <dgm:prSet presAssocID="{7B9DB496-9159-40C0-BEAC-9E9F3A254798}" presName="rootComposite" presStyleCnt="0"/>
      <dgm:spPr/>
    </dgm:pt>
    <dgm:pt modelId="{2F000686-E11C-4287-BB27-D713AABD22E9}" type="pres">
      <dgm:prSet presAssocID="{7B9DB496-9159-40C0-BEAC-9E9F3A254798}" presName="rootText" presStyleLbl="node1" presStyleIdx="1" presStyleCnt="4"/>
      <dgm:spPr/>
    </dgm:pt>
    <dgm:pt modelId="{6A34A824-267F-4330-BAAE-687A48A4FF57}" type="pres">
      <dgm:prSet presAssocID="{7B9DB496-9159-40C0-BEAC-9E9F3A254798}" presName="rootConnector" presStyleLbl="node1" presStyleIdx="1" presStyleCnt="4"/>
      <dgm:spPr/>
    </dgm:pt>
    <dgm:pt modelId="{97875A59-1491-4541-A9E6-15D5594178A0}" type="pres">
      <dgm:prSet presAssocID="{7B9DB496-9159-40C0-BEAC-9E9F3A254798}" presName="childShape" presStyleCnt="0"/>
      <dgm:spPr/>
    </dgm:pt>
    <dgm:pt modelId="{A6AC1137-9F8E-4ADB-8D81-53D721BBEAA7}" type="pres">
      <dgm:prSet presAssocID="{200E608C-129C-4468-B113-7809F71E9C9D}" presName="root" presStyleCnt="0"/>
      <dgm:spPr/>
    </dgm:pt>
    <dgm:pt modelId="{A6C27226-6961-4BD6-B8FF-A9FE988F3E5C}" type="pres">
      <dgm:prSet presAssocID="{200E608C-129C-4468-B113-7809F71E9C9D}" presName="rootComposite" presStyleCnt="0"/>
      <dgm:spPr/>
    </dgm:pt>
    <dgm:pt modelId="{C7FE678C-80C0-4F50-814A-4827DE47EC0C}" type="pres">
      <dgm:prSet presAssocID="{200E608C-129C-4468-B113-7809F71E9C9D}" presName="rootText" presStyleLbl="node1" presStyleIdx="2" presStyleCnt="4"/>
      <dgm:spPr/>
    </dgm:pt>
    <dgm:pt modelId="{E9B45D31-776E-4F8A-8A62-A15B74A20418}" type="pres">
      <dgm:prSet presAssocID="{200E608C-129C-4468-B113-7809F71E9C9D}" presName="rootConnector" presStyleLbl="node1" presStyleIdx="2" presStyleCnt="4"/>
      <dgm:spPr/>
    </dgm:pt>
    <dgm:pt modelId="{2A1F73B5-DC9A-4622-BD4B-2EE6BC958CD6}" type="pres">
      <dgm:prSet presAssocID="{200E608C-129C-4468-B113-7809F71E9C9D}" presName="childShape" presStyleCnt="0"/>
      <dgm:spPr/>
    </dgm:pt>
    <dgm:pt modelId="{212642C9-28F9-4D23-B58D-35A8D0F1939B}" type="pres">
      <dgm:prSet presAssocID="{D60EDC38-1FF1-401F-9161-F95817F8151B}" presName="root" presStyleCnt="0"/>
      <dgm:spPr/>
    </dgm:pt>
    <dgm:pt modelId="{B3A9CE0E-FD9F-47DA-8BA6-1063AD0FBB50}" type="pres">
      <dgm:prSet presAssocID="{D60EDC38-1FF1-401F-9161-F95817F8151B}" presName="rootComposite" presStyleCnt="0"/>
      <dgm:spPr/>
    </dgm:pt>
    <dgm:pt modelId="{86D25C08-A922-4DF2-ADAD-9053D9A5D832}" type="pres">
      <dgm:prSet presAssocID="{D60EDC38-1FF1-401F-9161-F95817F8151B}" presName="rootText" presStyleLbl="node1" presStyleIdx="3" presStyleCnt="4"/>
      <dgm:spPr/>
    </dgm:pt>
    <dgm:pt modelId="{255AC3A4-5DE8-4F85-B5DD-793089F95565}" type="pres">
      <dgm:prSet presAssocID="{D60EDC38-1FF1-401F-9161-F95817F8151B}" presName="rootConnector" presStyleLbl="node1" presStyleIdx="3" presStyleCnt="4"/>
      <dgm:spPr/>
    </dgm:pt>
    <dgm:pt modelId="{147B63DB-4983-47C5-8406-9028A408D3DB}" type="pres">
      <dgm:prSet presAssocID="{D60EDC38-1FF1-401F-9161-F95817F8151B}" presName="childShape" presStyleCnt="0"/>
      <dgm:spPr/>
    </dgm:pt>
  </dgm:ptLst>
  <dgm:cxnLst>
    <dgm:cxn modelId="{D37A1E19-F6C2-44B2-B301-D56858875500}" srcId="{0B24AC96-D018-4314-9115-E7C68A9EA9CC}" destId="{200E608C-129C-4468-B113-7809F71E9C9D}" srcOrd="2" destOrd="0" parTransId="{6EC603E5-D3B6-4238-9B08-D576C9CBAE6E}" sibTransId="{BA7B6D5D-C8A7-42A1-BC6C-6988BF3DC987}"/>
    <dgm:cxn modelId="{056AA72D-82B8-4BE8-89F6-748C2EE805DF}" type="presOf" srcId="{7B9DB496-9159-40C0-BEAC-9E9F3A254798}" destId="{2F000686-E11C-4287-BB27-D713AABD22E9}" srcOrd="0" destOrd="0" presId="urn:microsoft.com/office/officeart/2005/8/layout/hierarchy3"/>
    <dgm:cxn modelId="{CE330364-C818-4F49-9A30-C6DB69C28B23}" type="presOf" srcId="{3FEE5994-F2CF-4F0B-AE81-8A2ADC2F60E1}" destId="{0650CFA0-CCAC-4DBA-B8DD-FE2482EAF6A7}" srcOrd="1" destOrd="0" presId="urn:microsoft.com/office/officeart/2005/8/layout/hierarchy3"/>
    <dgm:cxn modelId="{AC502467-9970-4353-8B39-D44F7C000FC6}" type="presOf" srcId="{7B9DB496-9159-40C0-BEAC-9E9F3A254798}" destId="{6A34A824-267F-4330-BAAE-687A48A4FF57}" srcOrd="1" destOrd="0" presId="urn:microsoft.com/office/officeart/2005/8/layout/hierarchy3"/>
    <dgm:cxn modelId="{39A5EB68-A2BF-4A74-9F0A-56242204A667}" type="presOf" srcId="{0B24AC96-D018-4314-9115-E7C68A9EA9CC}" destId="{D38A6A0E-AA4A-4D7E-9800-AB7B870EDBDA}" srcOrd="0" destOrd="0" presId="urn:microsoft.com/office/officeart/2005/8/layout/hierarchy3"/>
    <dgm:cxn modelId="{574F2355-5D36-4FC8-A7D7-7D1D78308AD0}" type="presOf" srcId="{200E608C-129C-4468-B113-7809F71E9C9D}" destId="{E9B45D31-776E-4F8A-8A62-A15B74A20418}" srcOrd="1" destOrd="0" presId="urn:microsoft.com/office/officeart/2005/8/layout/hierarchy3"/>
    <dgm:cxn modelId="{8C110981-EEE7-4084-BC74-7189F2342231}" srcId="{0B24AC96-D018-4314-9115-E7C68A9EA9CC}" destId="{3FEE5994-F2CF-4F0B-AE81-8A2ADC2F60E1}" srcOrd="0" destOrd="0" parTransId="{FE8D8DE3-735E-41D0-B53D-0870238DF025}" sibTransId="{5E37722D-AC7A-42DE-B2E3-E7A142F76522}"/>
    <dgm:cxn modelId="{CB805D89-7136-4FEB-AAFA-6CCC324F1BF6}" type="presOf" srcId="{D60EDC38-1FF1-401F-9161-F95817F8151B}" destId="{255AC3A4-5DE8-4F85-B5DD-793089F95565}" srcOrd="1" destOrd="0" presId="urn:microsoft.com/office/officeart/2005/8/layout/hierarchy3"/>
    <dgm:cxn modelId="{F1FDE29D-F26B-4652-A635-17076A9DCEC5}" srcId="{0B24AC96-D018-4314-9115-E7C68A9EA9CC}" destId="{D60EDC38-1FF1-401F-9161-F95817F8151B}" srcOrd="3" destOrd="0" parTransId="{3A431A9C-E622-402B-B8E6-9B4D9FCA808D}" sibTransId="{661EDD77-77C0-42F9-8A1A-5C4E88C82932}"/>
    <dgm:cxn modelId="{69653EA4-36E0-473C-9352-1A5CEE0BC372}" type="presOf" srcId="{200E608C-129C-4468-B113-7809F71E9C9D}" destId="{C7FE678C-80C0-4F50-814A-4827DE47EC0C}" srcOrd="0" destOrd="0" presId="urn:microsoft.com/office/officeart/2005/8/layout/hierarchy3"/>
    <dgm:cxn modelId="{743F7EAD-487A-4580-A052-6203BE2F79E1}" srcId="{0B24AC96-D018-4314-9115-E7C68A9EA9CC}" destId="{7B9DB496-9159-40C0-BEAC-9E9F3A254798}" srcOrd="1" destOrd="0" parTransId="{49B108E9-4C5C-49E2-B922-2220BFBE939D}" sibTransId="{90C27F7E-9A4D-4B76-9981-54F8DC2350B4}"/>
    <dgm:cxn modelId="{03A947D4-2319-422C-BFA8-8084E2DF8477}" type="presOf" srcId="{3FEE5994-F2CF-4F0B-AE81-8A2ADC2F60E1}" destId="{24485D0C-2640-4F69-845D-EBABD1C5CD6F}" srcOrd="0" destOrd="0" presId="urn:microsoft.com/office/officeart/2005/8/layout/hierarchy3"/>
    <dgm:cxn modelId="{13A5E6DB-61DE-468F-AC0B-F9EE539284CE}" type="presOf" srcId="{D60EDC38-1FF1-401F-9161-F95817F8151B}" destId="{86D25C08-A922-4DF2-ADAD-9053D9A5D832}" srcOrd="0" destOrd="0" presId="urn:microsoft.com/office/officeart/2005/8/layout/hierarchy3"/>
    <dgm:cxn modelId="{5A93143F-FA62-4F25-8131-B7E08BD47F51}" type="presParOf" srcId="{D38A6A0E-AA4A-4D7E-9800-AB7B870EDBDA}" destId="{AA4021A0-27FB-48C9-BAE1-36ADD17FC22F}" srcOrd="0" destOrd="0" presId="urn:microsoft.com/office/officeart/2005/8/layout/hierarchy3"/>
    <dgm:cxn modelId="{273E3A38-E384-42C7-A1AB-6EF309740E91}" type="presParOf" srcId="{AA4021A0-27FB-48C9-BAE1-36ADD17FC22F}" destId="{A6C74E72-7AE0-4D33-8A9C-BCEF02E1F8C5}" srcOrd="0" destOrd="0" presId="urn:microsoft.com/office/officeart/2005/8/layout/hierarchy3"/>
    <dgm:cxn modelId="{97782226-4D2C-45DF-BCD0-A5D37A61C339}" type="presParOf" srcId="{A6C74E72-7AE0-4D33-8A9C-BCEF02E1F8C5}" destId="{24485D0C-2640-4F69-845D-EBABD1C5CD6F}" srcOrd="0" destOrd="0" presId="urn:microsoft.com/office/officeart/2005/8/layout/hierarchy3"/>
    <dgm:cxn modelId="{A91B659C-C680-4FD3-81F2-DA3B25E235CB}" type="presParOf" srcId="{A6C74E72-7AE0-4D33-8A9C-BCEF02E1F8C5}" destId="{0650CFA0-CCAC-4DBA-B8DD-FE2482EAF6A7}" srcOrd="1" destOrd="0" presId="urn:microsoft.com/office/officeart/2005/8/layout/hierarchy3"/>
    <dgm:cxn modelId="{31F040C9-14D0-4DCE-BB36-2BB7C103DD2D}" type="presParOf" srcId="{AA4021A0-27FB-48C9-BAE1-36ADD17FC22F}" destId="{E60738F3-3EC9-48C3-9A9F-13FED8CBEE4A}" srcOrd="1" destOrd="0" presId="urn:microsoft.com/office/officeart/2005/8/layout/hierarchy3"/>
    <dgm:cxn modelId="{A1F1DF8E-2FAE-4329-B149-3864909065F1}" type="presParOf" srcId="{D38A6A0E-AA4A-4D7E-9800-AB7B870EDBDA}" destId="{C650C428-39E6-48B0-ACF6-ED159E7E5970}" srcOrd="1" destOrd="0" presId="urn:microsoft.com/office/officeart/2005/8/layout/hierarchy3"/>
    <dgm:cxn modelId="{D998EADE-FE28-4A33-847F-A48D0C9D18BB}" type="presParOf" srcId="{C650C428-39E6-48B0-ACF6-ED159E7E5970}" destId="{B85A38A1-8D77-4D48-B527-DA3C3EC7495A}" srcOrd="0" destOrd="0" presId="urn:microsoft.com/office/officeart/2005/8/layout/hierarchy3"/>
    <dgm:cxn modelId="{0D12B0D9-ED31-4D0E-85D2-7D7945317716}" type="presParOf" srcId="{B85A38A1-8D77-4D48-B527-DA3C3EC7495A}" destId="{2F000686-E11C-4287-BB27-D713AABD22E9}" srcOrd="0" destOrd="0" presId="urn:microsoft.com/office/officeart/2005/8/layout/hierarchy3"/>
    <dgm:cxn modelId="{CA6B615E-5709-4D3C-8EC7-9D1D8D4BA3A3}" type="presParOf" srcId="{B85A38A1-8D77-4D48-B527-DA3C3EC7495A}" destId="{6A34A824-267F-4330-BAAE-687A48A4FF57}" srcOrd="1" destOrd="0" presId="urn:microsoft.com/office/officeart/2005/8/layout/hierarchy3"/>
    <dgm:cxn modelId="{2CA11E4D-4B51-4939-BC51-C2D0E1B23035}" type="presParOf" srcId="{C650C428-39E6-48B0-ACF6-ED159E7E5970}" destId="{97875A59-1491-4541-A9E6-15D5594178A0}" srcOrd="1" destOrd="0" presId="urn:microsoft.com/office/officeart/2005/8/layout/hierarchy3"/>
    <dgm:cxn modelId="{4E9FB7AB-9406-4C7D-984D-F1947455AA46}" type="presParOf" srcId="{D38A6A0E-AA4A-4D7E-9800-AB7B870EDBDA}" destId="{A6AC1137-9F8E-4ADB-8D81-53D721BBEAA7}" srcOrd="2" destOrd="0" presId="urn:microsoft.com/office/officeart/2005/8/layout/hierarchy3"/>
    <dgm:cxn modelId="{C08F84A6-3AAA-483D-8875-4878E381364D}" type="presParOf" srcId="{A6AC1137-9F8E-4ADB-8D81-53D721BBEAA7}" destId="{A6C27226-6961-4BD6-B8FF-A9FE988F3E5C}" srcOrd="0" destOrd="0" presId="urn:microsoft.com/office/officeart/2005/8/layout/hierarchy3"/>
    <dgm:cxn modelId="{D24AD525-8960-40ED-B9D8-73916DF377A7}" type="presParOf" srcId="{A6C27226-6961-4BD6-B8FF-A9FE988F3E5C}" destId="{C7FE678C-80C0-4F50-814A-4827DE47EC0C}" srcOrd="0" destOrd="0" presId="urn:microsoft.com/office/officeart/2005/8/layout/hierarchy3"/>
    <dgm:cxn modelId="{A4B866D4-70A6-414E-9E82-6EC233F4FA0A}" type="presParOf" srcId="{A6C27226-6961-4BD6-B8FF-A9FE988F3E5C}" destId="{E9B45D31-776E-4F8A-8A62-A15B74A20418}" srcOrd="1" destOrd="0" presId="urn:microsoft.com/office/officeart/2005/8/layout/hierarchy3"/>
    <dgm:cxn modelId="{6FF3CB5E-A65F-4362-A469-F65162AA5632}" type="presParOf" srcId="{A6AC1137-9F8E-4ADB-8D81-53D721BBEAA7}" destId="{2A1F73B5-DC9A-4622-BD4B-2EE6BC958CD6}" srcOrd="1" destOrd="0" presId="urn:microsoft.com/office/officeart/2005/8/layout/hierarchy3"/>
    <dgm:cxn modelId="{1E318B93-78E9-4E3C-AAD9-11E38D3E2326}" type="presParOf" srcId="{D38A6A0E-AA4A-4D7E-9800-AB7B870EDBDA}" destId="{212642C9-28F9-4D23-B58D-35A8D0F1939B}" srcOrd="3" destOrd="0" presId="urn:microsoft.com/office/officeart/2005/8/layout/hierarchy3"/>
    <dgm:cxn modelId="{2EE972B6-F0A6-4349-9F5C-56D796804CF0}" type="presParOf" srcId="{212642C9-28F9-4D23-B58D-35A8D0F1939B}" destId="{B3A9CE0E-FD9F-47DA-8BA6-1063AD0FBB50}" srcOrd="0" destOrd="0" presId="urn:microsoft.com/office/officeart/2005/8/layout/hierarchy3"/>
    <dgm:cxn modelId="{A4C28374-6633-4B9F-9EA7-0874F96331E5}" type="presParOf" srcId="{B3A9CE0E-FD9F-47DA-8BA6-1063AD0FBB50}" destId="{86D25C08-A922-4DF2-ADAD-9053D9A5D832}" srcOrd="0" destOrd="0" presId="urn:microsoft.com/office/officeart/2005/8/layout/hierarchy3"/>
    <dgm:cxn modelId="{A5C60F4B-513A-4BC9-848A-4BBF7A73A683}" type="presParOf" srcId="{B3A9CE0E-FD9F-47DA-8BA6-1063AD0FBB50}" destId="{255AC3A4-5DE8-4F85-B5DD-793089F95565}" srcOrd="1" destOrd="0" presId="urn:microsoft.com/office/officeart/2005/8/layout/hierarchy3"/>
    <dgm:cxn modelId="{6B3F37D1-E16A-4B75-961B-533A83DC7A41}" type="presParOf" srcId="{212642C9-28F9-4D23-B58D-35A8D0F1939B}" destId="{147B63DB-4983-47C5-8406-9028A408D3DB}"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485D0C-2640-4F69-845D-EBABD1C5CD6F}">
      <dsp:nvSpPr>
        <dsp:cNvPr id="0" name=""/>
        <dsp:cNvSpPr/>
      </dsp:nvSpPr>
      <dsp:spPr>
        <a:xfrm>
          <a:off x="1595" y="1295427"/>
          <a:ext cx="1834317" cy="917158"/>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b="0" i="0" kern="1200" dirty="0">
              <a:latin typeface="Calibri" panose="020F0502020204030204" pitchFamily="34" charset="0"/>
            </a:rPr>
            <a:t>Direction</a:t>
          </a:r>
          <a:endParaRPr lang="en-US" sz="2000" kern="1200" dirty="0">
            <a:latin typeface="Calibri" panose="020F0502020204030204" pitchFamily="34" charset="0"/>
          </a:endParaRPr>
        </a:p>
      </dsp:txBody>
      <dsp:txXfrm>
        <a:off x="28458" y="1322290"/>
        <a:ext cx="1780591" cy="863432"/>
      </dsp:txXfrm>
    </dsp:sp>
    <dsp:sp modelId="{2F000686-E11C-4287-BB27-D713AABD22E9}">
      <dsp:nvSpPr>
        <dsp:cNvPr id="0" name=""/>
        <dsp:cNvSpPr/>
      </dsp:nvSpPr>
      <dsp:spPr>
        <a:xfrm>
          <a:off x="2294492" y="1295427"/>
          <a:ext cx="1834317" cy="917158"/>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b="0" i="0" kern="1200" dirty="0">
              <a:latin typeface="Calibri" panose="020F0502020204030204" pitchFamily="34" charset="0"/>
            </a:rPr>
            <a:t>Alignment</a:t>
          </a:r>
          <a:endParaRPr lang="en-US" sz="2000" kern="1200" dirty="0">
            <a:latin typeface="Calibri" panose="020F0502020204030204" pitchFamily="34" charset="0"/>
          </a:endParaRPr>
        </a:p>
      </dsp:txBody>
      <dsp:txXfrm>
        <a:off x="2321355" y="1322290"/>
        <a:ext cx="1780591" cy="863432"/>
      </dsp:txXfrm>
    </dsp:sp>
    <dsp:sp modelId="{C7FE678C-80C0-4F50-814A-4827DE47EC0C}">
      <dsp:nvSpPr>
        <dsp:cNvPr id="0" name=""/>
        <dsp:cNvSpPr/>
      </dsp:nvSpPr>
      <dsp:spPr>
        <a:xfrm>
          <a:off x="4587389" y="1295427"/>
          <a:ext cx="1834317" cy="917158"/>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b="0" i="0" kern="1200" dirty="0">
              <a:latin typeface="Calibri" panose="020F0502020204030204" pitchFamily="34" charset="0"/>
            </a:rPr>
            <a:t>Ordering</a:t>
          </a:r>
          <a:endParaRPr lang="en-US" sz="2000" kern="1200" dirty="0">
            <a:latin typeface="Calibri" panose="020F0502020204030204" pitchFamily="34" charset="0"/>
          </a:endParaRPr>
        </a:p>
      </dsp:txBody>
      <dsp:txXfrm>
        <a:off x="4614252" y="1322290"/>
        <a:ext cx="1780591" cy="863432"/>
      </dsp:txXfrm>
    </dsp:sp>
    <dsp:sp modelId="{86D25C08-A922-4DF2-ADAD-9053D9A5D832}">
      <dsp:nvSpPr>
        <dsp:cNvPr id="0" name=""/>
        <dsp:cNvSpPr/>
      </dsp:nvSpPr>
      <dsp:spPr>
        <a:xfrm>
          <a:off x="6880286" y="1295427"/>
          <a:ext cx="1834317" cy="917158"/>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b="0" i="0" kern="1200" dirty="0">
              <a:latin typeface="Calibri" panose="020F0502020204030204" pitchFamily="34" charset="0"/>
            </a:rPr>
            <a:t>Flexibility</a:t>
          </a:r>
          <a:endParaRPr lang="en-US" sz="2000" kern="1200" dirty="0">
            <a:latin typeface="Calibri" panose="020F0502020204030204" pitchFamily="34" charset="0"/>
          </a:endParaRPr>
        </a:p>
      </dsp:txBody>
      <dsp:txXfrm>
        <a:off x="6907149" y="1322290"/>
        <a:ext cx="1780591" cy="86343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C37E02-8BB2-48BF-9354-E64B75202AA1}" type="datetimeFigureOut">
              <a:rPr lang="en-US" smtClean="0"/>
              <a:t>3/11/2020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ADA992-7475-4A24-9E62-0527FAE196EF}" type="slidenum">
              <a:rPr lang="en-US" smtClean="0"/>
              <a:t>‹#›</a:t>
            </a:fld>
            <a:endParaRPr lang="en-US"/>
          </a:p>
        </p:txBody>
      </p:sp>
    </p:spTree>
    <p:extLst>
      <p:ext uri="{BB962C8B-B14F-4D97-AF65-F5344CB8AC3E}">
        <p14:creationId xmlns:p14="http://schemas.microsoft.com/office/powerpoint/2010/main" val="3976937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6</a:t>
            </a:fld>
            <a:endParaRPr lang="en-US"/>
          </a:p>
        </p:txBody>
      </p:sp>
    </p:spTree>
    <p:extLst>
      <p:ext uri="{BB962C8B-B14F-4D97-AF65-F5344CB8AC3E}">
        <p14:creationId xmlns:p14="http://schemas.microsoft.com/office/powerpoint/2010/main" val="450730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52388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84424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52388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02042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0270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415480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21314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027075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46741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17451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ADA992-7475-4A24-9E62-0527FAE196EF}" type="slidenum">
              <a:rPr lang="en-US" smtClean="0"/>
              <a:t>126</a:t>
            </a:fld>
            <a:endParaRPr lang="en-US"/>
          </a:p>
        </p:txBody>
      </p:sp>
    </p:spTree>
    <p:extLst>
      <p:ext uri="{BB962C8B-B14F-4D97-AF65-F5344CB8AC3E}">
        <p14:creationId xmlns:p14="http://schemas.microsoft.com/office/powerpoint/2010/main" val="2175248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663430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692569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75695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692569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47154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818008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056585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9311098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340965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6860039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520766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15475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144747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72469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73161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698813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523882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29662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638258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254046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699728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401351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ADA992-7475-4A24-9E62-0527FAE196EF}" type="slidenum">
              <a:rPr lang="en-US" smtClean="0"/>
              <a:t>164</a:t>
            </a:fld>
            <a:endParaRPr lang="en-US"/>
          </a:p>
        </p:txBody>
      </p:sp>
    </p:spTree>
    <p:extLst>
      <p:ext uri="{BB962C8B-B14F-4D97-AF65-F5344CB8AC3E}">
        <p14:creationId xmlns:p14="http://schemas.microsoft.com/office/powerpoint/2010/main" val="22792407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165</a:t>
            </a:fld>
            <a:endParaRPr lang="en-US" dirty="0"/>
          </a:p>
        </p:txBody>
      </p:sp>
    </p:spTree>
    <p:extLst>
      <p:ext uri="{BB962C8B-B14F-4D97-AF65-F5344CB8AC3E}">
        <p14:creationId xmlns:p14="http://schemas.microsoft.com/office/powerpoint/2010/main" val="3651969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AB1D8844-E877-4E83-A0FC-8414089C742A}" type="datetime1">
              <a:rPr lang="en-US" smtClean="0"/>
              <a:t>3/11/2020</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r>
              <a:rPr lang="en-US"/>
              <a:t>HTML and CSS</a:t>
            </a: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9A2BE79-7D0B-438B-B700-903F2D0FDA6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4000" b="1" cap="none" spc="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defRPr>
            </a:lvl1pPr>
          </a:lstStyle>
          <a:p>
            <a:r>
              <a:rPr kumimoji="0" lang="en-US" dirty="0"/>
              <a:t>Click to edit Master title style</a:t>
            </a:r>
          </a:p>
        </p:txBody>
      </p:sp>
      <p:sp>
        <p:nvSpPr>
          <p:cNvPr id="8" name="Content Placeholder 7"/>
          <p:cNvSpPr>
            <a:spLocks noGrp="1"/>
          </p:cNvSpPr>
          <p:nvPr>
            <p:ph sz="quarter" idx="1"/>
          </p:nvPr>
        </p:nvSpPr>
        <p:spPr>
          <a:xfrm>
            <a:off x="457200" y="1600200"/>
            <a:ext cx="7467600" cy="4873752"/>
          </a:xfrm>
        </p:spPr>
        <p:txBody>
          <a:bodyPr/>
          <a:lstStyle>
            <a:lvl1pPr>
              <a:defRPr b="1"/>
            </a:lvl1pPr>
            <a:lvl2pPr>
              <a:defRPr b="1"/>
            </a:lvl2pPr>
            <a:lvl3pPr>
              <a:defRPr b="1"/>
            </a:lvl3pPr>
            <a:lvl4pPr>
              <a:defRPr b="1"/>
            </a:lvl4pPr>
            <a:lvl5pPr>
              <a:defRPr b="1"/>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7" name="Date Placeholder 6"/>
          <p:cNvSpPr>
            <a:spLocks noGrp="1"/>
          </p:cNvSpPr>
          <p:nvPr>
            <p:ph type="dt" sz="half" idx="14"/>
          </p:nvPr>
        </p:nvSpPr>
        <p:spPr/>
        <p:txBody>
          <a:bodyPr rtlCol="0"/>
          <a:lstStyle/>
          <a:p>
            <a:fld id="{C387C602-9DCF-4411-8A4F-007FB26D55D1}" type="datetime1">
              <a:rPr lang="en-US" smtClean="0"/>
              <a:t>3/11/2020</a:t>
            </a:fld>
            <a:endParaRPr lang="en-US"/>
          </a:p>
        </p:txBody>
      </p:sp>
      <p:sp>
        <p:nvSpPr>
          <p:cNvPr id="9" name="Slide Number Placeholder 8"/>
          <p:cNvSpPr>
            <a:spLocks noGrp="1"/>
          </p:cNvSpPr>
          <p:nvPr>
            <p:ph type="sldNum" sz="quarter" idx="15"/>
          </p:nvPr>
        </p:nvSpPr>
        <p:spPr/>
        <p:txBody>
          <a:bodyPr rtlCol="0"/>
          <a:lstStyle/>
          <a:p>
            <a:fld id="{99A2BE79-7D0B-438B-B700-903F2D0FDA61}" type="slidenum">
              <a:rPr lang="en-US" smtClean="0"/>
              <a:pPr/>
              <a:t>‹#›</a:t>
            </a:fld>
            <a:endParaRPr lang="en-US"/>
          </a:p>
        </p:txBody>
      </p:sp>
      <p:sp>
        <p:nvSpPr>
          <p:cNvPr id="10" name="Footer Placeholder 9"/>
          <p:cNvSpPr>
            <a:spLocks noGrp="1"/>
          </p:cNvSpPr>
          <p:nvPr>
            <p:ph type="ftr" sz="quarter" idx="16"/>
          </p:nvPr>
        </p:nvSpPr>
        <p:spPr/>
        <p:txBody>
          <a:bodyPr rtlCol="0"/>
          <a:lstStyle/>
          <a:p>
            <a:r>
              <a:rPr lang="en-US"/>
              <a:t>HTML and CSS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2F3D5986-50B9-4DB1-9D97-D14AAE5AD6CB}" type="datetime1">
              <a:rPr lang="en-US" smtClean="0"/>
              <a:t>3/11/2020</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r>
              <a:rPr lang="en-US"/>
              <a:t>HTML and CSS</a:t>
            </a: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9A2BE79-7D0B-438B-B700-903F2D0FDA6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3504D5C2-A54F-4EA6-9646-B65C2CA49B92}" type="datetime1">
              <a:rPr lang="en-US" smtClean="0"/>
              <a:t>3/11/2020</a:t>
            </a:fld>
            <a:endParaRPr lang="en-US"/>
          </a:p>
        </p:txBody>
      </p:sp>
      <p:sp>
        <p:nvSpPr>
          <p:cNvPr id="6" name="Footer Placeholder 5"/>
          <p:cNvSpPr>
            <a:spLocks noGrp="1"/>
          </p:cNvSpPr>
          <p:nvPr>
            <p:ph type="ftr" sz="quarter" idx="11"/>
          </p:nvPr>
        </p:nvSpPr>
        <p:spPr/>
        <p:txBody>
          <a:bodyPr/>
          <a:lstStyle/>
          <a:p>
            <a:r>
              <a:rPr lang="en-US"/>
              <a:t>HTML and CSS</a:t>
            </a:r>
          </a:p>
        </p:txBody>
      </p:sp>
      <p:sp>
        <p:nvSpPr>
          <p:cNvPr id="7" name="Slide Number Placeholder 6"/>
          <p:cNvSpPr>
            <a:spLocks noGrp="1"/>
          </p:cNvSpPr>
          <p:nvPr>
            <p:ph type="sldNum" sz="quarter" idx="12"/>
          </p:nvPr>
        </p:nvSpPr>
        <p:spPr/>
        <p:txBody>
          <a:bodyPr/>
          <a:lstStyle/>
          <a:p>
            <a:fld id="{99A2BE79-7D0B-438B-B700-903F2D0FDA61}"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6B2AF690-0654-426F-A1EF-DEB1C50654D1}" type="datetime1">
              <a:rPr lang="en-US" smtClean="0"/>
              <a:t>3/11/2020</a:t>
            </a:fld>
            <a:endParaRPr lang="en-US"/>
          </a:p>
        </p:txBody>
      </p:sp>
      <p:sp>
        <p:nvSpPr>
          <p:cNvPr id="8" name="Footer Placeholder 7"/>
          <p:cNvSpPr>
            <a:spLocks noGrp="1"/>
          </p:cNvSpPr>
          <p:nvPr>
            <p:ph type="ftr" sz="quarter" idx="11"/>
          </p:nvPr>
        </p:nvSpPr>
        <p:spPr/>
        <p:txBody>
          <a:bodyPr/>
          <a:lstStyle/>
          <a:p>
            <a:r>
              <a:rPr lang="en-US"/>
              <a:t>HTML and CSS</a:t>
            </a:r>
          </a:p>
        </p:txBody>
      </p:sp>
      <p:sp>
        <p:nvSpPr>
          <p:cNvPr id="9" name="Slide Number Placeholder 8"/>
          <p:cNvSpPr>
            <a:spLocks noGrp="1"/>
          </p:cNvSpPr>
          <p:nvPr>
            <p:ph type="sldNum" sz="quarter" idx="12"/>
          </p:nvPr>
        </p:nvSpPr>
        <p:spPr/>
        <p:txBody>
          <a:bodyPr/>
          <a:lstStyle/>
          <a:p>
            <a:fld id="{99A2BE79-7D0B-438B-B700-903F2D0FDA61}"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6844014C-C548-4B2D-A114-83504C73B5B4}" type="datetime1">
              <a:rPr lang="en-US" smtClean="0"/>
              <a:t>3/11/2020</a:t>
            </a:fld>
            <a:endParaRPr lang="en-US"/>
          </a:p>
        </p:txBody>
      </p:sp>
      <p:sp>
        <p:nvSpPr>
          <p:cNvPr id="7" name="Slide Number Placeholder 6"/>
          <p:cNvSpPr>
            <a:spLocks noGrp="1"/>
          </p:cNvSpPr>
          <p:nvPr>
            <p:ph type="sldNum" sz="quarter" idx="11"/>
          </p:nvPr>
        </p:nvSpPr>
        <p:spPr/>
        <p:txBody>
          <a:bodyPr rtlCol="0"/>
          <a:lstStyle/>
          <a:p>
            <a:fld id="{99A2BE79-7D0B-438B-B700-903F2D0FDA61}" type="slidenum">
              <a:rPr lang="en-US" smtClean="0"/>
              <a:pPr/>
              <a:t>‹#›</a:t>
            </a:fld>
            <a:endParaRPr lang="en-US"/>
          </a:p>
        </p:txBody>
      </p:sp>
      <p:sp>
        <p:nvSpPr>
          <p:cNvPr id="8" name="Footer Placeholder 7"/>
          <p:cNvSpPr>
            <a:spLocks noGrp="1"/>
          </p:cNvSpPr>
          <p:nvPr>
            <p:ph type="ftr" sz="quarter" idx="12"/>
          </p:nvPr>
        </p:nvSpPr>
        <p:spPr/>
        <p:txBody>
          <a:bodyPr rtlCol="0"/>
          <a:lstStyle/>
          <a:p>
            <a:r>
              <a:rPr lang="en-US"/>
              <a:t>HTML and CSS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7701A9-F8CD-4D17-8BD4-77D23ABEC4C6}" type="datetime1">
              <a:rPr lang="en-US" smtClean="0"/>
              <a:t>3/11/2020</a:t>
            </a:fld>
            <a:endParaRPr lang="en-US"/>
          </a:p>
        </p:txBody>
      </p:sp>
      <p:sp>
        <p:nvSpPr>
          <p:cNvPr id="3" name="Footer Placeholder 2"/>
          <p:cNvSpPr>
            <a:spLocks noGrp="1"/>
          </p:cNvSpPr>
          <p:nvPr>
            <p:ph type="ftr" sz="quarter" idx="11"/>
          </p:nvPr>
        </p:nvSpPr>
        <p:spPr/>
        <p:txBody>
          <a:bodyPr/>
          <a:lstStyle/>
          <a:p>
            <a:r>
              <a:rPr lang="en-US"/>
              <a:t>HTML and CSS</a:t>
            </a:r>
          </a:p>
        </p:txBody>
      </p:sp>
      <p:sp>
        <p:nvSpPr>
          <p:cNvPr id="4" name="Slide Number Placeholder 3"/>
          <p:cNvSpPr>
            <a:spLocks noGrp="1"/>
          </p:cNvSpPr>
          <p:nvPr>
            <p:ph type="sldNum" sz="quarter" idx="12"/>
          </p:nvPr>
        </p:nvSpPr>
        <p:spPr/>
        <p:txBody>
          <a:bodyPr/>
          <a:lstStyle/>
          <a:p>
            <a:fld id="{99A2BE79-7D0B-438B-B700-903F2D0FDA6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621C34E1-1234-442D-8674-9E00835D0F42}" type="datetime1">
              <a:rPr lang="en-US" smtClean="0"/>
              <a:t>3/11/2020</a:t>
            </a:fld>
            <a:endParaRPr lang="en-US"/>
          </a:p>
        </p:txBody>
      </p:sp>
      <p:sp>
        <p:nvSpPr>
          <p:cNvPr id="22" name="Slide Number Placeholder 21"/>
          <p:cNvSpPr>
            <a:spLocks noGrp="1"/>
          </p:cNvSpPr>
          <p:nvPr>
            <p:ph type="sldNum" sz="quarter" idx="15"/>
          </p:nvPr>
        </p:nvSpPr>
        <p:spPr/>
        <p:txBody>
          <a:bodyPr rtlCol="0"/>
          <a:lstStyle/>
          <a:p>
            <a:fld id="{99A2BE79-7D0B-438B-B700-903F2D0FDA61}" type="slidenum">
              <a:rPr lang="en-US" smtClean="0"/>
              <a:pPr/>
              <a:t>‹#›</a:t>
            </a:fld>
            <a:endParaRPr lang="en-US"/>
          </a:p>
        </p:txBody>
      </p:sp>
      <p:sp>
        <p:nvSpPr>
          <p:cNvPr id="23" name="Footer Placeholder 22"/>
          <p:cNvSpPr>
            <a:spLocks noGrp="1"/>
          </p:cNvSpPr>
          <p:nvPr>
            <p:ph type="ftr" sz="quarter" idx="16"/>
          </p:nvPr>
        </p:nvSpPr>
        <p:spPr/>
        <p:txBody>
          <a:bodyPr rtlCol="0"/>
          <a:lstStyle/>
          <a:p>
            <a:r>
              <a:rPr lang="en-US"/>
              <a:t>HTML and CSS</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5C65D721-622A-4224-828D-175FA78E39B4}" type="datetime1">
              <a:rPr lang="en-US" smtClean="0"/>
              <a:t>3/11/2020</a:t>
            </a:fld>
            <a:endParaRPr lang="en-US"/>
          </a:p>
        </p:txBody>
      </p:sp>
      <p:sp>
        <p:nvSpPr>
          <p:cNvPr id="18" name="Slide Number Placeholder 17"/>
          <p:cNvSpPr>
            <a:spLocks noGrp="1"/>
          </p:cNvSpPr>
          <p:nvPr>
            <p:ph type="sldNum" sz="quarter" idx="11"/>
          </p:nvPr>
        </p:nvSpPr>
        <p:spPr/>
        <p:txBody>
          <a:bodyPr rtlCol="0"/>
          <a:lstStyle/>
          <a:p>
            <a:fld id="{99A2BE79-7D0B-438B-B700-903F2D0FDA61}" type="slidenum">
              <a:rPr lang="en-US" smtClean="0"/>
              <a:pPr/>
              <a:t>‹#›</a:t>
            </a:fld>
            <a:endParaRPr lang="en-US"/>
          </a:p>
        </p:txBody>
      </p:sp>
      <p:sp>
        <p:nvSpPr>
          <p:cNvPr id="21" name="Footer Placeholder 20"/>
          <p:cNvSpPr>
            <a:spLocks noGrp="1"/>
          </p:cNvSpPr>
          <p:nvPr>
            <p:ph type="ftr" sz="quarter" idx="12"/>
          </p:nvPr>
        </p:nvSpPr>
        <p:spPr/>
        <p:txBody>
          <a:bodyPr rtlCol="0"/>
          <a:lstStyle/>
          <a:p>
            <a:r>
              <a:rPr lang="en-US"/>
              <a:t>HTML and CSS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B460C54-02EA-406B-94E5-B971FA7F38BA}" type="datetime1">
              <a:rPr lang="en-US" smtClean="0"/>
              <a:t>3/11/2020</a:t>
            </a:fld>
            <a:endParaRPr lang="en-US"/>
          </a:p>
        </p:txBody>
      </p:sp>
      <p:sp>
        <p:nvSpPr>
          <p:cNvPr id="5" name="Footer Placeholder 4"/>
          <p:cNvSpPr>
            <a:spLocks noGrp="1"/>
          </p:cNvSpPr>
          <p:nvPr>
            <p:ph type="ftr" sz="quarter" idx="11"/>
          </p:nvPr>
        </p:nvSpPr>
        <p:spPr/>
        <p:txBody>
          <a:bodyPr/>
          <a:lstStyle/>
          <a:p>
            <a:r>
              <a:rPr lang="en-US"/>
              <a:t>HTML and CSS</a:t>
            </a:r>
          </a:p>
        </p:txBody>
      </p:sp>
      <p:sp>
        <p:nvSpPr>
          <p:cNvPr id="6" name="Slide Number Placeholder 5"/>
          <p:cNvSpPr>
            <a:spLocks noGrp="1"/>
          </p:cNvSpPr>
          <p:nvPr>
            <p:ph type="sldNum" sz="quarter" idx="12"/>
          </p:nvPr>
        </p:nvSpPr>
        <p:spPr/>
        <p:txBody>
          <a:bodyPr/>
          <a:lstStyle/>
          <a:p>
            <a:fld id="{99A2BE79-7D0B-438B-B700-903F2D0FDA6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929C8D8-6586-4D3F-A574-B5CA0AF28336}" type="datetime1">
              <a:rPr lang="en-US" smtClean="0"/>
              <a:t>3/11/2020</a:t>
            </a:fld>
            <a:endParaRPr lang="en-US"/>
          </a:p>
        </p:txBody>
      </p:sp>
      <p:sp>
        <p:nvSpPr>
          <p:cNvPr id="5" name="Footer Placeholder 4"/>
          <p:cNvSpPr>
            <a:spLocks noGrp="1"/>
          </p:cNvSpPr>
          <p:nvPr>
            <p:ph type="ftr" sz="quarter" idx="11"/>
          </p:nvPr>
        </p:nvSpPr>
        <p:spPr/>
        <p:txBody>
          <a:bodyPr/>
          <a:lstStyle/>
          <a:p>
            <a:r>
              <a:rPr lang="en-US"/>
              <a:t>HTML and CSS</a:t>
            </a:r>
          </a:p>
        </p:txBody>
      </p:sp>
      <p:sp>
        <p:nvSpPr>
          <p:cNvPr id="6" name="Slide Number Placeholder 5"/>
          <p:cNvSpPr>
            <a:spLocks noGrp="1"/>
          </p:cNvSpPr>
          <p:nvPr>
            <p:ph type="sldNum" sz="quarter" idx="12"/>
          </p:nvPr>
        </p:nvSpPr>
        <p:spPr/>
        <p:txBody>
          <a:bodyPr/>
          <a:lstStyle/>
          <a:p>
            <a:fld id="{99A2BE79-7D0B-438B-B700-903F2D0FDA6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aption">
    <p:spTree>
      <p:nvGrpSpPr>
        <p:cNvPr id="1" name="Shape 51"/>
        <p:cNvGrpSpPr/>
        <p:nvPr/>
      </p:nvGrpSpPr>
      <p:grpSpPr>
        <a:xfrm>
          <a:off x="0" y="0"/>
          <a:ext cx="0" cy="0"/>
          <a:chOff x="0" y="0"/>
          <a:chExt cx="0" cy="0"/>
        </a:xfrm>
      </p:grpSpPr>
      <p:sp>
        <p:nvSpPr>
          <p:cNvPr id="52" name="Shape 52"/>
          <p:cNvSpPr txBox="1"/>
          <p:nvPr/>
        </p:nvSpPr>
        <p:spPr>
          <a:xfrm rot="10800000" flipH="1">
            <a:off x="0" y="0"/>
            <a:ext cx="9144000" cy="62612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sz="1800"/>
          </a:p>
        </p:txBody>
      </p:sp>
      <p:sp>
        <p:nvSpPr>
          <p:cNvPr id="53" name="Shape 53"/>
          <p:cNvSpPr/>
          <p:nvPr/>
        </p:nvSpPr>
        <p:spPr>
          <a:xfrm rot="10800000" flipH="1">
            <a:off x="0" y="6163633"/>
            <a:ext cx="9144000" cy="98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sz="1800"/>
          </a:p>
        </p:txBody>
      </p:sp>
      <p:sp>
        <p:nvSpPr>
          <p:cNvPr id="54" name="Shape 54"/>
          <p:cNvSpPr txBox="1">
            <a:spLocks noGrp="1"/>
          </p:cNvSpPr>
          <p:nvPr>
            <p:ph type="body" idx="1"/>
          </p:nvPr>
        </p:nvSpPr>
        <p:spPr>
          <a:xfrm>
            <a:off x="57150" y="6262433"/>
            <a:ext cx="8382000" cy="595600"/>
          </a:xfrm>
          <a:prstGeom prst="rect">
            <a:avLst/>
          </a:prstGeom>
        </p:spPr>
        <p:txBody>
          <a:bodyPr lIns="91425" tIns="91425" rIns="91425" bIns="91425" anchor="ctr" anchorCtr="0"/>
          <a:lstStyle>
            <a:lvl1pPr lvl="0" rtl="0">
              <a:lnSpc>
                <a:spcPct val="100000"/>
              </a:lnSpc>
              <a:spcBef>
                <a:spcPts val="0"/>
              </a:spcBef>
              <a:spcAft>
                <a:spcPts val="0"/>
              </a:spcAft>
              <a:buClr>
                <a:schemeClr val="lt1"/>
              </a:buClr>
              <a:buFont typeface="Calibri"/>
              <a:buNone/>
              <a:defRPr>
                <a:solidFill>
                  <a:schemeClr val="lt1"/>
                </a:solidFill>
                <a:latin typeface="Calibri"/>
                <a:ea typeface="Calibri"/>
                <a:cs typeface="Calibri"/>
                <a:sym typeface="Calibri"/>
              </a:defRPr>
            </a:lvl1pPr>
          </a:lstStyle>
          <a:p>
            <a:endParaRPr/>
          </a:p>
        </p:txBody>
      </p:sp>
    </p:spTree>
    <p:extLst>
      <p:ext uri="{BB962C8B-B14F-4D97-AF65-F5344CB8AC3E}">
        <p14:creationId xmlns:p14="http://schemas.microsoft.com/office/powerpoint/2010/main" val="2106642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Autofit/>
          </a:bodyPr>
          <a:lstStyle/>
          <a:p>
            <a:r>
              <a:rPr kumimoji="0" lang="en-US" dirty="0"/>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EE44E0C-B99F-4451-89C8-C1699BA928BE}" type="datetime1">
              <a:rPr lang="en-US" smtClean="0"/>
              <a:t>3/11/2020</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en-US"/>
              <a:t>HTML and CSS</a:t>
            </a: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9A2BE79-7D0B-438B-B700-903F2D0FDA6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sldNum="0" hdr="0"/>
  <p:txStyles>
    <p:titleStyle>
      <a:lvl1pPr algn="l" rtl="0" eaLnBrk="1" latinLnBrk="0" hangingPunct="1">
        <a:spcBef>
          <a:spcPct val="0"/>
        </a:spcBef>
        <a:buNone/>
        <a:defRPr kumimoji="0" sz="3600" b="1"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certstaff.com/lab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mailto:sherryleah@gmail.co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rive.google.com/file/d/1GrAJZgEvG0CacvjsqFDFg1y18OAAnhsL/view?usp=sharing" TargetMode="External"/><Relationship Id="rId2" Type="http://schemas.openxmlformats.org/officeDocument/2006/relationships/hyperlink" Target="https://certstaffix.learnondemand.net/CourseFile/Download/6366"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rive.google.com/file/d/1DIreuUs7WKNZdzly8c7Eghwc3TiRtvi5/view?usp=sharing" TargetMode="External"/><Relationship Id="rId2" Type="http://schemas.openxmlformats.org/officeDocument/2006/relationships/hyperlink" Target="https://github.com/PacktPublishing/Responsive-HTML-and-CSS-Courseware_Cod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gs.statcounter.com/platform-market-share/desktop-mobile-tablet"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gs.statcounter.com/browser-market-share/all/united-states-of-america/"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analytics.google.com/"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www.yourhtmlsource.com/starthere/historyofhtml.html" TargetMode="External"/><Relationship Id="rId2" Type="http://schemas.openxmlformats.org/officeDocument/2006/relationships/hyperlink" Target="http://en.wikipedia.org/wiki/ARPANET" TargetMode="External"/><Relationship Id="rId1" Type="http://schemas.openxmlformats.org/officeDocument/2006/relationships/slideLayout" Target="../slideLayouts/slideLayout2.xml"/><Relationship Id="rId4" Type="http://schemas.openxmlformats.org/officeDocument/2006/relationships/hyperlink" Target="http://www.w3.or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www.amazon.com/" TargetMode="External"/><Relationship Id="rId2" Type="http://schemas.openxmlformats.org/officeDocument/2006/relationships/hyperlink" Target="http://browsershots.org/" TargetMode="External"/><Relationship Id="rId1" Type="http://schemas.openxmlformats.org/officeDocument/2006/relationships/slideLayout" Target="../slideLayouts/slideLayout2.xml"/><Relationship Id="rId5" Type="http://schemas.openxmlformats.org/officeDocument/2006/relationships/hyperlink" Target="http://www.webpagesthatsuck.com/" TargetMode="External"/><Relationship Id="rId4" Type="http://schemas.openxmlformats.org/officeDocument/2006/relationships/hyperlink" Target="http://www.apple.co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tutorialspoint.com/html5/html5_entities.ht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3" Type="http://schemas.openxmlformats.org/officeDocument/2006/relationships/hyperlink" Target="https://www.w3schools.com/colors/color_tryit.asp?hex=F5F5DC" TargetMode="External"/><Relationship Id="rId18" Type="http://schemas.openxmlformats.org/officeDocument/2006/relationships/hyperlink" Target="https://www.w3schools.com/colors/color_tryit.asp?color=BlanchedAlmond" TargetMode="External"/><Relationship Id="rId26" Type="http://schemas.openxmlformats.org/officeDocument/2006/relationships/hyperlink" Target="https://www.w3schools.com/colors/color_tryit.asp?hex=DEB887" TargetMode="External"/><Relationship Id="rId39" Type="http://schemas.openxmlformats.org/officeDocument/2006/relationships/hyperlink" Target="https://www.w3schools.com/colors/color_tryit.asp?color=Crimson" TargetMode="External"/><Relationship Id="rId21" Type="http://schemas.openxmlformats.org/officeDocument/2006/relationships/hyperlink" Target="https://www.w3schools.com/colors/color_tryit.asp?hex=0000FF" TargetMode="External"/><Relationship Id="rId34" Type="http://schemas.openxmlformats.org/officeDocument/2006/relationships/hyperlink" Target="https://www.w3schools.com/colors/color_tryit.asp?hex=FF7F50" TargetMode="External"/><Relationship Id="rId42" Type="http://schemas.openxmlformats.org/officeDocument/2006/relationships/hyperlink" Target="https://www.w3schools.com/colors/color_tryit.asp?color=DarkBlue" TargetMode="External"/><Relationship Id="rId7" Type="http://schemas.openxmlformats.org/officeDocument/2006/relationships/hyperlink" Target="https://www.w3schools.com/colors/color_tryit.asp?hex=00FFFF" TargetMode="External"/><Relationship Id="rId2" Type="http://schemas.openxmlformats.org/officeDocument/2006/relationships/hyperlink" Target="https://www.w3schools.com/colors/color_tryit.asp?color=AliceBlue" TargetMode="External"/><Relationship Id="rId16" Type="http://schemas.openxmlformats.org/officeDocument/2006/relationships/hyperlink" Target="https://www.w3schools.com/colors/color_tryit.asp?color=Black" TargetMode="External"/><Relationship Id="rId29" Type="http://schemas.openxmlformats.org/officeDocument/2006/relationships/hyperlink" Target="https://www.w3schools.com/colors/color_tryit.asp?color=Chartreuse" TargetMode="External"/><Relationship Id="rId1" Type="http://schemas.openxmlformats.org/officeDocument/2006/relationships/slideLayout" Target="../slideLayouts/slideLayout2.xml"/><Relationship Id="rId6" Type="http://schemas.openxmlformats.org/officeDocument/2006/relationships/hyperlink" Target="https://www.w3schools.com/colors/color_tryit.asp?color=Aqua" TargetMode="External"/><Relationship Id="rId11" Type="http://schemas.openxmlformats.org/officeDocument/2006/relationships/hyperlink" Target="https://www.w3schools.com/colors/color_tryit.asp?hex=F0FFFF" TargetMode="External"/><Relationship Id="rId24" Type="http://schemas.openxmlformats.org/officeDocument/2006/relationships/hyperlink" Target="https://www.w3schools.com/colors/colors_names.asp" TargetMode="External"/><Relationship Id="rId32" Type="http://schemas.openxmlformats.org/officeDocument/2006/relationships/hyperlink" Target="https://www.w3schools.com/colors/color_tryit.asp?hex=D2691E" TargetMode="External"/><Relationship Id="rId37" Type="http://schemas.openxmlformats.org/officeDocument/2006/relationships/hyperlink" Target="https://www.w3schools.com/colors/color_tryit.asp?color=Cornsilk" TargetMode="External"/><Relationship Id="rId40" Type="http://schemas.openxmlformats.org/officeDocument/2006/relationships/hyperlink" Target="https://www.w3schools.com/colors/color_tryit.asp?hex=DC143C" TargetMode="External"/><Relationship Id="rId45" Type="http://schemas.openxmlformats.org/officeDocument/2006/relationships/hyperlink" Target="https://www.w3schools.com/colors/color_tryit.asp?hex=008B8B" TargetMode="External"/><Relationship Id="rId5" Type="http://schemas.openxmlformats.org/officeDocument/2006/relationships/hyperlink" Target="https://www.w3schools.com/colors/color_tryit.asp?hex=FAEBD7" TargetMode="External"/><Relationship Id="rId15" Type="http://schemas.openxmlformats.org/officeDocument/2006/relationships/hyperlink" Target="https://www.w3schools.com/colors/color_tryit.asp?hex=FFE4C4" TargetMode="External"/><Relationship Id="rId23" Type="http://schemas.openxmlformats.org/officeDocument/2006/relationships/hyperlink" Target="https://www.w3schools.com/colors/color_tryit.asp?hex=8A2BE2" TargetMode="External"/><Relationship Id="rId28" Type="http://schemas.openxmlformats.org/officeDocument/2006/relationships/hyperlink" Target="https://www.w3schools.com/colors/color_tryit.asp?hex=5F9EA0" TargetMode="External"/><Relationship Id="rId36" Type="http://schemas.openxmlformats.org/officeDocument/2006/relationships/hyperlink" Target="https://www.w3schools.com/colors/color_tryit.asp?hex=6495ED" TargetMode="External"/><Relationship Id="rId10" Type="http://schemas.openxmlformats.org/officeDocument/2006/relationships/hyperlink" Target="https://www.w3schools.com/colors/color_tryit.asp?color=Azure" TargetMode="External"/><Relationship Id="rId19" Type="http://schemas.openxmlformats.org/officeDocument/2006/relationships/hyperlink" Target="https://www.w3schools.com/colors/color_tryit.asp?hex=FFEBCD" TargetMode="External"/><Relationship Id="rId31" Type="http://schemas.openxmlformats.org/officeDocument/2006/relationships/hyperlink" Target="https://www.w3schools.com/colors/color_tryit.asp?color=Chocolate" TargetMode="External"/><Relationship Id="rId44" Type="http://schemas.openxmlformats.org/officeDocument/2006/relationships/hyperlink" Target="https://www.w3schools.com/colors/color_tryit.asp?color=DarkCyan" TargetMode="External"/><Relationship Id="rId4" Type="http://schemas.openxmlformats.org/officeDocument/2006/relationships/hyperlink" Target="https://www.w3schools.com/colors/color_tryit.asp?color=AntiqueWhite" TargetMode="External"/><Relationship Id="rId9" Type="http://schemas.openxmlformats.org/officeDocument/2006/relationships/hyperlink" Target="https://www.w3schools.com/colors/color_tryit.asp?hex=7FFFD4" TargetMode="External"/><Relationship Id="rId14" Type="http://schemas.openxmlformats.org/officeDocument/2006/relationships/hyperlink" Target="https://www.w3schools.com/colors/color_tryit.asp?color=Bisque" TargetMode="External"/><Relationship Id="rId22" Type="http://schemas.openxmlformats.org/officeDocument/2006/relationships/hyperlink" Target="https://www.w3schools.com/colors/color_tryit.asp?color=BlueViolet" TargetMode="External"/><Relationship Id="rId27" Type="http://schemas.openxmlformats.org/officeDocument/2006/relationships/hyperlink" Target="https://www.w3schools.com/colors/color_tryit.asp?color=CadetBlue" TargetMode="External"/><Relationship Id="rId30" Type="http://schemas.openxmlformats.org/officeDocument/2006/relationships/hyperlink" Target="https://www.w3schools.com/colors/color_tryit.asp?hex=7FFF00" TargetMode="External"/><Relationship Id="rId35" Type="http://schemas.openxmlformats.org/officeDocument/2006/relationships/hyperlink" Target="https://www.w3schools.com/colors/color_tryit.asp?color=CornflowerBlue" TargetMode="External"/><Relationship Id="rId43" Type="http://schemas.openxmlformats.org/officeDocument/2006/relationships/hyperlink" Target="https://www.w3schools.com/colors/color_tryit.asp?hex=00008B" TargetMode="External"/><Relationship Id="rId8" Type="http://schemas.openxmlformats.org/officeDocument/2006/relationships/hyperlink" Target="https://www.w3schools.com/colors/color_tryit.asp?color=Aquamarine" TargetMode="External"/><Relationship Id="rId3" Type="http://schemas.openxmlformats.org/officeDocument/2006/relationships/hyperlink" Target="https://www.w3schools.com/colors/color_tryit.asp?hex=F0F8FF" TargetMode="External"/><Relationship Id="rId12" Type="http://schemas.openxmlformats.org/officeDocument/2006/relationships/hyperlink" Target="https://www.w3schools.com/colors/color_tryit.asp?color=Beige" TargetMode="External"/><Relationship Id="rId17" Type="http://schemas.openxmlformats.org/officeDocument/2006/relationships/hyperlink" Target="https://www.w3schools.com/colors/color_tryit.asp?hex=000000" TargetMode="External"/><Relationship Id="rId25" Type="http://schemas.openxmlformats.org/officeDocument/2006/relationships/hyperlink" Target="https://www.w3schools.com/colors/color_tryit.asp?color=BurlyWood" TargetMode="External"/><Relationship Id="rId33" Type="http://schemas.openxmlformats.org/officeDocument/2006/relationships/hyperlink" Target="https://www.w3schools.com/colors/color_tryit.asp?color=Coral" TargetMode="External"/><Relationship Id="rId38" Type="http://schemas.openxmlformats.org/officeDocument/2006/relationships/hyperlink" Target="https://www.w3schools.com/colors/color_tryit.asp?hex=FFF8DC" TargetMode="External"/><Relationship Id="rId20" Type="http://schemas.openxmlformats.org/officeDocument/2006/relationships/hyperlink" Target="https://www.w3schools.com/colors/color_tryit.asp?color=Blue" TargetMode="External"/><Relationship Id="rId41" Type="http://schemas.openxmlformats.org/officeDocument/2006/relationships/hyperlink" Target="https://www.w3schools.com/colors/color_tryit.asp?color=Cyan"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jigsaw.w3.org/css-validator/" TargetMode="External"/><Relationship Id="rId2" Type="http://schemas.openxmlformats.org/officeDocument/2006/relationships/hyperlink" Target="https://validator.w3.org/"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www.google.com/"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mailto:joe@aol.com"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corel.com/" TargetMode="External"/><Relationship Id="rId2" Type="http://schemas.openxmlformats.org/officeDocument/2006/relationships/hyperlink" Target="http://www.adobe.com/" TargetMode="External"/><Relationship Id="rId1" Type="http://schemas.openxmlformats.org/officeDocument/2006/relationships/slideLayout" Target="../slideLayouts/slideLayout2.xml"/><Relationship Id="rId5" Type="http://schemas.openxmlformats.org/officeDocument/2006/relationships/hyperlink" Target="https://inkscape.org/" TargetMode="External"/><Relationship Id="rId4" Type="http://schemas.openxmlformats.org/officeDocument/2006/relationships/hyperlink" Target="http://www.gimp.org/"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freepik.com/" TargetMode="External"/><Relationship Id="rId2" Type="http://schemas.openxmlformats.org/officeDocument/2006/relationships/hyperlink" Target="https://www.dreamstime.com/" TargetMode="External"/><Relationship Id="rId1" Type="http://schemas.openxmlformats.org/officeDocument/2006/relationships/slideLayout" Target="../slideLayouts/slideLayout2.xml"/><Relationship Id="rId6" Type="http://schemas.openxmlformats.org/officeDocument/2006/relationships/hyperlink" Target="https://www.stock-graphics.com/" TargetMode="External"/><Relationship Id="rId5" Type="http://schemas.openxmlformats.org/officeDocument/2006/relationships/hyperlink" Target="https://www.storyblocks.com/" TargetMode="External"/><Relationship Id="rId4" Type="http://schemas.openxmlformats.org/officeDocument/2006/relationships/hyperlink" Target="https://www.canva.com/templates/"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favicon-generator.org/"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hyperlink" Target="https://tympanus.net/codrops/2015/07/16/styling-svg-use-content-css/" TargetMode="Externa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hyperlink" Target="https://css-tricks.com/guide-svg-animations-smil/" TargetMode="Externa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pxhere.com/en/photo/1200898"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hyperlink" Target="http://www.colorzilla.com/gradient-editor/"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hyperlink" Target="https://fonts.google.com/"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hyperlink" Target="https://annairish.github.io/historicizing/history" TargetMode="External"/></Relationships>
</file>

<file path=ppt/slides/_rels/slide10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microsoft.com/office/2007/relationships/hdphoto" Target="../media/hdphoto4.wdp"/></Relationships>
</file>

<file path=ppt/slides/_rels/slide109.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6.xml"/><Relationship Id="rId5" Type="http://schemas.openxmlformats.org/officeDocument/2006/relationships/image" Target="../media/image43.svg"/><Relationship Id="rId4" Type="http://schemas.openxmlformats.org/officeDocument/2006/relationships/image" Target="../media/image42.png"/></Relationships>
</file>

<file path=ppt/slides/_rels/slide112.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49.svg"/><Relationship Id="rId2" Type="http://schemas.openxmlformats.org/officeDocument/2006/relationships/image" Target="../media/image44.png"/><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7.svg"/><Relationship Id="rId4" Type="http://schemas.openxmlformats.org/officeDocument/2006/relationships/image" Target="../media/image46.png"/></Relationships>
</file>

<file path=ppt/slides/_rels/slide113.xml.rels><?xml version="1.0" encoding="UTF-8" standalone="yes"?>
<Relationships xmlns="http://schemas.openxmlformats.org/package/2006/relationships"><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image" Target="../media/image50.png"/><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svg"/><Relationship Id="rId4" Type="http://schemas.openxmlformats.org/officeDocument/2006/relationships/image" Target="../media/image52.png"/></Relationships>
</file>

<file path=ppt/slides/_rels/slide11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hyperlink" Target="http://alistapart.com/d/responsive-web-design/ex/ex-site-flexible.html" TargetMode="External"/><Relationship Id="rId2" Type="http://schemas.openxmlformats.org/officeDocument/2006/relationships/hyperlink" Target="http://alistapart.com/article/fluidgrids" TargetMode="Externa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87.png"/></Relationships>
</file>

<file path=ppt/slides/_rels/slide15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hyperlink" Target="http://www.galadrielconsulting.com/class/index.html" TargetMode="External"/><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8" Type="http://schemas.openxmlformats.org/officeDocument/2006/relationships/hyperlink" Target="http://fetchsoftworks.com/" TargetMode="External"/><Relationship Id="rId3" Type="http://schemas.openxmlformats.org/officeDocument/2006/relationships/hyperlink" Target="http://www.coffeecup.com/free-editor/" TargetMode="External"/><Relationship Id="rId7" Type="http://schemas.openxmlformats.org/officeDocument/2006/relationships/hyperlink" Target="https://www.coffeecup.com/free-ftp/" TargetMode="External"/><Relationship Id="rId2" Type="http://schemas.openxmlformats.org/officeDocument/2006/relationships/hyperlink" Target="http://brackets.io/" TargetMode="External"/><Relationship Id="rId1" Type="http://schemas.openxmlformats.org/officeDocument/2006/relationships/slideLayout" Target="../slideLayouts/slideLayout2.xml"/><Relationship Id="rId6" Type="http://schemas.openxmlformats.org/officeDocument/2006/relationships/hyperlink" Target="http://www.w3schools.com/" TargetMode="External"/><Relationship Id="rId5" Type="http://schemas.openxmlformats.org/officeDocument/2006/relationships/hyperlink" Target="http://www.galadrielconsulting.com/css/" TargetMode="External"/><Relationship Id="rId4" Type="http://schemas.openxmlformats.org/officeDocument/2006/relationships/hyperlink" Target="http://www.gimp.org/" TargetMode="External"/><Relationship Id="rId9" Type="http://schemas.openxmlformats.org/officeDocument/2006/relationships/hyperlink" Target="http://www.barebones.com/products/BBedit/" TargetMode="External"/></Relationships>
</file>

<file path=ppt/slides/_rels/slide164.xml.rels><?xml version="1.0" encoding="UTF-8" standalone="yes"?>
<Relationships xmlns="http://schemas.openxmlformats.org/package/2006/relationships"><Relationship Id="rId3" Type="http://schemas.openxmlformats.org/officeDocument/2006/relationships/hyperlink" Target="http://www.html-color-names.com/color-chart.php" TargetMode="External"/><Relationship Id="rId7" Type="http://schemas.openxmlformats.org/officeDocument/2006/relationships/hyperlink" Target="https://css-tricks.com/specifics-on-css-specificity/"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www.w3schools.com/cssref/css_selectors.asp" TargetMode="External"/><Relationship Id="rId5" Type="http://schemas.openxmlformats.org/officeDocument/2006/relationships/hyperlink" Target="http://chrispederick.com/work/web-developer/firefox/" TargetMode="External"/><Relationship Id="rId4" Type="http://schemas.openxmlformats.org/officeDocument/2006/relationships/hyperlink" Target="https://www.google.com/analytics/" TargetMode="External"/></Relationships>
</file>

<file path=ppt/slides/_rels/slide165.xml.rels><?xml version="1.0" encoding="UTF-8" standalone="yes"?>
<Relationships xmlns="http://schemas.openxmlformats.org/package/2006/relationships"><Relationship Id="rId3" Type="http://schemas.openxmlformats.org/officeDocument/2006/relationships/hyperlink" Target="https://certstaffix.learnondemand.net/"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mailto:instructorops@certstaff.com" TargetMode="External"/></Relationships>
</file>

<file path=ppt/slides/_rels/slide16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F0A5B2-F60B-4E9A-B577-61A5DE923414}"/>
              </a:ext>
            </a:extLst>
          </p:cNvPr>
          <p:cNvSpPr>
            <a:spLocks noGrp="1"/>
          </p:cNvSpPr>
          <p:nvPr>
            <p:ph type="ctrTitle"/>
          </p:nvPr>
        </p:nvSpPr>
        <p:spPr/>
        <p:txBody>
          <a:bodyPr/>
          <a:lstStyle/>
          <a:p>
            <a:r>
              <a:rPr lang="en-US" dirty="0"/>
              <a:t>HTML, CSS and Responsive Web Design</a:t>
            </a:r>
          </a:p>
        </p:txBody>
      </p:sp>
      <p:sp>
        <p:nvSpPr>
          <p:cNvPr id="5" name="Subtitle 4">
            <a:extLst>
              <a:ext uri="{FF2B5EF4-FFF2-40B4-BE49-F238E27FC236}">
                <a16:creationId xmlns:a16="http://schemas.microsoft.com/office/drawing/2014/main" id="{624F3277-D8E7-46F0-A004-C7CAC8988BC7}"/>
              </a:ext>
            </a:extLst>
          </p:cNvPr>
          <p:cNvSpPr>
            <a:spLocks noGrp="1"/>
          </p:cNvSpPr>
          <p:nvPr>
            <p:ph type="subTitle" idx="1"/>
          </p:nvPr>
        </p:nvSpPr>
        <p:spPr/>
        <p:txBody>
          <a:bodyPr/>
          <a:lstStyle/>
          <a:p>
            <a:r>
              <a:rPr lang="en-US" dirty="0"/>
              <a:t>Instructor: Sherry O’Neal-Hancock</a:t>
            </a:r>
          </a:p>
        </p:txBody>
      </p:sp>
      <p:sp>
        <p:nvSpPr>
          <p:cNvPr id="6" name="Date Placeholder 5">
            <a:extLst>
              <a:ext uri="{FF2B5EF4-FFF2-40B4-BE49-F238E27FC236}">
                <a16:creationId xmlns:a16="http://schemas.microsoft.com/office/drawing/2014/main" id="{778A0CBE-B9C1-4DA9-B36D-28F71A5610AC}"/>
              </a:ext>
            </a:extLst>
          </p:cNvPr>
          <p:cNvSpPr>
            <a:spLocks noGrp="1"/>
          </p:cNvSpPr>
          <p:nvPr>
            <p:ph type="dt" sz="half" idx="10"/>
          </p:nvPr>
        </p:nvSpPr>
        <p:spPr/>
        <p:txBody>
          <a:bodyPr/>
          <a:lstStyle/>
          <a:p>
            <a:fld id="{E70FA16D-341B-4FD6-8DC8-ABB2DB1A0A8F}" type="datetime1">
              <a:rPr lang="en-US" smtClean="0"/>
              <a:t>3/11/2020</a:t>
            </a:fld>
            <a:endParaRPr lang="en-US"/>
          </a:p>
        </p:txBody>
      </p:sp>
      <p:sp>
        <p:nvSpPr>
          <p:cNvPr id="7" name="Footer Placeholder 6">
            <a:extLst>
              <a:ext uri="{FF2B5EF4-FFF2-40B4-BE49-F238E27FC236}">
                <a16:creationId xmlns:a16="http://schemas.microsoft.com/office/drawing/2014/main" id="{5CEFDB9E-2867-4EE6-A883-64F71C56D5C2}"/>
              </a:ext>
            </a:extLst>
          </p:cNvPr>
          <p:cNvSpPr>
            <a:spLocks noGrp="1"/>
          </p:cNvSpPr>
          <p:nvPr>
            <p:ph type="ftr" sz="quarter" idx="11"/>
          </p:nvPr>
        </p:nvSpPr>
        <p:spPr/>
        <p:txBody>
          <a:bodyPr/>
          <a:lstStyle/>
          <a:p>
            <a:r>
              <a:rPr lang="en-US"/>
              <a:t>HTML and CSS</a:t>
            </a:r>
          </a:p>
        </p:txBody>
      </p:sp>
    </p:spTree>
    <p:extLst>
      <p:ext uri="{BB962C8B-B14F-4D97-AF65-F5344CB8AC3E}">
        <p14:creationId xmlns:p14="http://schemas.microsoft.com/office/powerpoint/2010/main" val="1502236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C7B4A-82B3-4B7A-8A70-32C275B33CBC}"/>
              </a:ext>
            </a:extLst>
          </p:cNvPr>
          <p:cNvSpPr>
            <a:spLocks noGrp="1"/>
          </p:cNvSpPr>
          <p:nvPr>
            <p:ph type="title"/>
          </p:nvPr>
        </p:nvSpPr>
        <p:spPr/>
        <p:txBody>
          <a:bodyPr/>
          <a:lstStyle/>
          <a:p>
            <a:r>
              <a:rPr lang="en-US" dirty="0"/>
              <a:t>Online Training, go to:</a:t>
            </a:r>
          </a:p>
        </p:txBody>
      </p:sp>
      <p:sp>
        <p:nvSpPr>
          <p:cNvPr id="3" name="Content Placeholder 2">
            <a:extLst>
              <a:ext uri="{FF2B5EF4-FFF2-40B4-BE49-F238E27FC236}">
                <a16:creationId xmlns:a16="http://schemas.microsoft.com/office/drawing/2014/main" id="{2A27CFFE-87DC-47E2-9A2F-88118121CD18}"/>
              </a:ext>
            </a:extLst>
          </p:cNvPr>
          <p:cNvSpPr>
            <a:spLocks noGrp="1"/>
          </p:cNvSpPr>
          <p:nvPr>
            <p:ph idx="1"/>
          </p:nvPr>
        </p:nvSpPr>
        <p:spPr>
          <a:xfrm>
            <a:off x="762001" y="1417638"/>
            <a:ext cx="8103524" cy="4712799"/>
          </a:xfrm>
        </p:spPr>
        <p:txBody>
          <a:bodyPr>
            <a:normAutofit/>
          </a:bodyPr>
          <a:lstStyle/>
          <a:p>
            <a:r>
              <a:rPr lang="en-US" dirty="0">
                <a:hlinkClick r:id="rId2"/>
              </a:rPr>
              <a:t>www.certstaff.com/labs</a:t>
            </a:r>
            <a:endParaRPr lang="en-US" dirty="0"/>
          </a:p>
          <a:p>
            <a:r>
              <a:rPr lang="en-US" dirty="0"/>
              <a:t>Username: Email address used to register for the class</a:t>
            </a:r>
          </a:p>
          <a:p>
            <a:r>
              <a:rPr lang="en-US" dirty="0"/>
              <a:t>Password: </a:t>
            </a:r>
            <a:r>
              <a:rPr lang="en-US" dirty="0">
                <a:solidFill>
                  <a:srgbClr val="C00000"/>
                </a:solidFill>
              </a:rPr>
              <a:t>Certifiedss1</a:t>
            </a:r>
          </a:p>
          <a:p>
            <a:pPr lvl="1"/>
            <a:r>
              <a:rPr lang="en-US" dirty="0"/>
              <a:t>You will be prompted to change your password</a:t>
            </a:r>
          </a:p>
          <a:p>
            <a:r>
              <a:rPr lang="en-US" b="0" dirty="0"/>
              <a:t>Click on ‘</a:t>
            </a:r>
            <a:r>
              <a:rPr lang="en-US" dirty="0"/>
              <a:t>My Training</a:t>
            </a:r>
            <a:r>
              <a:rPr lang="en-US" b="0" dirty="0"/>
              <a:t>,’ click on the </a:t>
            </a:r>
            <a:r>
              <a:rPr lang="en-US" dirty="0"/>
              <a:t>Class Name</a:t>
            </a:r>
            <a:r>
              <a:rPr lang="en-US" b="0" dirty="0"/>
              <a:t>, then scroll down to ‘</a:t>
            </a:r>
            <a:r>
              <a:rPr lang="en-US" dirty="0"/>
              <a:t>Launch</a:t>
            </a:r>
            <a:r>
              <a:rPr lang="en-US" b="0" dirty="0"/>
              <a:t>.’</a:t>
            </a:r>
          </a:p>
          <a:p>
            <a:r>
              <a:rPr lang="en-US" dirty="0"/>
              <a:t>Dial in </a:t>
            </a:r>
            <a:r>
              <a:rPr lang="en-US" b="0" dirty="0"/>
              <a:t>(for Audio):</a:t>
            </a:r>
          </a:p>
          <a:p>
            <a:pPr lvl="1"/>
            <a:r>
              <a:rPr lang="en-US" b="0" dirty="0"/>
              <a:t> </a:t>
            </a:r>
            <a:r>
              <a:rPr lang="en-US" dirty="0"/>
              <a:t>(571) 317-3122 </a:t>
            </a:r>
            <a:r>
              <a:rPr lang="en-US" b="0" dirty="0"/>
              <a:t>(US), Access Code: </a:t>
            </a:r>
            <a:r>
              <a:rPr lang="en-US" dirty="0"/>
              <a:t>377-974-101</a:t>
            </a:r>
          </a:p>
          <a:p>
            <a:r>
              <a:rPr lang="en-US" dirty="0"/>
              <a:t>Help Desk: 484-269-5000</a:t>
            </a:r>
          </a:p>
        </p:txBody>
      </p:sp>
      <p:sp>
        <p:nvSpPr>
          <p:cNvPr id="4" name="Date Placeholder 3">
            <a:extLst>
              <a:ext uri="{FF2B5EF4-FFF2-40B4-BE49-F238E27FC236}">
                <a16:creationId xmlns:a16="http://schemas.microsoft.com/office/drawing/2014/main" id="{065F0000-4233-4344-BA92-866FFF5C0C2B}"/>
              </a:ext>
            </a:extLst>
          </p:cNvPr>
          <p:cNvSpPr>
            <a:spLocks noGrp="1"/>
          </p:cNvSpPr>
          <p:nvPr>
            <p:ph type="dt" sz="half" idx="10"/>
          </p:nvPr>
        </p:nvSpPr>
        <p:spPr>
          <a:xfrm>
            <a:off x="10361612" y="6130437"/>
            <a:ext cx="1146283" cy="37039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69ED8A6-9C83-419D-959D-40516189DAF8}" type="datetime1">
              <a:rPr lang="en-US" smtClean="0"/>
              <a:t>3/11/2020</a:t>
            </a:fld>
            <a:endParaRPr lang="en-US"/>
          </a:p>
        </p:txBody>
      </p:sp>
      <p:sp>
        <p:nvSpPr>
          <p:cNvPr id="5" name="Footer Placeholder 4">
            <a:extLst>
              <a:ext uri="{FF2B5EF4-FFF2-40B4-BE49-F238E27FC236}">
                <a16:creationId xmlns:a16="http://schemas.microsoft.com/office/drawing/2014/main" id="{A583DC92-5F52-4BE3-9380-6F6815659199}"/>
              </a:ext>
            </a:extLst>
          </p:cNvPr>
          <p:cNvSpPr>
            <a:spLocks noGrp="1"/>
          </p:cNvSpPr>
          <p:nvPr>
            <p:ph type="ftr" sz="quarter" idx="11"/>
          </p:nvPr>
        </p:nvSpPr>
        <p:spPr>
          <a:xfrm>
            <a:off x="2589212" y="6135808"/>
            <a:ext cx="7619999"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HTML and CSS</a:t>
            </a:r>
          </a:p>
        </p:txBody>
      </p:sp>
    </p:spTree>
    <p:extLst>
      <p:ext uri="{BB962C8B-B14F-4D97-AF65-F5344CB8AC3E}">
        <p14:creationId xmlns:p14="http://schemas.microsoft.com/office/powerpoint/2010/main" val="135560701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D7679-73D7-49B1-A4FF-8E09468FB9F6}"/>
              </a:ext>
            </a:extLst>
          </p:cNvPr>
          <p:cNvSpPr>
            <a:spLocks noGrp="1"/>
          </p:cNvSpPr>
          <p:nvPr>
            <p:ph type="title"/>
          </p:nvPr>
        </p:nvSpPr>
        <p:spPr/>
        <p:txBody>
          <a:bodyPr/>
          <a:lstStyle/>
          <a:p>
            <a:r>
              <a:rPr lang="en-US" dirty="0"/>
              <a:t>Class Checklist</a:t>
            </a:r>
          </a:p>
        </p:txBody>
      </p:sp>
      <p:sp>
        <p:nvSpPr>
          <p:cNvPr id="3" name="Content Placeholder 2">
            <a:extLst>
              <a:ext uri="{FF2B5EF4-FFF2-40B4-BE49-F238E27FC236}">
                <a16:creationId xmlns:a16="http://schemas.microsoft.com/office/drawing/2014/main" id="{7A7C62DE-442A-4964-B9B7-8D09D92E38EF}"/>
              </a:ext>
            </a:extLst>
          </p:cNvPr>
          <p:cNvSpPr>
            <a:spLocks noGrp="1"/>
          </p:cNvSpPr>
          <p:nvPr>
            <p:ph idx="1"/>
          </p:nvPr>
        </p:nvSpPr>
        <p:spPr/>
        <p:txBody>
          <a:bodyPr/>
          <a:lstStyle/>
          <a:p>
            <a:r>
              <a:rPr lang="en-US" dirty="0"/>
              <a:t>Manual? </a:t>
            </a:r>
            <a:r>
              <a:rPr lang="en-US" dirty="0" err="1"/>
              <a:t>Murach’s</a:t>
            </a:r>
            <a:r>
              <a:rPr lang="en-US" dirty="0"/>
              <a:t>: HTML 5 and CSS3 or Beginning Responsive Web Development with HTML and CSS</a:t>
            </a:r>
          </a:p>
          <a:p>
            <a:r>
              <a:rPr lang="en-US" dirty="0"/>
              <a:t>Class Files at the bottom of the ‘Launch’ screen</a:t>
            </a:r>
          </a:p>
          <a:p>
            <a:pPr lvl="1"/>
            <a:r>
              <a:rPr lang="en-US" dirty="0"/>
              <a:t>This PowerPoint presentation</a:t>
            </a:r>
          </a:p>
          <a:p>
            <a:pPr lvl="1"/>
            <a:r>
              <a:rPr lang="en-US" dirty="0"/>
              <a:t>Class Files (for practice)</a:t>
            </a:r>
          </a:p>
          <a:p>
            <a:pPr lvl="1"/>
            <a:r>
              <a:rPr lang="en-US" dirty="0"/>
              <a:t>(Responsive Web Design: PDF Version of the Manual)</a:t>
            </a:r>
          </a:p>
          <a:p>
            <a:r>
              <a:rPr lang="en-US" dirty="0"/>
              <a:t>Two monitors? (Best for viewing)</a:t>
            </a:r>
          </a:p>
        </p:txBody>
      </p:sp>
      <p:sp>
        <p:nvSpPr>
          <p:cNvPr id="4" name="Date Placeholder 3">
            <a:extLst>
              <a:ext uri="{FF2B5EF4-FFF2-40B4-BE49-F238E27FC236}">
                <a16:creationId xmlns:a16="http://schemas.microsoft.com/office/drawing/2014/main" id="{F9CE77A1-65C0-4E2F-88EC-A5952D9C6FE5}"/>
              </a:ext>
            </a:extLst>
          </p:cNvPr>
          <p:cNvSpPr>
            <a:spLocks noGrp="1"/>
          </p:cNvSpPr>
          <p:nvPr>
            <p:ph type="dt" sz="half" idx="10"/>
          </p:nvPr>
        </p:nvSpPr>
        <p:spPr>
          <a:xfrm>
            <a:off x="10361612" y="6130437"/>
            <a:ext cx="1146283" cy="37039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985968-8994-4414-9EF8-E101C0590A35}" type="datetime1">
              <a:rPr lang="en-US" smtClean="0"/>
              <a:pPr/>
              <a:t>3/11/2020</a:t>
            </a:fld>
            <a:endParaRPr lang="en-US"/>
          </a:p>
        </p:txBody>
      </p:sp>
      <p:sp>
        <p:nvSpPr>
          <p:cNvPr id="5" name="Footer Placeholder 4">
            <a:extLst>
              <a:ext uri="{FF2B5EF4-FFF2-40B4-BE49-F238E27FC236}">
                <a16:creationId xmlns:a16="http://schemas.microsoft.com/office/drawing/2014/main" id="{C121B191-861A-4E98-BC9C-BF394DBD122C}"/>
              </a:ext>
            </a:extLst>
          </p:cNvPr>
          <p:cNvSpPr>
            <a:spLocks noGrp="1"/>
          </p:cNvSpPr>
          <p:nvPr>
            <p:ph type="ftr" sz="quarter" idx="11"/>
          </p:nvPr>
        </p:nvSpPr>
        <p:spPr>
          <a:xfrm>
            <a:off x="2589212" y="6135808"/>
            <a:ext cx="7619999"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Excel: Level 1</a:t>
            </a:r>
          </a:p>
        </p:txBody>
      </p:sp>
    </p:spTree>
    <p:extLst>
      <p:ext uri="{BB962C8B-B14F-4D97-AF65-F5344CB8AC3E}">
        <p14:creationId xmlns:p14="http://schemas.microsoft.com/office/powerpoint/2010/main" val="1043713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13133-765E-43C2-A4D2-CC732A882A2D}"/>
              </a:ext>
            </a:extLst>
          </p:cNvPr>
          <p:cNvSpPr>
            <a:spLocks noGrp="1"/>
          </p:cNvSpPr>
          <p:nvPr>
            <p:ph type="title"/>
          </p:nvPr>
        </p:nvSpPr>
        <p:spPr>
          <a:xfrm>
            <a:off x="381002" y="828475"/>
            <a:ext cx="8632209" cy="819719"/>
          </a:xfrm>
        </p:spPr>
        <p:txBody>
          <a:bodyPr/>
          <a:lstStyle/>
          <a:p>
            <a:r>
              <a:rPr lang="en-US" sz="3600" dirty="0"/>
              <a:t>Change Your Name in GoToMeeting</a:t>
            </a:r>
          </a:p>
        </p:txBody>
      </p:sp>
      <p:sp>
        <p:nvSpPr>
          <p:cNvPr id="3" name="Content Placeholder 2">
            <a:extLst>
              <a:ext uri="{FF2B5EF4-FFF2-40B4-BE49-F238E27FC236}">
                <a16:creationId xmlns:a16="http://schemas.microsoft.com/office/drawing/2014/main" id="{24C16C0F-E668-41E6-81FA-2E69C1311273}"/>
              </a:ext>
            </a:extLst>
          </p:cNvPr>
          <p:cNvSpPr>
            <a:spLocks noGrp="1"/>
          </p:cNvSpPr>
          <p:nvPr>
            <p:ph idx="1"/>
          </p:nvPr>
        </p:nvSpPr>
        <p:spPr>
          <a:xfrm>
            <a:off x="344038" y="1840037"/>
            <a:ext cx="8455924" cy="2675146"/>
          </a:xfrm>
        </p:spPr>
        <p:txBody>
          <a:bodyPr>
            <a:normAutofit fontScale="92500" lnSpcReduction="20000"/>
          </a:bodyPr>
          <a:lstStyle/>
          <a:p>
            <a:r>
              <a:rPr lang="en-US" dirty="0"/>
              <a:t>If someone else attended a meeting from your computer and entered their name, you can change it back:</a:t>
            </a:r>
          </a:p>
          <a:p>
            <a:r>
              <a:rPr lang="en-US" dirty="0"/>
              <a:t>Click on the GoToMeeting menu at the top of your control panel, or top of screen (PC Vs. Mac)</a:t>
            </a:r>
          </a:p>
          <a:p>
            <a:r>
              <a:rPr lang="en-US" dirty="0"/>
              <a:t>Select </a:t>
            </a:r>
            <a:r>
              <a:rPr lang="en-US" i="1" dirty="0"/>
              <a:t>'Edit your name and email'</a:t>
            </a:r>
            <a:endParaRPr lang="en-US" dirty="0"/>
          </a:p>
          <a:p>
            <a:r>
              <a:rPr lang="en-US" dirty="0"/>
              <a:t>Type a new Name and Email address into the following GoToMeeting window:</a:t>
            </a:r>
          </a:p>
        </p:txBody>
      </p:sp>
      <p:sp>
        <p:nvSpPr>
          <p:cNvPr id="4" name="Date Placeholder 3">
            <a:extLst>
              <a:ext uri="{FF2B5EF4-FFF2-40B4-BE49-F238E27FC236}">
                <a16:creationId xmlns:a16="http://schemas.microsoft.com/office/drawing/2014/main" id="{0E7E76B0-C3F6-484A-B27E-764488ADA726}"/>
              </a:ext>
            </a:extLst>
          </p:cNvPr>
          <p:cNvSpPr>
            <a:spLocks noGrp="1"/>
          </p:cNvSpPr>
          <p:nvPr>
            <p:ph type="dt" sz="half" idx="10"/>
          </p:nvPr>
        </p:nvSpPr>
        <p:spPr>
          <a:xfrm>
            <a:off x="10361612" y="6130437"/>
            <a:ext cx="1146283" cy="37039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985968-8994-4414-9EF8-E101C0590A35}" type="datetime1">
              <a:rPr lang="en-US" smtClean="0"/>
              <a:pPr/>
              <a:t>3/11/2020</a:t>
            </a:fld>
            <a:endParaRPr lang="en-US"/>
          </a:p>
        </p:txBody>
      </p:sp>
      <p:sp>
        <p:nvSpPr>
          <p:cNvPr id="5" name="Footer Placeholder 4">
            <a:extLst>
              <a:ext uri="{FF2B5EF4-FFF2-40B4-BE49-F238E27FC236}">
                <a16:creationId xmlns:a16="http://schemas.microsoft.com/office/drawing/2014/main" id="{7C50DC39-BB0D-4935-831D-FAAAA57CCE81}"/>
              </a:ext>
            </a:extLst>
          </p:cNvPr>
          <p:cNvSpPr>
            <a:spLocks noGrp="1"/>
          </p:cNvSpPr>
          <p:nvPr>
            <p:ph type="ftr" sz="quarter" idx="11"/>
          </p:nvPr>
        </p:nvSpPr>
        <p:spPr>
          <a:xfrm>
            <a:off x="2589212" y="6135808"/>
            <a:ext cx="7619999"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Excel: Level 1</a:t>
            </a:r>
          </a:p>
        </p:txBody>
      </p:sp>
      <p:pic>
        <p:nvPicPr>
          <p:cNvPr id="2050" name="Picture 2">
            <a:extLst>
              <a:ext uri="{FF2B5EF4-FFF2-40B4-BE49-F238E27FC236}">
                <a16:creationId xmlns:a16="http://schemas.microsoft.com/office/drawing/2014/main" id="{76E4228B-5A04-43AA-A2AC-86F092AE0B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484010"/>
            <a:ext cx="6462885" cy="2310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54897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xmlns:p14="http://schemas.microsoft.com/office/powerpoint/2010/mai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Instructor</a:t>
            </a:r>
          </a:p>
        </p:txBody>
      </p:sp>
      <p:sp>
        <p:nvSpPr>
          <p:cNvPr id="3" name="Content Placeholder 2"/>
          <p:cNvSpPr>
            <a:spLocks noGrp="1"/>
          </p:cNvSpPr>
          <p:nvPr>
            <p:ph idx="1"/>
          </p:nvPr>
        </p:nvSpPr>
        <p:spPr>
          <a:xfrm>
            <a:off x="779465" y="2044708"/>
            <a:ext cx="7583487" cy="3822691"/>
          </a:xfrm>
        </p:spPr>
        <p:txBody>
          <a:bodyPr>
            <a:normAutofit fontScale="92500" lnSpcReduction="20000"/>
          </a:bodyPr>
          <a:lstStyle/>
          <a:p>
            <a:r>
              <a:rPr lang="en-US" dirty="0"/>
              <a:t>Sherry O’Neal-Hancock (my last name is too long, call me ‘Sherry’)</a:t>
            </a:r>
          </a:p>
          <a:p>
            <a:pPr lvl="1"/>
            <a:r>
              <a:rPr lang="en-US" dirty="0"/>
              <a:t>LinkedIn: </a:t>
            </a:r>
            <a:r>
              <a:rPr lang="en-US" dirty="0" err="1"/>
              <a:t>linkedin.com</a:t>
            </a:r>
            <a:r>
              <a:rPr lang="en-US" dirty="0"/>
              <a:t>/in/</a:t>
            </a:r>
            <a:r>
              <a:rPr lang="en-US" dirty="0" err="1"/>
              <a:t>sherryonealhancock</a:t>
            </a:r>
            <a:endParaRPr lang="en-US" dirty="0"/>
          </a:p>
          <a:p>
            <a:pPr lvl="1"/>
            <a:r>
              <a:rPr lang="en-US" dirty="0"/>
              <a:t>Email: </a:t>
            </a:r>
            <a:r>
              <a:rPr lang="en-US" dirty="0">
                <a:hlinkClick r:id="rId2"/>
              </a:rPr>
              <a:t>sherryleah@gmail.com</a:t>
            </a:r>
            <a:endParaRPr lang="en-US" dirty="0"/>
          </a:p>
          <a:p>
            <a:r>
              <a:rPr lang="en-US" dirty="0"/>
              <a:t>Palm Springs, CA (PST)</a:t>
            </a:r>
          </a:p>
          <a:p>
            <a:r>
              <a:rPr lang="en-US" dirty="0"/>
              <a:t>Once upon a time…</a:t>
            </a:r>
            <a:br>
              <a:rPr lang="en-US" dirty="0"/>
            </a:br>
            <a:r>
              <a:rPr lang="en-US" dirty="0"/>
              <a:t> I used the Internet on UNIX (command line interface) in the 1990’s.</a:t>
            </a:r>
          </a:p>
          <a:p>
            <a:pPr lvl="1"/>
            <a:r>
              <a:rPr lang="en-US" dirty="0"/>
              <a:t>Then I discovered Web Browsers (NCSA </a:t>
            </a:r>
            <a:r>
              <a:rPr lang="en-US" dirty="0" err="1"/>
              <a:t>Mosiac</a:t>
            </a:r>
            <a:r>
              <a:rPr lang="en-US" dirty="0"/>
              <a:t>)</a:t>
            </a:r>
          </a:p>
          <a:p>
            <a:r>
              <a:rPr lang="en-US" dirty="0"/>
              <a:t>I created my first webpage around 1993</a:t>
            </a:r>
          </a:p>
          <a:p>
            <a:r>
              <a:rPr lang="en-US" dirty="0"/>
              <a:t>I have been teaching webpage creation since 1995</a:t>
            </a:r>
          </a:p>
        </p:txBody>
      </p:sp>
      <p:sp>
        <p:nvSpPr>
          <p:cNvPr id="4" name="Date Placeholder 3"/>
          <p:cNvSpPr>
            <a:spLocks noGrp="1"/>
          </p:cNvSpPr>
          <p:nvPr>
            <p:ph type="dt" sz="half" idx="10"/>
          </p:nvPr>
        </p:nvSpPr>
        <p:spPr>
          <a:xfrm>
            <a:off x="10361612" y="6130437"/>
            <a:ext cx="1146283" cy="37039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A32F1-CBE0-4CB3-AB63-219E677773E8}" type="datetime1">
              <a:rPr lang="en-US" smtClean="0"/>
              <a:t>3/11/2020</a:t>
            </a:fld>
            <a:endParaRPr lang="en-US"/>
          </a:p>
        </p:txBody>
      </p:sp>
      <p:sp>
        <p:nvSpPr>
          <p:cNvPr id="5" name="Footer Placeholder 4"/>
          <p:cNvSpPr>
            <a:spLocks noGrp="1"/>
          </p:cNvSpPr>
          <p:nvPr>
            <p:ph type="ftr" sz="quarter" idx="11"/>
          </p:nvPr>
        </p:nvSpPr>
        <p:spPr>
          <a:xfrm>
            <a:off x="2589212" y="6135808"/>
            <a:ext cx="7619999"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HTML and CSS</a:t>
            </a:r>
            <a:endParaRPr lang="en-US" dirty="0"/>
          </a:p>
        </p:txBody>
      </p:sp>
    </p:spTree>
    <p:extLst>
      <p:ext uri="{BB962C8B-B14F-4D97-AF65-F5344CB8AC3E}">
        <p14:creationId xmlns:p14="http://schemas.microsoft.com/office/powerpoint/2010/main" val="349946914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Class Introductions</a:t>
            </a:r>
          </a:p>
        </p:txBody>
      </p:sp>
      <p:sp>
        <p:nvSpPr>
          <p:cNvPr id="5" name="Content Placeholder 4"/>
          <p:cNvSpPr>
            <a:spLocks noGrp="1"/>
          </p:cNvSpPr>
          <p:nvPr>
            <p:ph idx="1"/>
          </p:nvPr>
        </p:nvSpPr>
        <p:spPr>
          <a:xfrm>
            <a:off x="533400" y="1600200"/>
            <a:ext cx="8095059" cy="4724400"/>
          </a:xfrm>
        </p:spPr>
        <p:txBody>
          <a:bodyPr>
            <a:normAutofit fontScale="92500" lnSpcReduction="10000"/>
          </a:bodyPr>
          <a:lstStyle/>
          <a:p>
            <a:pPr marL="427435" indent="-427435">
              <a:spcBef>
                <a:spcPts val="900"/>
              </a:spcBef>
              <a:buFont typeface="Wingdings" panose="05000000000000000000" pitchFamily="2" charset="2"/>
              <a:buChar char="Ø"/>
            </a:pPr>
            <a:r>
              <a:rPr lang="en-US" sz="3000" dirty="0"/>
              <a:t>Introduce yourself:</a:t>
            </a:r>
            <a:br>
              <a:rPr lang="en-US" sz="3000" dirty="0"/>
            </a:br>
            <a:r>
              <a:rPr lang="en-US" sz="3000" dirty="0"/>
              <a:t>Your name, your company and your </a:t>
            </a:r>
            <a:r>
              <a:rPr lang="en-US" sz="3000" dirty="0" err="1"/>
              <a:t>timezone</a:t>
            </a:r>
            <a:r>
              <a:rPr lang="en-US" sz="3000" dirty="0"/>
              <a:t>…</a:t>
            </a:r>
          </a:p>
          <a:p>
            <a:pPr marL="427435" indent="-427435">
              <a:spcBef>
                <a:spcPts val="900"/>
              </a:spcBef>
              <a:buFont typeface="Wingdings" panose="05000000000000000000" pitchFamily="2" charset="2"/>
              <a:buChar char="Ø"/>
            </a:pPr>
            <a:r>
              <a:rPr lang="en-US" sz="3000" dirty="0"/>
              <a:t>How long have you been using Windows/Mac OS?</a:t>
            </a:r>
          </a:p>
          <a:p>
            <a:pPr marL="427435" indent="-427435">
              <a:spcBef>
                <a:spcPts val="900"/>
              </a:spcBef>
              <a:buFont typeface="Wingdings" panose="05000000000000000000" pitchFamily="2" charset="2"/>
              <a:buChar char="Ø"/>
            </a:pPr>
            <a:r>
              <a:rPr lang="en-US" sz="3000" dirty="0"/>
              <a:t>Are you familiar with HTML and CSS?</a:t>
            </a:r>
          </a:p>
          <a:p>
            <a:pPr marL="793195" lvl="1" indent="-427435">
              <a:spcBef>
                <a:spcPts val="900"/>
              </a:spcBef>
              <a:buFont typeface="Wingdings" panose="05000000000000000000" pitchFamily="2" charset="2"/>
              <a:buChar char="Ø"/>
            </a:pPr>
            <a:r>
              <a:rPr lang="en-US" sz="2700" dirty="0"/>
              <a:t>If so, how long have you been using them?</a:t>
            </a:r>
          </a:p>
          <a:p>
            <a:pPr marL="427435" indent="-427435">
              <a:spcBef>
                <a:spcPts val="900"/>
              </a:spcBef>
              <a:buFont typeface="Wingdings" panose="05000000000000000000" pitchFamily="2" charset="2"/>
              <a:buChar char="Ø"/>
            </a:pPr>
            <a:r>
              <a:rPr lang="en-US" sz="3000" dirty="0"/>
              <a:t>Which web editor do you use?</a:t>
            </a:r>
          </a:p>
          <a:p>
            <a:pPr marL="427435" indent="-427435">
              <a:spcBef>
                <a:spcPts val="900"/>
              </a:spcBef>
              <a:buFont typeface="Wingdings" panose="05000000000000000000" pitchFamily="2" charset="2"/>
              <a:buChar char="Ø"/>
            </a:pPr>
            <a:r>
              <a:rPr lang="en-US" sz="3000" dirty="0"/>
              <a:t>How will you be using HTML/CSS after class?</a:t>
            </a:r>
          </a:p>
        </p:txBody>
      </p:sp>
      <p:sp>
        <p:nvSpPr>
          <p:cNvPr id="2" name="Date Placeholder 1">
            <a:extLst>
              <a:ext uri="{FF2B5EF4-FFF2-40B4-BE49-F238E27FC236}">
                <a16:creationId xmlns:a16="http://schemas.microsoft.com/office/drawing/2014/main" id="{E43EFE69-F5E4-4EC7-8446-B9332C7B9EB0}"/>
              </a:ext>
            </a:extLst>
          </p:cNvPr>
          <p:cNvSpPr>
            <a:spLocks noGrp="1"/>
          </p:cNvSpPr>
          <p:nvPr>
            <p:ph type="dt" sz="half" idx="10"/>
          </p:nvPr>
        </p:nvSpPr>
        <p:spPr>
          <a:xfrm>
            <a:off x="10361612" y="6130437"/>
            <a:ext cx="1146283" cy="37039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6097CD-A48A-4B55-A361-87E234D7877C}" type="datetime1">
              <a:rPr lang="en-US" smtClean="0"/>
              <a:t>3/11/2020</a:t>
            </a:fld>
            <a:endParaRPr lang="en-US"/>
          </a:p>
        </p:txBody>
      </p:sp>
      <p:sp>
        <p:nvSpPr>
          <p:cNvPr id="3" name="Footer Placeholder 2">
            <a:extLst>
              <a:ext uri="{FF2B5EF4-FFF2-40B4-BE49-F238E27FC236}">
                <a16:creationId xmlns:a16="http://schemas.microsoft.com/office/drawing/2014/main" id="{777F0738-1B30-4886-8C78-963E62850E60}"/>
              </a:ext>
            </a:extLst>
          </p:cNvPr>
          <p:cNvSpPr>
            <a:spLocks noGrp="1"/>
          </p:cNvSpPr>
          <p:nvPr>
            <p:ph type="ftr" sz="quarter" idx="11"/>
          </p:nvPr>
        </p:nvSpPr>
        <p:spPr>
          <a:xfrm>
            <a:off x="2589212" y="6135808"/>
            <a:ext cx="7619999"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HTML and CSS</a:t>
            </a:r>
          </a:p>
        </p:txBody>
      </p:sp>
    </p:spTree>
    <p:extLst>
      <p:ext uri="{BB962C8B-B14F-4D97-AF65-F5344CB8AC3E}">
        <p14:creationId xmlns:p14="http://schemas.microsoft.com/office/powerpoint/2010/main" val="203867646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wipe(down)">
                                      <p:cBhvr>
                                        <p:cTn id="14" dur="580">
                                          <p:stCondLst>
                                            <p:cond delay="0"/>
                                          </p:stCondLst>
                                        </p:cTn>
                                        <p:tgtEl>
                                          <p:spTgt spid="5">
                                            <p:txEl>
                                              <p:pRg st="0" end="0"/>
                                            </p:txEl>
                                          </p:spTgt>
                                        </p:tgtEl>
                                      </p:cBhvr>
                                    </p:animEffect>
                                    <p:anim calcmode="lin" valueType="num">
                                      <p:cBhvr>
                                        <p:cTn id="15"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xEl>
                                              <p:pRg st="0" end="0"/>
                                            </p:txEl>
                                          </p:spTgt>
                                        </p:tgtEl>
                                      </p:cBhvr>
                                      <p:to x="100000" y="60000"/>
                                    </p:animScale>
                                    <p:animScale>
                                      <p:cBhvr>
                                        <p:cTn id="21" dur="166" decel="50000">
                                          <p:stCondLst>
                                            <p:cond delay="676"/>
                                          </p:stCondLst>
                                        </p:cTn>
                                        <p:tgtEl>
                                          <p:spTgt spid="5">
                                            <p:txEl>
                                              <p:pRg st="0" end="0"/>
                                            </p:txEl>
                                          </p:spTgt>
                                        </p:tgtEl>
                                      </p:cBhvr>
                                      <p:to x="100000" y="100000"/>
                                    </p:animScale>
                                    <p:animScale>
                                      <p:cBhvr>
                                        <p:cTn id="22" dur="26">
                                          <p:stCondLst>
                                            <p:cond delay="1312"/>
                                          </p:stCondLst>
                                        </p:cTn>
                                        <p:tgtEl>
                                          <p:spTgt spid="5">
                                            <p:txEl>
                                              <p:pRg st="0" end="0"/>
                                            </p:txEl>
                                          </p:spTgt>
                                        </p:tgtEl>
                                      </p:cBhvr>
                                      <p:to x="100000" y="80000"/>
                                    </p:animScale>
                                    <p:animScale>
                                      <p:cBhvr>
                                        <p:cTn id="23" dur="166" decel="50000">
                                          <p:stCondLst>
                                            <p:cond delay="1338"/>
                                          </p:stCondLst>
                                        </p:cTn>
                                        <p:tgtEl>
                                          <p:spTgt spid="5">
                                            <p:txEl>
                                              <p:pRg st="0" end="0"/>
                                            </p:txEl>
                                          </p:spTgt>
                                        </p:tgtEl>
                                      </p:cBhvr>
                                      <p:to x="100000" y="100000"/>
                                    </p:animScale>
                                    <p:animScale>
                                      <p:cBhvr>
                                        <p:cTn id="24" dur="26">
                                          <p:stCondLst>
                                            <p:cond delay="1642"/>
                                          </p:stCondLst>
                                        </p:cTn>
                                        <p:tgtEl>
                                          <p:spTgt spid="5">
                                            <p:txEl>
                                              <p:pRg st="0" end="0"/>
                                            </p:txEl>
                                          </p:spTgt>
                                        </p:tgtEl>
                                      </p:cBhvr>
                                      <p:to x="100000" y="90000"/>
                                    </p:animScale>
                                    <p:animScale>
                                      <p:cBhvr>
                                        <p:cTn id="25" dur="166" decel="50000">
                                          <p:stCondLst>
                                            <p:cond delay="1668"/>
                                          </p:stCondLst>
                                        </p:cTn>
                                        <p:tgtEl>
                                          <p:spTgt spid="5">
                                            <p:txEl>
                                              <p:pRg st="0" end="0"/>
                                            </p:txEl>
                                          </p:spTgt>
                                        </p:tgtEl>
                                      </p:cBhvr>
                                      <p:to x="100000" y="100000"/>
                                    </p:animScale>
                                    <p:animScale>
                                      <p:cBhvr>
                                        <p:cTn id="26" dur="26">
                                          <p:stCondLst>
                                            <p:cond delay="1808"/>
                                          </p:stCondLst>
                                        </p:cTn>
                                        <p:tgtEl>
                                          <p:spTgt spid="5">
                                            <p:txEl>
                                              <p:pRg st="0" end="0"/>
                                            </p:txEl>
                                          </p:spTgt>
                                        </p:tgtEl>
                                      </p:cBhvr>
                                      <p:to x="100000" y="95000"/>
                                    </p:animScale>
                                    <p:animScale>
                                      <p:cBhvr>
                                        <p:cTn id="27" dur="166" decel="50000">
                                          <p:stCondLst>
                                            <p:cond delay="1834"/>
                                          </p:stCondLst>
                                        </p:cTn>
                                        <p:tgtEl>
                                          <p:spTgt spid="5">
                                            <p:txEl>
                                              <p:pRg st="0" end="0"/>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wipe(down)">
                                      <p:cBhvr>
                                        <p:cTn id="32" dur="580">
                                          <p:stCondLst>
                                            <p:cond delay="0"/>
                                          </p:stCondLst>
                                        </p:cTn>
                                        <p:tgtEl>
                                          <p:spTgt spid="5">
                                            <p:txEl>
                                              <p:pRg st="1" end="1"/>
                                            </p:txEl>
                                          </p:spTgt>
                                        </p:tgtEl>
                                      </p:cBhvr>
                                    </p:animEffect>
                                    <p:anim calcmode="lin" valueType="num">
                                      <p:cBhvr>
                                        <p:cTn id="33" dur="1822" tmFilter="0,0; 0.14,0.36; 0.43,0.73; 0.71,0.91; 1.0,1.0">
                                          <p:stCondLst>
                                            <p:cond delay="0"/>
                                          </p:stCondLst>
                                        </p:cTn>
                                        <p:tgtEl>
                                          <p:spTgt spid="5">
                                            <p:txEl>
                                              <p:pRg st="1" end="1"/>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5">
                                            <p:txEl>
                                              <p:pRg st="1" end="1"/>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5">
                                            <p:txEl>
                                              <p:pRg st="1" end="1"/>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5">
                                            <p:txEl>
                                              <p:pRg st="1" end="1"/>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5">
                                            <p:txEl>
                                              <p:pRg st="1" end="1"/>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5">
                                            <p:txEl>
                                              <p:pRg st="1" end="1"/>
                                            </p:txEl>
                                          </p:spTgt>
                                        </p:tgtEl>
                                      </p:cBhvr>
                                      <p:to x="100000" y="60000"/>
                                    </p:animScale>
                                    <p:animScale>
                                      <p:cBhvr>
                                        <p:cTn id="39" dur="166" decel="50000">
                                          <p:stCondLst>
                                            <p:cond delay="676"/>
                                          </p:stCondLst>
                                        </p:cTn>
                                        <p:tgtEl>
                                          <p:spTgt spid="5">
                                            <p:txEl>
                                              <p:pRg st="1" end="1"/>
                                            </p:txEl>
                                          </p:spTgt>
                                        </p:tgtEl>
                                      </p:cBhvr>
                                      <p:to x="100000" y="100000"/>
                                    </p:animScale>
                                    <p:animScale>
                                      <p:cBhvr>
                                        <p:cTn id="40" dur="26">
                                          <p:stCondLst>
                                            <p:cond delay="1312"/>
                                          </p:stCondLst>
                                        </p:cTn>
                                        <p:tgtEl>
                                          <p:spTgt spid="5">
                                            <p:txEl>
                                              <p:pRg st="1" end="1"/>
                                            </p:txEl>
                                          </p:spTgt>
                                        </p:tgtEl>
                                      </p:cBhvr>
                                      <p:to x="100000" y="80000"/>
                                    </p:animScale>
                                    <p:animScale>
                                      <p:cBhvr>
                                        <p:cTn id="41" dur="166" decel="50000">
                                          <p:stCondLst>
                                            <p:cond delay="1338"/>
                                          </p:stCondLst>
                                        </p:cTn>
                                        <p:tgtEl>
                                          <p:spTgt spid="5">
                                            <p:txEl>
                                              <p:pRg st="1" end="1"/>
                                            </p:txEl>
                                          </p:spTgt>
                                        </p:tgtEl>
                                      </p:cBhvr>
                                      <p:to x="100000" y="100000"/>
                                    </p:animScale>
                                    <p:animScale>
                                      <p:cBhvr>
                                        <p:cTn id="42" dur="26">
                                          <p:stCondLst>
                                            <p:cond delay="1642"/>
                                          </p:stCondLst>
                                        </p:cTn>
                                        <p:tgtEl>
                                          <p:spTgt spid="5">
                                            <p:txEl>
                                              <p:pRg st="1" end="1"/>
                                            </p:txEl>
                                          </p:spTgt>
                                        </p:tgtEl>
                                      </p:cBhvr>
                                      <p:to x="100000" y="90000"/>
                                    </p:animScale>
                                    <p:animScale>
                                      <p:cBhvr>
                                        <p:cTn id="43" dur="166" decel="50000">
                                          <p:stCondLst>
                                            <p:cond delay="1668"/>
                                          </p:stCondLst>
                                        </p:cTn>
                                        <p:tgtEl>
                                          <p:spTgt spid="5">
                                            <p:txEl>
                                              <p:pRg st="1" end="1"/>
                                            </p:txEl>
                                          </p:spTgt>
                                        </p:tgtEl>
                                      </p:cBhvr>
                                      <p:to x="100000" y="100000"/>
                                    </p:animScale>
                                    <p:animScale>
                                      <p:cBhvr>
                                        <p:cTn id="44" dur="26">
                                          <p:stCondLst>
                                            <p:cond delay="1808"/>
                                          </p:stCondLst>
                                        </p:cTn>
                                        <p:tgtEl>
                                          <p:spTgt spid="5">
                                            <p:txEl>
                                              <p:pRg st="1" end="1"/>
                                            </p:txEl>
                                          </p:spTgt>
                                        </p:tgtEl>
                                      </p:cBhvr>
                                      <p:to x="100000" y="95000"/>
                                    </p:animScale>
                                    <p:animScale>
                                      <p:cBhvr>
                                        <p:cTn id="45" dur="166" decel="50000">
                                          <p:stCondLst>
                                            <p:cond delay="1834"/>
                                          </p:stCondLst>
                                        </p:cTn>
                                        <p:tgtEl>
                                          <p:spTgt spid="5">
                                            <p:txEl>
                                              <p:pRg st="1" end="1"/>
                                            </p:txEl>
                                          </p:spTgt>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5">
                                            <p:txEl>
                                              <p:pRg st="2" end="2"/>
                                            </p:txEl>
                                          </p:spTgt>
                                        </p:tgtEl>
                                        <p:attrNameLst>
                                          <p:attrName>style.visibility</p:attrName>
                                        </p:attrNameLst>
                                      </p:cBhvr>
                                      <p:to>
                                        <p:strVal val="visible"/>
                                      </p:to>
                                    </p:set>
                                    <p:animEffect transition="in" filter="wipe(down)">
                                      <p:cBhvr>
                                        <p:cTn id="50" dur="580">
                                          <p:stCondLst>
                                            <p:cond delay="0"/>
                                          </p:stCondLst>
                                        </p:cTn>
                                        <p:tgtEl>
                                          <p:spTgt spid="5">
                                            <p:txEl>
                                              <p:pRg st="2" end="2"/>
                                            </p:txEl>
                                          </p:spTgt>
                                        </p:tgtEl>
                                      </p:cBhvr>
                                    </p:animEffect>
                                    <p:anim calcmode="lin" valueType="num">
                                      <p:cBhvr>
                                        <p:cTn id="51" dur="1822" tmFilter="0,0; 0.14,0.36; 0.43,0.73; 0.71,0.91; 1.0,1.0">
                                          <p:stCondLst>
                                            <p:cond delay="0"/>
                                          </p:stCondLst>
                                        </p:cTn>
                                        <p:tgtEl>
                                          <p:spTgt spid="5">
                                            <p:txEl>
                                              <p:pRg st="2" end="2"/>
                                            </p:txEl>
                                          </p:spTgt>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5">
                                            <p:txEl>
                                              <p:pRg st="2" end="2"/>
                                            </p:txEl>
                                          </p:spTgt>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5">
                                            <p:txEl>
                                              <p:pRg st="2" end="2"/>
                                            </p:txEl>
                                          </p:spTgt>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5">
                                            <p:txEl>
                                              <p:pRg st="2" end="2"/>
                                            </p:txEl>
                                          </p:spTgt>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5">
                                            <p:txEl>
                                              <p:pRg st="2" end="2"/>
                                            </p:txEl>
                                          </p:spTgt>
                                        </p:tgtEl>
                                        <p:attrNameLst>
                                          <p:attrName>ppt_y</p:attrName>
                                        </p:attrNameLst>
                                      </p:cBhvr>
                                      <p:tavLst>
                                        <p:tav tm="0" fmla="#ppt_y-sin(pi*$)/81">
                                          <p:val>
                                            <p:fltVal val="0"/>
                                          </p:val>
                                        </p:tav>
                                        <p:tav tm="100000">
                                          <p:val>
                                            <p:fltVal val="1"/>
                                          </p:val>
                                        </p:tav>
                                      </p:tavLst>
                                    </p:anim>
                                    <p:animScale>
                                      <p:cBhvr>
                                        <p:cTn id="56" dur="26">
                                          <p:stCondLst>
                                            <p:cond delay="650"/>
                                          </p:stCondLst>
                                        </p:cTn>
                                        <p:tgtEl>
                                          <p:spTgt spid="5">
                                            <p:txEl>
                                              <p:pRg st="2" end="2"/>
                                            </p:txEl>
                                          </p:spTgt>
                                        </p:tgtEl>
                                      </p:cBhvr>
                                      <p:to x="100000" y="60000"/>
                                    </p:animScale>
                                    <p:animScale>
                                      <p:cBhvr>
                                        <p:cTn id="57" dur="166" decel="50000">
                                          <p:stCondLst>
                                            <p:cond delay="676"/>
                                          </p:stCondLst>
                                        </p:cTn>
                                        <p:tgtEl>
                                          <p:spTgt spid="5">
                                            <p:txEl>
                                              <p:pRg st="2" end="2"/>
                                            </p:txEl>
                                          </p:spTgt>
                                        </p:tgtEl>
                                      </p:cBhvr>
                                      <p:to x="100000" y="100000"/>
                                    </p:animScale>
                                    <p:animScale>
                                      <p:cBhvr>
                                        <p:cTn id="58" dur="26">
                                          <p:stCondLst>
                                            <p:cond delay="1312"/>
                                          </p:stCondLst>
                                        </p:cTn>
                                        <p:tgtEl>
                                          <p:spTgt spid="5">
                                            <p:txEl>
                                              <p:pRg st="2" end="2"/>
                                            </p:txEl>
                                          </p:spTgt>
                                        </p:tgtEl>
                                      </p:cBhvr>
                                      <p:to x="100000" y="80000"/>
                                    </p:animScale>
                                    <p:animScale>
                                      <p:cBhvr>
                                        <p:cTn id="59" dur="166" decel="50000">
                                          <p:stCondLst>
                                            <p:cond delay="1338"/>
                                          </p:stCondLst>
                                        </p:cTn>
                                        <p:tgtEl>
                                          <p:spTgt spid="5">
                                            <p:txEl>
                                              <p:pRg st="2" end="2"/>
                                            </p:txEl>
                                          </p:spTgt>
                                        </p:tgtEl>
                                      </p:cBhvr>
                                      <p:to x="100000" y="100000"/>
                                    </p:animScale>
                                    <p:animScale>
                                      <p:cBhvr>
                                        <p:cTn id="60" dur="26">
                                          <p:stCondLst>
                                            <p:cond delay="1642"/>
                                          </p:stCondLst>
                                        </p:cTn>
                                        <p:tgtEl>
                                          <p:spTgt spid="5">
                                            <p:txEl>
                                              <p:pRg st="2" end="2"/>
                                            </p:txEl>
                                          </p:spTgt>
                                        </p:tgtEl>
                                      </p:cBhvr>
                                      <p:to x="100000" y="90000"/>
                                    </p:animScale>
                                    <p:animScale>
                                      <p:cBhvr>
                                        <p:cTn id="61" dur="166" decel="50000">
                                          <p:stCondLst>
                                            <p:cond delay="1668"/>
                                          </p:stCondLst>
                                        </p:cTn>
                                        <p:tgtEl>
                                          <p:spTgt spid="5">
                                            <p:txEl>
                                              <p:pRg st="2" end="2"/>
                                            </p:txEl>
                                          </p:spTgt>
                                        </p:tgtEl>
                                      </p:cBhvr>
                                      <p:to x="100000" y="100000"/>
                                    </p:animScale>
                                    <p:animScale>
                                      <p:cBhvr>
                                        <p:cTn id="62" dur="26">
                                          <p:stCondLst>
                                            <p:cond delay="1808"/>
                                          </p:stCondLst>
                                        </p:cTn>
                                        <p:tgtEl>
                                          <p:spTgt spid="5">
                                            <p:txEl>
                                              <p:pRg st="2" end="2"/>
                                            </p:txEl>
                                          </p:spTgt>
                                        </p:tgtEl>
                                      </p:cBhvr>
                                      <p:to x="100000" y="95000"/>
                                    </p:animScale>
                                    <p:animScale>
                                      <p:cBhvr>
                                        <p:cTn id="63" dur="166" decel="50000">
                                          <p:stCondLst>
                                            <p:cond delay="1834"/>
                                          </p:stCondLst>
                                        </p:cTn>
                                        <p:tgtEl>
                                          <p:spTgt spid="5">
                                            <p:txEl>
                                              <p:pRg st="2" end="2"/>
                                            </p:txEl>
                                          </p:spTgt>
                                        </p:tgtEl>
                                      </p:cBhvr>
                                      <p:to x="100000" y="100000"/>
                                    </p:animScale>
                                  </p:childTnLst>
                                </p:cTn>
                              </p:par>
                              <p:par>
                                <p:cTn id="64" presetID="26" presetClass="entr" presetSubtype="0" fill="hold" grpId="0" nodeType="withEffect">
                                  <p:stCondLst>
                                    <p:cond delay="0"/>
                                  </p:stCondLst>
                                  <p:childTnLst>
                                    <p:set>
                                      <p:cBhvr>
                                        <p:cTn id="65" dur="1" fill="hold">
                                          <p:stCondLst>
                                            <p:cond delay="0"/>
                                          </p:stCondLst>
                                        </p:cTn>
                                        <p:tgtEl>
                                          <p:spTgt spid="5">
                                            <p:txEl>
                                              <p:pRg st="3" end="3"/>
                                            </p:txEl>
                                          </p:spTgt>
                                        </p:tgtEl>
                                        <p:attrNameLst>
                                          <p:attrName>style.visibility</p:attrName>
                                        </p:attrNameLst>
                                      </p:cBhvr>
                                      <p:to>
                                        <p:strVal val="visible"/>
                                      </p:to>
                                    </p:set>
                                    <p:animEffect transition="in" filter="wipe(down)">
                                      <p:cBhvr>
                                        <p:cTn id="66" dur="580">
                                          <p:stCondLst>
                                            <p:cond delay="0"/>
                                          </p:stCondLst>
                                        </p:cTn>
                                        <p:tgtEl>
                                          <p:spTgt spid="5">
                                            <p:txEl>
                                              <p:pRg st="3" end="3"/>
                                            </p:txEl>
                                          </p:spTgt>
                                        </p:tgtEl>
                                      </p:cBhvr>
                                    </p:animEffect>
                                    <p:anim calcmode="lin" valueType="num">
                                      <p:cBhvr>
                                        <p:cTn id="67" dur="1822" tmFilter="0,0; 0.14,0.36; 0.43,0.73; 0.71,0.91; 1.0,1.0">
                                          <p:stCondLst>
                                            <p:cond delay="0"/>
                                          </p:stCondLst>
                                        </p:cTn>
                                        <p:tgtEl>
                                          <p:spTgt spid="5">
                                            <p:txEl>
                                              <p:pRg st="3" end="3"/>
                                            </p:txEl>
                                          </p:spTgt>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5">
                                            <p:txEl>
                                              <p:pRg st="3" end="3"/>
                                            </p:txEl>
                                          </p:spTgt>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5">
                                            <p:txEl>
                                              <p:pRg st="3" end="3"/>
                                            </p:txEl>
                                          </p:spTgt>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5">
                                            <p:txEl>
                                              <p:pRg st="3" end="3"/>
                                            </p:txEl>
                                          </p:spTgt>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5">
                                            <p:txEl>
                                              <p:pRg st="3" end="3"/>
                                            </p:txEl>
                                          </p:spTgt>
                                        </p:tgtEl>
                                        <p:attrNameLst>
                                          <p:attrName>ppt_y</p:attrName>
                                        </p:attrNameLst>
                                      </p:cBhvr>
                                      <p:tavLst>
                                        <p:tav tm="0" fmla="#ppt_y-sin(pi*$)/81">
                                          <p:val>
                                            <p:fltVal val="0"/>
                                          </p:val>
                                        </p:tav>
                                        <p:tav tm="100000">
                                          <p:val>
                                            <p:fltVal val="1"/>
                                          </p:val>
                                        </p:tav>
                                      </p:tavLst>
                                    </p:anim>
                                    <p:animScale>
                                      <p:cBhvr>
                                        <p:cTn id="72" dur="26">
                                          <p:stCondLst>
                                            <p:cond delay="650"/>
                                          </p:stCondLst>
                                        </p:cTn>
                                        <p:tgtEl>
                                          <p:spTgt spid="5">
                                            <p:txEl>
                                              <p:pRg st="3" end="3"/>
                                            </p:txEl>
                                          </p:spTgt>
                                        </p:tgtEl>
                                      </p:cBhvr>
                                      <p:to x="100000" y="60000"/>
                                    </p:animScale>
                                    <p:animScale>
                                      <p:cBhvr>
                                        <p:cTn id="73" dur="166" decel="50000">
                                          <p:stCondLst>
                                            <p:cond delay="676"/>
                                          </p:stCondLst>
                                        </p:cTn>
                                        <p:tgtEl>
                                          <p:spTgt spid="5">
                                            <p:txEl>
                                              <p:pRg st="3" end="3"/>
                                            </p:txEl>
                                          </p:spTgt>
                                        </p:tgtEl>
                                      </p:cBhvr>
                                      <p:to x="100000" y="100000"/>
                                    </p:animScale>
                                    <p:animScale>
                                      <p:cBhvr>
                                        <p:cTn id="74" dur="26">
                                          <p:stCondLst>
                                            <p:cond delay="1312"/>
                                          </p:stCondLst>
                                        </p:cTn>
                                        <p:tgtEl>
                                          <p:spTgt spid="5">
                                            <p:txEl>
                                              <p:pRg st="3" end="3"/>
                                            </p:txEl>
                                          </p:spTgt>
                                        </p:tgtEl>
                                      </p:cBhvr>
                                      <p:to x="100000" y="80000"/>
                                    </p:animScale>
                                    <p:animScale>
                                      <p:cBhvr>
                                        <p:cTn id="75" dur="166" decel="50000">
                                          <p:stCondLst>
                                            <p:cond delay="1338"/>
                                          </p:stCondLst>
                                        </p:cTn>
                                        <p:tgtEl>
                                          <p:spTgt spid="5">
                                            <p:txEl>
                                              <p:pRg st="3" end="3"/>
                                            </p:txEl>
                                          </p:spTgt>
                                        </p:tgtEl>
                                      </p:cBhvr>
                                      <p:to x="100000" y="100000"/>
                                    </p:animScale>
                                    <p:animScale>
                                      <p:cBhvr>
                                        <p:cTn id="76" dur="26">
                                          <p:stCondLst>
                                            <p:cond delay="1642"/>
                                          </p:stCondLst>
                                        </p:cTn>
                                        <p:tgtEl>
                                          <p:spTgt spid="5">
                                            <p:txEl>
                                              <p:pRg st="3" end="3"/>
                                            </p:txEl>
                                          </p:spTgt>
                                        </p:tgtEl>
                                      </p:cBhvr>
                                      <p:to x="100000" y="90000"/>
                                    </p:animScale>
                                    <p:animScale>
                                      <p:cBhvr>
                                        <p:cTn id="77" dur="166" decel="50000">
                                          <p:stCondLst>
                                            <p:cond delay="1668"/>
                                          </p:stCondLst>
                                        </p:cTn>
                                        <p:tgtEl>
                                          <p:spTgt spid="5">
                                            <p:txEl>
                                              <p:pRg st="3" end="3"/>
                                            </p:txEl>
                                          </p:spTgt>
                                        </p:tgtEl>
                                      </p:cBhvr>
                                      <p:to x="100000" y="100000"/>
                                    </p:animScale>
                                    <p:animScale>
                                      <p:cBhvr>
                                        <p:cTn id="78" dur="26">
                                          <p:stCondLst>
                                            <p:cond delay="1808"/>
                                          </p:stCondLst>
                                        </p:cTn>
                                        <p:tgtEl>
                                          <p:spTgt spid="5">
                                            <p:txEl>
                                              <p:pRg st="3" end="3"/>
                                            </p:txEl>
                                          </p:spTgt>
                                        </p:tgtEl>
                                      </p:cBhvr>
                                      <p:to x="100000" y="95000"/>
                                    </p:animScale>
                                    <p:animScale>
                                      <p:cBhvr>
                                        <p:cTn id="79" dur="166" decel="50000">
                                          <p:stCondLst>
                                            <p:cond delay="1834"/>
                                          </p:stCondLst>
                                        </p:cTn>
                                        <p:tgtEl>
                                          <p:spTgt spid="5">
                                            <p:txEl>
                                              <p:pRg st="3" end="3"/>
                                            </p:txEl>
                                          </p:spTgt>
                                        </p:tgtEl>
                                      </p:cBhvr>
                                      <p:to x="100000" y="100000"/>
                                    </p:animScale>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grpId="0" nodeType="clickEffect">
                                  <p:stCondLst>
                                    <p:cond delay="0"/>
                                  </p:stCondLst>
                                  <p:childTnLst>
                                    <p:set>
                                      <p:cBhvr>
                                        <p:cTn id="83" dur="1" fill="hold">
                                          <p:stCondLst>
                                            <p:cond delay="0"/>
                                          </p:stCondLst>
                                        </p:cTn>
                                        <p:tgtEl>
                                          <p:spTgt spid="5">
                                            <p:txEl>
                                              <p:pRg st="4" end="4"/>
                                            </p:txEl>
                                          </p:spTgt>
                                        </p:tgtEl>
                                        <p:attrNameLst>
                                          <p:attrName>style.visibility</p:attrName>
                                        </p:attrNameLst>
                                      </p:cBhvr>
                                      <p:to>
                                        <p:strVal val="visible"/>
                                      </p:to>
                                    </p:set>
                                    <p:animEffect transition="in" filter="wipe(down)">
                                      <p:cBhvr>
                                        <p:cTn id="84" dur="580">
                                          <p:stCondLst>
                                            <p:cond delay="0"/>
                                          </p:stCondLst>
                                        </p:cTn>
                                        <p:tgtEl>
                                          <p:spTgt spid="5">
                                            <p:txEl>
                                              <p:pRg st="4" end="4"/>
                                            </p:txEl>
                                          </p:spTgt>
                                        </p:tgtEl>
                                      </p:cBhvr>
                                    </p:animEffect>
                                    <p:anim calcmode="lin" valueType="num">
                                      <p:cBhvr>
                                        <p:cTn id="85" dur="1822" tmFilter="0,0; 0.14,0.36; 0.43,0.73; 0.71,0.91; 1.0,1.0">
                                          <p:stCondLst>
                                            <p:cond delay="0"/>
                                          </p:stCondLst>
                                        </p:cTn>
                                        <p:tgtEl>
                                          <p:spTgt spid="5">
                                            <p:txEl>
                                              <p:pRg st="4" end="4"/>
                                            </p:txEl>
                                          </p:spTgt>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5">
                                            <p:txEl>
                                              <p:pRg st="4" end="4"/>
                                            </p:txEl>
                                          </p:spTgt>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5">
                                            <p:txEl>
                                              <p:pRg st="4" end="4"/>
                                            </p:txEl>
                                          </p:spTgt>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5">
                                            <p:txEl>
                                              <p:pRg st="4" end="4"/>
                                            </p:txEl>
                                          </p:spTgt>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5">
                                            <p:txEl>
                                              <p:pRg st="4" end="4"/>
                                            </p:txEl>
                                          </p:spTgt>
                                        </p:tgtEl>
                                        <p:attrNameLst>
                                          <p:attrName>ppt_y</p:attrName>
                                        </p:attrNameLst>
                                      </p:cBhvr>
                                      <p:tavLst>
                                        <p:tav tm="0" fmla="#ppt_y-sin(pi*$)/81">
                                          <p:val>
                                            <p:fltVal val="0"/>
                                          </p:val>
                                        </p:tav>
                                        <p:tav tm="100000">
                                          <p:val>
                                            <p:fltVal val="1"/>
                                          </p:val>
                                        </p:tav>
                                      </p:tavLst>
                                    </p:anim>
                                    <p:animScale>
                                      <p:cBhvr>
                                        <p:cTn id="90" dur="26">
                                          <p:stCondLst>
                                            <p:cond delay="650"/>
                                          </p:stCondLst>
                                        </p:cTn>
                                        <p:tgtEl>
                                          <p:spTgt spid="5">
                                            <p:txEl>
                                              <p:pRg st="4" end="4"/>
                                            </p:txEl>
                                          </p:spTgt>
                                        </p:tgtEl>
                                      </p:cBhvr>
                                      <p:to x="100000" y="60000"/>
                                    </p:animScale>
                                    <p:animScale>
                                      <p:cBhvr>
                                        <p:cTn id="91" dur="166" decel="50000">
                                          <p:stCondLst>
                                            <p:cond delay="676"/>
                                          </p:stCondLst>
                                        </p:cTn>
                                        <p:tgtEl>
                                          <p:spTgt spid="5">
                                            <p:txEl>
                                              <p:pRg st="4" end="4"/>
                                            </p:txEl>
                                          </p:spTgt>
                                        </p:tgtEl>
                                      </p:cBhvr>
                                      <p:to x="100000" y="100000"/>
                                    </p:animScale>
                                    <p:animScale>
                                      <p:cBhvr>
                                        <p:cTn id="92" dur="26">
                                          <p:stCondLst>
                                            <p:cond delay="1312"/>
                                          </p:stCondLst>
                                        </p:cTn>
                                        <p:tgtEl>
                                          <p:spTgt spid="5">
                                            <p:txEl>
                                              <p:pRg st="4" end="4"/>
                                            </p:txEl>
                                          </p:spTgt>
                                        </p:tgtEl>
                                      </p:cBhvr>
                                      <p:to x="100000" y="80000"/>
                                    </p:animScale>
                                    <p:animScale>
                                      <p:cBhvr>
                                        <p:cTn id="93" dur="166" decel="50000">
                                          <p:stCondLst>
                                            <p:cond delay="1338"/>
                                          </p:stCondLst>
                                        </p:cTn>
                                        <p:tgtEl>
                                          <p:spTgt spid="5">
                                            <p:txEl>
                                              <p:pRg st="4" end="4"/>
                                            </p:txEl>
                                          </p:spTgt>
                                        </p:tgtEl>
                                      </p:cBhvr>
                                      <p:to x="100000" y="100000"/>
                                    </p:animScale>
                                    <p:animScale>
                                      <p:cBhvr>
                                        <p:cTn id="94" dur="26">
                                          <p:stCondLst>
                                            <p:cond delay="1642"/>
                                          </p:stCondLst>
                                        </p:cTn>
                                        <p:tgtEl>
                                          <p:spTgt spid="5">
                                            <p:txEl>
                                              <p:pRg st="4" end="4"/>
                                            </p:txEl>
                                          </p:spTgt>
                                        </p:tgtEl>
                                      </p:cBhvr>
                                      <p:to x="100000" y="90000"/>
                                    </p:animScale>
                                    <p:animScale>
                                      <p:cBhvr>
                                        <p:cTn id="95" dur="166" decel="50000">
                                          <p:stCondLst>
                                            <p:cond delay="1668"/>
                                          </p:stCondLst>
                                        </p:cTn>
                                        <p:tgtEl>
                                          <p:spTgt spid="5">
                                            <p:txEl>
                                              <p:pRg st="4" end="4"/>
                                            </p:txEl>
                                          </p:spTgt>
                                        </p:tgtEl>
                                      </p:cBhvr>
                                      <p:to x="100000" y="100000"/>
                                    </p:animScale>
                                    <p:animScale>
                                      <p:cBhvr>
                                        <p:cTn id="96" dur="26">
                                          <p:stCondLst>
                                            <p:cond delay="1808"/>
                                          </p:stCondLst>
                                        </p:cTn>
                                        <p:tgtEl>
                                          <p:spTgt spid="5">
                                            <p:txEl>
                                              <p:pRg st="4" end="4"/>
                                            </p:txEl>
                                          </p:spTgt>
                                        </p:tgtEl>
                                      </p:cBhvr>
                                      <p:to x="100000" y="95000"/>
                                    </p:animScale>
                                    <p:animScale>
                                      <p:cBhvr>
                                        <p:cTn id="97" dur="166" decel="50000">
                                          <p:stCondLst>
                                            <p:cond delay="1834"/>
                                          </p:stCondLst>
                                        </p:cTn>
                                        <p:tgtEl>
                                          <p:spTgt spid="5">
                                            <p:txEl>
                                              <p:pRg st="4" end="4"/>
                                            </p:txEl>
                                          </p:spTgt>
                                        </p:tgtEl>
                                      </p:cBhvr>
                                      <p:to x="100000" y="100000"/>
                                    </p:animScale>
                                  </p:childTnLst>
                                </p:cTn>
                              </p:par>
                            </p:childTnLst>
                          </p:cTn>
                        </p:par>
                      </p:childTnLst>
                    </p:cTn>
                  </p:par>
                  <p:par>
                    <p:cTn id="98" fill="hold">
                      <p:stCondLst>
                        <p:cond delay="indefinite"/>
                      </p:stCondLst>
                      <p:childTnLst>
                        <p:par>
                          <p:cTn id="99" fill="hold">
                            <p:stCondLst>
                              <p:cond delay="0"/>
                            </p:stCondLst>
                            <p:childTnLst>
                              <p:par>
                                <p:cTn id="100" presetID="26" presetClass="entr" presetSubtype="0" fill="hold" grpId="0" nodeType="clickEffect">
                                  <p:stCondLst>
                                    <p:cond delay="0"/>
                                  </p:stCondLst>
                                  <p:childTnLst>
                                    <p:set>
                                      <p:cBhvr>
                                        <p:cTn id="101" dur="1" fill="hold">
                                          <p:stCondLst>
                                            <p:cond delay="0"/>
                                          </p:stCondLst>
                                        </p:cTn>
                                        <p:tgtEl>
                                          <p:spTgt spid="5">
                                            <p:txEl>
                                              <p:pRg st="5" end="5"/>
                                            </p:txEl>
                                          </p:spTgt>
                                        </p:tgtEl>
                                        <p:attrNameLst>
                                          <p:attrName>style.visibility</p:attrName>
                                        </p:attrNameLst>
                                      </p:cBhvr>
                                      <p:to>
                                        <p:strVal val="visible"/>
                                      </p:to>
                                    </p:set>
                                    <p:animEffect transition="in" filter="wipe(down)">
                                      <p:cBhvr>
                                        <p:cTn id="102" dur="580">
                                          <p:stCondLst>
                                            <p:cond delay="0"/>
                                          </p:stCondLst>
                                        </p:cTn>
                                        <p:tgtEl>
                                          <p:spTgt spid="5">
                                            <p:txEl>
                                              <p:pRg st="5" end="5"/>
                                            </p:txEl>
                                          </p:spTgt>
                                        </p:tgtEl>
                                      </p:cBhvr>
                                    </p:animEffect>
                                    <p:anim calcmode="lin" valueType="num">
                                      <p:cBhvr>
                                        <p:cTn id="103" dur="1822" tmFilter="0,0; 0.14,0.36; 0.43,0.73; 0.71,0.91; 1.0,1.0">
                                          <p:stCondLst>
                                            <p:cond delay="0"/>
                                          </p:stCondLst>
                                        </p:cTn>
                                        <p:tgtEl>
                                          <p:spTgt spid="5">
                                            <p:txEl>
                                              <p:pRg st="5" end="5"/>
                                            </p:txEl>
                                          </p:spTgt>
                                        </p:tgtEl>
                                        <p:attrNameLst>
                                          <p:attrName>ppt_x</p:attrName>
                                        </p:attrNameLst>
                                      </p:cBhvr>
                                      <p:tavLst>
                                        <p:tav tm="0">
                                          <p:val>
                                            <p:strVal val="#ppt_x-0.25"/>
                                          </p:val>
                                        </p:tav>
                                        <p:tav tm="100000">
                                          <p:val>
                                            <p:strVal val="#ppt_x"/>
                                          </p:val>
                                        </p:tav>
                                      </p:tavLst>
                                    </p:anim>
                                    <p:anim calcmode="lin" valueType="num">
                                      <p:cBhvr>
                                        <p:cTn id="104" dur="664" tmFilter="0.0,0.0; 0.25,0.07; 0.50,0.2; 0.75,0.467; 1.0,1.0">
                                          <p:stCondLst>
                                            <p:cond delay="0"/>
                                          </p:stCondLst>
                                        </p:cTn>
                                        <p:tgtEl>
                                          <p:spTgt spid="5">
                                            <p:txEl>
                                              <p:pRg st="5" end="5"/>
                                            </p:txEl>
                                          </p:spTgt>
                                        </p:tgtEl>
                                        <p:attrNameLst>
                                          <p:attrName>ppt_y</p:attrName>
                                        </p:attrNameLst>
                                      </p:cBhvr>
                                      <p:tavLst>
                                        <p:tav tm="0" fmla="#ppt_y-sin(pi*$)/3">
                                          <p:val>
                                            <p:fltVal val="0.5"/>
                                          </p:val>
                                        </p:tav>
                                        <p:tav tm="100000">
                                          <p:val>
                                            <p:fltVal val="1"/>
                                          </p:val>
                                        </p:tav>
                                      </p:tavLst>
                                    </p:anim>
                                    <p:anim calcmode="lin" valueType="num">
                                      <p:cBhvr>
                                        <p:cTn id="105" dur="664" tmFilter="0, 0; 0.125,0.2665; 0.25,0.4; 0.375,0.465; 0.5,0.5;  0.625,0.535; 0.75,0.6; 0.875,0.7335; 1,1">
                                          <p:stCondLst>
                                            <p:cond delay="664"/>
                                          </p:stCondLst>
                                        </p:cTn>
                                        <p:tgtEl>
                                          <p:spTgt spid="5">
                                            <p:txEl>
                                              <p:pRg st="5" end="5"/>
                                            </p:txEl>
                                          </p:spTgt>
                                        </p:tgtEl>
                                        <p:attrNameLst>
                                          <p:attrName>ppt_y</p:attrName>
                                        </p:attrNameLst>
                                      </p:cBhvr>
                                      <p:tavLst>
                                        <p:tav tm="0" fmla="#ppt_y-sin(pi*$)/9">
                                          <p:val>
                                            <p:fltVal val="0"/>
                                          </p:val>
                                        </p:tav>
                                        <p:tav tm="100000">
                                          <p:val>
                                            <p:fltVal val="1"/>
                                          </p:val>
                                        </p:tav>
                                      </p:tavLst>
                                    </p:anim>
                                    <p:anim calcmode="lin" valueType="num">
                                      <p:cBhvr>
                                        <p:cTn id="106" dur="332" tmFilter="0, 0; 0.125,0.2665; 0.25,0.4; 0.375,0.465; 0.5,0.5;  0.625,0.535; 0.75,0.6; 0.875,0.7335; 1,1">
                                          <p:stCondLst>
                                            <p:cond delay="1324"/>
                                          </p:stCondLst>
                                        </p:cTn>
                                        <p:tgtEl>
                                          <p:spTgt spid="5">
                                            <p:txEl>
                                              <p:pRg st="5" end="5"/>
                                            </p:txEl>
                                          </p:spTgt>
                                        </p:tgtEl>
                                        <p:attrNameLst>
                                          <p:attrName>ppt_y</p:attrName>
                                        </p:attrNameLst>
                                      </p:cBhvr>
                                      <p:tavLst>
                                        <p:tav tm="0" fmla="#ppt_y-sin(pi*$)/27">
                                          <p:val>
                                            <p:fltVal val="0"/>
                                          </p:val>
                                        </p:tav>
                                        <p:tav tm="100000">
                                          <p:val>
                                            <p:fltVal val="1"/>
                                          </p:val>
                                        </p:tav>
                                      </p:tavLst>
                                    </p:anim>
                                    <p:anim calcmode="lin" valueType="num">
                                      <p:cBhvr>
                                        <p:cTn id="107" dur="164" tmFilter="0, 0; 0.125,0.2665; 0.25,0.4; 0.375,0.465; 0.5,0.5;  0.625,0.535; 0.75,0.6; 0.875,0.7335; 1,1">
                                          <p:stCondLst>
                                            <p:cond delay="1656"/>
                                          </p:stCondLst>
                                        </p:cTn>
                                        <p:tgtEl>
                                          <p:spTgt spid="5">
                                            <p:txEl>
                                              <p:pRg st="5" end="5"/>
                                            </p:txEl>
                                          </p:spTgt>
                                        </p:tgtEl>
                                        <p:attrNameLst>
                                          <p:attrName>ppt_y</p:attrName>
                                        </p:attrNameLst>
                                      </p:cBhvr>
                                      <p:tavLst>
                                        <p:tav tm="0" fmla="#ppt_y-sin(pi*$)/81">
                                          <p:val>
                                            <p:fltVal val="0"/>
                                          </p:val>
                                        </p:tav>
                                        <p:tav tm="100000">
                                          <p:val>
                                            <p:fltVal val="1"/>
                                          </p:val>
                                        </p:tav>
                                      </p:tavLst>
                                    </p:anim>
                                    <p:animScale>
                                      <p:cBhvr>
                                        <p:cTn id="108" dur="26">
                                          <p:stCondLst>
                                            <p:cond delay="650"/>
                                          </p:stCondLst>
                                        </p:cTn>
                                        <p:tgtEl>
                                          <p:spTgt spid="5">
                                            <p:txEl>
                                              <p:pRg st="5" end="5"/>
                                            </p:txEl>
                                          </p:spTgt>
                                        </p:tgtEl>
                                      </p:cBhvr>
                                      <p:to x="100000" y="60000"/>
                                    </p:animScale>
                                    <p:animScale>
                                      <p:cBhvr>
                                        <p:cTn id="109" dur="166" decel="50000">
                                          <p:stCondLst>
                                            <p:cond delay="676"/>
                                          </p:stCondLst>
                                        </p:cTn>
                                        <p:tgtEl>
                                          <p:spTgt spid="5">
                                            <p:txEl>
                                              <p:pRg st="5" end="5"/>
                                            </p:txEl>
                                          </p:spTgt>
                                        </p:tgtEl>
                                      </p:cBhvr>
                                      <p:to x="100000" y="100000"/>
                                    </p:animScale>
                                    <p:animScale>
                                      <p:cBhvr>
                                        <p:cTn id="110" dur="26">
                                          <p:stCondLst>
                                            <p:cond delay="1312"/>
                                          </p:stCondLst>
                                        </p:cTn>
                                        <p:tgtEl>
                                          <p:spTgt spid="5">
                                            <p:txEl>
                                              <p:pRg st="5" end="5"/>
                                            </p:txEl>
                                          </p:spTgt>
                                        </p:tgtEl>
                                      </p:cBhvr>
                                      <p:to x="100000" y="80000"/>
                                    </p:animScale>
                                    <p:animScale>
                                      <p:cBhvr>
                                        <p:cTn id="111" dur="166" decel="50000">
                                          <p:stCondLst>
                                            <p:cond delay="1338"/>
                                          </p:stCondLst>
                                        </p:cTn>
                                        <p:tgtEl>
                                          <p:spTgt spid="5">
                                            <p:txEl>
                                              <p:pRg st="5" end="5"/>
                                            </p:txEl>
                                          </p:spTgt>
                                        </p:tgtEl>
                                      </p:cBhvr>
                                      <p:to x="100000" y="100000"/>
                                    </p:animScale>
                                    <p:animScale>
                                      <p:cBhvr>
                                        <p:cTn id="112" dur="26">
                                          <p:stCondLst>
                                            <p:cond delay="1642"/>
                                          </p:stCondLst>
                                        </p:cTn>
                                        <p:tgtEl>
                                          <p:spTgt spid="5">
                                            <p:txEl>
                                              <p:pRg st="5" end="5"/>
                                            </p:txEl>
                                          </p:spTgt>
                                        </p:tgtEl>
                                      </p:cBhvr>
                                      <p:to x="100000" y="90000"/>
                                    </p:animScale>
                                    <p:animScale>
                                      <p:cBhvr>
                                        <p:cTn id="113" dur="166" decel="50000">
                                          <p:stCondLst>
                                            <p:cond delay="1668"/>
                                          </p:stCondLst>
                                        </p:cTn>
                                        <p:tgtEl>
                                          <p:spTgt spid="5">
                                            <p:txEl>
                                              <p:pRg st="5" end="5"/>
                                            </p:txEl>
                                          </p:spTgt>
                                        </p:tgtEl>
                                      </p:cBhvr>
                                      <p:to x="100000" y="100000"/>
                                    </p:animScale>
                                    <p:animScale>
                                      <p:cBhvr>
                                        <p:cTn id="114" dur="26">
                                          <p:stCondLst>
                                            <p:cond delay="1808"/>
                                          </p:stCondLst>
                                        </p:cTn>
                                        <p:tgtEl>
                                          <p:spTgt spid="5">
                                            <p:txEl>
                                              <p:pRg st="5" end="5"/>
                                            </p:txEl>
                                          </p:spTgt>
                                        </p:tgtEl>
                                      </p:cBhvr>
                                      <p:to x="100000" y="95000"/>
                                    </p:animScale>
                                    <p:animScale>
                                      <p:cBhvr>
                                        <p:cTn id="115" dur="166" decel="50000">
                                          <p:stCondLst>
                                            <p:cond delay="1834"/>
                                          </p:stCondLst>
                                        </p:cTn>
                                        <p:tgtEl>
                                          <p:spTgt spid="5">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1910" y="857250"/>
            <a:ext cx="6683765" cy="960668"/>
          </a:xfrm>
        </p:spPr>
        <p:txBody>
          <a:bodyPr/>
          <a:lstStyle/>
          <a:p>
            <a:r>
              <a:rPr lang="en-US" dirty="0"/>
              <a:t>Class Times</a:t>
            </a:r>
          </a:p>
        </p:txBody>
      </p:sp>
      <p:sp>
        <p:nvSpPr>
          <p:cNvPr id="3" name="Content Placeholder 2"/>
          <p:cNvSpPr>
            <a:spLocks noGrp="1"/>
          </p:cNvSpPr>
          <p:nvPr>
            <p:ph idx="1"/>
          </p:nvPr>
        </p:nvSpPr>
        <p:spPr>
          <a:xfrm>
            <a:off x="306581" y="2092965"/>
            <a:ext cx="8342906" cy="4037471"/>
          </a:xfrm>
        </p:spPr>
        <p:txBody>
          <a:bodyPr numCol="2">
            <a:normAutofit/>
          </a:bodyPr>
          <a:lstStyle/>
          <a:p>
            <a:r>
              <a:rPr lang="en-US" dirty="0"/>
              <a:t>Class: </a:t>
            </a:r>
          </a:p>
          <a:p>
            <a:pPr lvl="1"/>
            <a:r>
              <a:rPr lang="en-US" dirty="0"/>
              <a:t>10AM EDT-5PM EDT</a:t>
            </a:r>
          </a:p>
          <a:p>
            <a:pPr lvl="1"/>
            <a:r>
              <a:rPr lang="en-US" dirty="0"/>
              <a:t>9AM CDT-4PM CDT</a:t>
            </a:r>
          </a:p>
          <a:p>
            <a:pPr lvl="1"/>
            <a:r>
              <a:rPr lang="en-US" dirty="0"/>
              <a:t>8AM MDT-3PM MDT</a:t>
            </a:r>
          </a:p>
          <a:p>
            <a:pPr lvl="1"/>
            <a:r>
              <a:rPr lang="en-US" dirty="0"/>
              <a:t>7AM PDT-2PM PDT</a:t>
            </a:r>
          </a:p>
          <a:p>
            <a:r>
              <a:rPr lang="en-US" dirty="0"/>
              <a:t>Lunch:</a:t>
            </a:r>
          </a:p>
          <a:p>
            <a:pPr lvl="1"/>
            <a:r>
              <a:rPr lang="en-US" dirty="0"/>
              <a:t>1PM EDT-2PM EDT</a:t>
            </a:r>
          </a:p>
          <a:p>
            <a:pPr lvl="1"/>
            <a:r>
              <a:rPr lang="en-US" dirty="0"/>
              <a:t>Noon CDT-1PM CDT</a:t>
            </a:r>
          </a:p>
          <a:p>
            <a:pPr lvl="1"/>
            <a:r>
              <a:rPr lang="en-US" dirty="0"/>
              <a:t>11AM MDT- Noon MDT</a:t>
            </a:r>
          </a:p>
          <a:p>
            <a:pPr lvl="1"/>
            <a:r>
              <a:rPr lang="en-US" dirty="0"/>
              <a:t>10AM PDT-11AM PDT</a:t>
            </a:r>
          </a:p>
          <a:p>
            <a:r>
              <a:rPr lang="en-US" dirty="0"/>
              <a:t>Breaks:</a:t>
            </a:r>
          </a:p>
          <a:p>
            <a:pPr lvl="1"/>
            <a:r>
              <a:rPr lang="en-US" dirty="0"/>
              <a:t>11:30AM EDT &amp; 3:30 PM EDT</a:t>
            </a:r>
          </a:p>
          <a:p>
            <a:pPr lvl="1"/>
            <a:r>
              <a:rPr lang="en-US" dirty="0"/>
              <a:t>10:30AM CDT &amp; 2:30PM CDT</a:t>
            </a:r>
          </a:p>
          <a:p>
            <a:pPr lvl="1"/>
            <a:r>
              <a:rPr lang="en-US" dirty="0"/>
              <a:t>9:30AM MDT &amp; 1:30PM MDT</a:t>
            </a:r>
          </a:p>
          <a:p>
            <a:pPr lvl="1"/>
            <a:r>
              <a:rPr lang="en-US" dirty="0"/>
              <a:t>8:30AM PDT &amp; 12:30PM PDT</a:t>
            </a:r>
          </a:p>
        </p:txBody>
      </p:sp>
      <p:sp>
        <p:nvSpPr>
          <p:cNvPr id="4" name="Date Placeholder 3"/>
          <p:cNvSpPr>
            <a:spLocks noGrp="1"/>
          </p:cNvSpPr>
          <p:nvPr>
            <p:ph type="dt" sz="half" idx="10"/>
          </p:nvPr>
        </p:nvSpPr>
        <p:spPr>
          <a:xfrm>
            <a:off x="10361612" y="6130437"/>
            <a:ext cx="1146283" cy="37039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66D807-F77A-4C51-BB72-A3FF1C4FAB7B}" type="datetime1">
              <a:rPr lang="en-US" smtClean="0"/>
              <a:t>3/11/2020</a:t>
            </a:fld>
            <a:endParaRPr lang="en-US"/>
          </a:p>
        </p:txBody>
      </p:sp>
      <p:sp>
        <p:nvSpPr>
          <p:cNvPr id="5" name="Footer Placeholder 4"/>
          <p:cNvSpPr>
            <a:spLocks noGrp="1"/>
          </p:cNvSpPr>
          <p:nvPr>
            <p:ph type="ftr" sz="quarter" idx="11"/>
          </p:nvPr>
        </p:nvSpPr>
        <p:spPr>
          <a:xfrm>
            <a:off x="2589212" y="6135808"/>
            <a:ext cx="7619999"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HTML and CSS</a:t>
            </a:r>
          </a:p>
        </p:txBody>
      </p:sp>
    </p:spTree>
    <p:extLst>
      <p:ext uri="{BB962C8B-B14F-4D97-AF65-F5344CB8AC3E}">
        <p14:creationId xmlns:p14="http://schemas.microsoft.com/office/powerpoint/2010/main" val="211887285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926" y="389137"/>
            <a:ext cx="7609901" cy="1165034"/>
          </a:xfrm>
        </p:spPr>
        <p:txBody>
          <a:bodyPr>
            <a:noAutofit/>
          </a:bodyPr>
          <a:lstStyle/>
          <a:p>
            <a:r>
              <a:rPr lang="en-US" dirty="0" err="1"/>
              <a:t>Murach’s</a:t>
            </a:r>
            <a:r>
              <a:rPr lang="en-US" dirty="0"/>
              <a:t>: HTML 5 and CSS3 Class Files</a:t>
            </a:r>
          </a:p>
        </p:txBody>
      </p:sp>
      <p:sp>
        <p:nvSpPr>
          <p:cNvPr id="4" name="Rectangle 1"/>
          <p:cNvSpPr>
            <a:spLocks noGrp="1" noChangeArrowheads="1"/>
          </p:cNvSpPr>
          <p:nvPr>
            <p:ph idx="1"/>
          </p:nvPr>
        </p:nvSpPr>
        <p:spPr bwMode="auto">
          <a:xfrm>
            <a:off x="914401" y="2701500"/>
            <a:ext cx="7619999" cy="2654573"/>
          </a:xfrm>
          <a:prstGeom prst="rect">
            <a:avLst/>
          </a:prstGeom>
          <a:noFill/>
          <a:ln>
            <a:noFill/>
          </a:ln>
          <a:effectLst/>
        </p:spPr>
        <p:txBody>
          <a:bodyPr vert="horz" wrap="square" lIns="68580" tIns="34290" rIns="68580" bIns="34290" numCol="1" rtlCol="0" anchor="ctr" anchorCtr="0" compatLnSpc="1">
            <a:prstTxWarp prst="textNoShape">
              <a:avLst/>
            </a:prstTxWarp>
            <a:spAutoFit/>
          </a:bodyPr>
          <a:lstStyle/>
          <a:p>
            <a:pPr marL="0" indent="0" defTabSz="685800" eaLnBrk="0" fontAlgn="base" hangingPunct="0">
              <a:spcBef>
                <a:spcPct val="0"/>
              </a:spcBef>
              <a:spcAft>
                <a:spcPct val="0"/>
              </a:spcAft>
              <a:buClrTx/>
              <a:buNone/>
            </a:pPr>
            <a:r>
              <a:rPr lang="en-US" dirty="0"/>
              <a:t>Course Files: (Login to </a:t>
            </a:r>
            <a:r>
              <a:rPr lang="en-US" dirty="0" err="1"/>
              <a:t>Certstaffix</a:t>
            </a:r>
            <a:r>
              <a:rPr lang="en-US" dirty="0"/>
              <a:t> First)</a:t>
            </a:r>
          </a:p>
          <a:p>
            <a:pPr marL="0" indent="0" defTabSz="685800" eaLnBrk="0" fontAlgn="base" hangingPunct="0">
              <a:spcBef>
                <a:spcPct val="0"/>
              </a:spcBef>
              <a:spcAft>
                <a:spcPct val="0"/>
              </a:spcAft>
              <a:buClrTx/>
              <a:buNone/>
            </a:pPr>
            <a:r>
              <a:rPr lang="en-US" dirty="0">
                <a:hlinkClick r:id="rId2"/>
              </a:rPr>
              <a:t>https://certstaffix.learnondemand.net/CourseFile/Download/6366</a:t>
            </a:r>
            <a:endParaRPr lang="en-US" dirty="0"/>
          </a:p>
          <a:p>
            <a:pPr marL="0" indent="0" defTabSz="685800" eaLnBrk="0" fontAlgn="base" hangingPunct="0">
              <a:spcBef>
                <a:spcPct val="0"/>
              </a:spcBef>
              <a:spcAft>
                <a:spcPct val="0"/>
              </a:spcAft>
              <a:buClrTx/>
              <a:buNone/>
            </a:pPr>
            <a:r>
              <a:rPr lang="en-US" dirty="0"/>
              <a:t>Or</a:t>
            </a:r>
          </a:p>
          <a:p>
            <a:pPr marL="0" indent="0" defTabSz="685800" eaLnBrk="0" fontAlgn="base" hangingPunct="0">
              <a:spcBef>
                <a:spcPct val="0"/>
              </a:spcBef>
              <a:spcAft>
                <a:spcPct val="0"/>
              </a:spcAft>
              <a:buClrTx/>
              <a:buNone/>
            </a:pPr>
            <a:r>
              <a:rPr lang="en-US" dirty="0">
                <a:hlinkClick r:id="rId3"/>
              </a:rPr>
              <a:t>https://drive.google.com/file/d/1GrAJZgEvG0CacvjsqFDFg1y18OAAnhsL/view?usp=sharing</a:t>
            </a:r>
            <a:endParaRPr lang="en-US" dirty="0"/>
          </a:p>
          <a:p>
            <a:pPr marL="0" indent="0" defTabSz="685800" eaLnBrk="0" fontAlgn="base" hangingPunct="0">
              <a:spcBef>
                <a:spcPct val="0"/>
              </a:spcBef>
              <a:spcAft>
                <a:spcPct val="0"/>
              </a:spcAft>
              <a:buClrTx/>
              <a:buNone/>
            </a:pPr>
            <a:endParaRPr lang="en-US" dirty="0"/>
          </a:p>
        </p:txBody>
      </p:sp>
      <p:sp>
        <p:nvSpPr>
          <p:cNvPr id="3" name="Date Placeholder 2">
            <a:extLst>
              <a:ext uri="{FF2B5EF4-FFF2-40B4-BE49-F238E27FC236}">
                <a16:creationId xmlns:a16="http://schemas.microsoft.com/office/drawing/2014/main" id="{983B6E7C-D7B0-4B70-8E0F-937C39A0CB42}"/>
              </a:ext>
            </a:extLst>
          </p:cNvPr>
          <p:cNvSpPr>
            <a:spLocks noGrp="1"/>
          </p:cNvSpPr>
          <p:nvPr>
            <p:ph type="dt" sz="half" idx="10"/>
          </p:nvPr>
        </p:nvSpPr>
        <p:spPr>
          <a:xfrm>
            <a:off x="10361612" y="6130437"/>
            <a:ext cx="1146283" cy="37039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29AB77-73C1-4C27-91AE-DA2AFD3FED7B}" type="datetime1">
              <a:rPr lang="en-US" smtClean="0"/>
              <a:t>3/11/2020</a:t>
            </a:fld>
            <a:endParaRPr lang="en-US"/>
          </a:p>
        </p:txBody>
      </p:sp>
      <p:sp>
        <p:nvSpPr>
          <p:cNvPr id="5" name="Footer Placeholder 4">
            <a:extLst>
              <a:ext uri="{FF2B5EF4-FFF2-40B4-BE49-F238E27FC236}">
                <a16:creationId xmlns:a16="http://schemas.microsoft.com/office/drawing/2014/main" id="{88FDA271-8558-4E7E-AB16-8A6521D9FEE9}"/>
              </a:ext>
            </a:extLst>
          </p:cNvPr>
          <p:cNvSpPr>
            <a:spLocks noGrp="1"/>
          </p:cNvSpPr>
          <p:nvPr>
            <p:ph type="ftr" sz="quarter" idx="11"/>
          </p:nvPr>
        </p:nvSpPr>
        <p:spPr>
          <a:xfrm>
            <a:off x="2589212" y="6135808"/>
            <a:ext cx="7619999"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HTML and CSS</a:t>
            </a:r>
            <a:endParaRPr lang="en-US" dirty="0"/>
          </a:p>
        </p:txBody>
      </p:sp>
    </p:spTree>
    <p:extLst>
      <p:ext uri="{BB962C8B-B14F-4D97-AF65-F5344CB8AC3E}">
        <p14:creationId xmlns:p14="http://schemas.microsoft.com/office/powerpoint/2010/main" val="24789504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926" y="389137"/>
            <a:ext cx="7609901" cy="1165034"/>
          </a:xfrm>
        </p:spPr>
        <p:txBody>
          <a:bodyPr>
            <a:noAutofit/>
          </a:bodyPr>
          <a:lstStyle/>
          <a:p>
            <a:r>
              <a:rPr lang="en-US" dirty="0"/>
              <a:t>Responsive Web Design Class Files:</a:t>
            </a:r>
          </a:p>
        </p:txBody>
      </p:sp>
      <p:sp>
        <p:nvSpPr>
          <p:cNvPr id="4" name="Rectangle 1"/>
          <p:cNvSpPr>
            <a:spLocks noGrp="1" noChangeArrowheads="1"/>
          </p:cNvSpPr>
          <p:nvPr>
            <p:ph idx="1"/>
          </p:nvPr>
        </p:nvSpPr>
        <p:spPr bwMode="auto">
          <a:xfrm>
            <a:off x="914401" y="2193669"/>
            <a:ext cx="7619999" cy="3670236"/>
          </a:xfrm>
          <a:prstGeom prst="rect">
            <a:avLst/>
          </a:prstGeom>
          <a:noFill/>
          <a:ln>
            <a:noFill/>
          </a:ln>
          <a:effectLst/>
        </p:spPr>
        <p:txBody>
          <a:bodyPr vert="horz" wrap="square" lIns="68580" tIns="34290" rIns="68580" bIns="34290" numCol="1" rtlCol="0" anchor="ctr" anchorCtr="0" compatLnSpc="1">
            <a:prstTxWarp prst="textNoShape">
              <a:avLst/>
            </a:prstTxWarp>
            <a:spAutoFit/>
          </a:bodyPr>
          <a:lstStyle/>
          <a:p>
            <a:pPr marL="0" indent="0" defTabSz="685800" eaLnBrk="0" fontAlgn="base" hangingPunct="0">
              <a:spcBef>
                <a:spcPct val="0"/>
              </a:spcBef>
              <a:spcAft>
                <a:spcPct val="0"/>
              </a:spcAft>
              <a:buClrTx/>
              <a:buNone/>
            </a:pPr>
            <a:r>
              <a:rPr lang="en-US" dirty="0"/>
              <a:t>Course Files: </a:t>
            </a:r>
            <a:r>
              <a:rPr lang="en-US" dirty="0">
                <a:hlinkClick r:id="rId2"/>
              </a:rPr>
              <a:t>https://github.com/PacktPublishing/Responsive-HTML-and-CSS-Courseware_Code</a:t>
            </a:r>
            <a:endParaRPr lang="en-US" dirty="0"/>
          </a:p>
          <a:p>
            <a:pPr marL="0" indent="0" defTabSz="685800" eaLnBrk="0" fontAlgn="base" hangingPunct="0">
              <a:spcBef>
                <a:spcPct val="0"/>
              </a:spcBef>
              <a:spcAft>
                <a:spcPct val="0"/>
              </a:spcAft>
              <a:buClrTx/>
              <a:buNone/>
            </a:pPr>
            <a:r>
              <a:rPr lang="en-US" altLang="en-US" dirty="0">
                <a:latin typeface="Arial" panose="020B0604020202020204" pitchFamily="34" charset="0"/>
              </a:rPr>
              <a:t>Course Manual:</a:t>
            </a:r>
          </a:p>
          <a:p>
            <a:pPr marL="0" indent="0" defTabSz="685800" eaLnBrk="0" fontAlgn="base" hangingPunct="0">
              <a:spcBef>
                <a:spcPct val="0"/>
              </a:spcBef>
              <a:spcAft>
                <a:spcPct val="0"/>
              </a:spcAft>
              <a:buClrTx/>
              <a:buNone/>
            </a:pPr>
            <a:r>
              <a:rPr lang="en-US" altLang="en-US" dirty="0">
                <a:latin typeface="Arial" panose="020B0604020202020204" pitchFamily="34" charset="0"/>
                <a:hlinkClick r:id="rId3"/>
              </a:rPr>
              <a:t>https://drive.google.com/file/d/1DIreuUs7WKNZdzly8c7Eghwc3TiRtvi5/view?usp=sharing</a:t>
            </a:r>
            <a:endParaRPr lang="en-US" altLang="en-US" dirty="0">
              <a:latin typeface="Arial" panose="020B0604020202020204" pitchFamily="34" charset="0"/>
            </a:endParaRPr>
          </a:p>
          <a:p>
            <a:pPr marL="0" indent="0" algn="ctr" defTabSz="685800" eaLnBrk="0" fontAlgn="base" hangingPunct="0">
              <a:spcBef>
                <a:spcPct val="0"/>
              </a:spcBef>
              <a:spcAft>
                <a:spcPct val="0"/>
              </a:spcAft>
              <a:buClrTx/>
              <a:buNone/>
            </a:pPr>
            <a:r>
              <a:rPr lang="en-US" altLang="en-US" sz="3000" b="0" dirty="0">
                <a:latin typeface="Arial" panose="020B0604020202020204" pitchFamily="34" charset="0"/>
              </a:rPr>
              <a:t>or </a:t>
            </a:r>
          </a:p>
          <a:p>
            <a:pPr marL="0" indent="0" algn="ctr" defTabSz="685800" eaLnBrk="0" fontAlgn="base" hangingPunct="0">
              <a:spcBef>
                <a:spcPct val="0"/>
              </a:spcBef>
              <a:spcAft>
                <a:spcPct val="0"/>
              </a:spcAft>
              <a:buClrTx/>
              <a:buNone/>
            </a:pPr>
            <a:r>
              <a:rPr lang="en-US" altLang="en-US" sz="3000" b="0" dirty="0">
                <a:latin typeface="Arial" panose="020B0604020202020204" pitchFamily="34" charset="0"/>
              </a:rPr>
              <a:t>ask Sherry (sherryleah@gmail.com) to email you the files</a:t>
            </a:r>
          </a:p>
        </p:txBody>
      </p:sp>
      <p:sp>
        <p:nvSpPr>
          <p:cNvPr id="3" name="Date Placeholder 2">
            <a:extLst>
              <a:ext uri="{FF2B5EF4-FFF2-40B4-BE49-F238E27FC236}">
                <a16:creationId xmlns:a16="http://schemas.microsoft.com/office/drawing/2014/main" id="{983B6E7C-D7B0-4B70-8E0F-937C39A0CB42}"/>
              </a:ext>
            </a:extLst>
          </p:cNvPr>
          <p:cNvSpPr>
            <a:spLocks noGrp="1"/>
          </p:cNvSpPr>
          <p:nvPr>
            <p:ph type="dt" sz="half" idx="10"/>
          </p:nvPr>
        </p:nvSpPr>
        <p:spPr>
          <a:xfrm>
            <a:off x="10361612" y="6130437"/>
            <a:ext cx="1146283" cy="37039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29AB77-73C1-4C27-91AE-DA2AFD3FED7B}" type="datetime1">
              <a:rPr lang="en-US" smtClean="0"/>
              <a:t>3/11/2020</a:t>
            </a:fld>
            <a:endParaRPr lang="en-US"/>
          </a:p>
        </p:txBody>
      </p:sp>
      <p:sp>
        <p:nvSpPr>
          <p:cNvPr id="5" name="Footer Placeholder 4">
            <a:extLst>
              <a:ext uri="{FF2B5EF4-FFF2-40B4-BE49-F238E27FC236}">
                <a16:creationId xmlns:a16="http://schemas.microsoft.com/office/drawing/2014/main" id="{88FDA271-8558-4E7E-AB16-8A6521D9FEE9}"/>
              </a:ext>
            </a:extLst>
          </p:cNvPr>
          <p:cNvSpPr>
            <a:spLocks noGrp="1"/>
          </p:cNvSpPr>
          <p:nvPr>
            <p:ph type="ftr" sz="quarter" idx="11"/>
          </p:nvPr>
        </p:nvSpPr>
        <p:spPr>
          <a:xfrm>
            <a:off x="2589212" y="6135808"/>
            <a:ext cx="7619999"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HTML and CSS</a:t>
            </a:r>
            <a:endParaRPr lang="en-US" dirty="0"/>
          </a:p>
        </p:txBody>
      </p:sp>
    </p:spTree>
    <p:extLst>
      <p:ext uri="{BB962C8B-B14F-4D97-AF65-F5344CB8AC3E}">
        <p14:creationId xmlns:p14="http://schemas.microsoft.com/office/powerpoint/2010/main" val="420728035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additive="base">
                                        <p:cTn id="3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D4F7B7C-EDF2-4571-A5E9-9A975C14B121}"/>
              </a:ext>
            </a:extLst>
          </p:cNvPr>
          <p:cNvSpPr>
            <a:spLocks noGrp="1"/>
          </p:cNvSpPr>
          <p:nvPr>
            <p:ph type="title"/>
          </p:nvPr>
        </p:nvSpPr>
        <p:spPr>
          <a:xfrm>
            <a:off x="337566" y="76200"/>
            <a:ext cx="7946136" cy="563562"/>
          </a:xfrm>
        </p:spPr>
        <p:txBody>
          <a:bodyPr>
            <a:normAutofit fontScale="90000"/>
          </a:bodyPr>
          <a:lstStyle/>
          <a:p>
            <a:r>
              <a:rPr lang="en-US" dirty="0"/>
              <a:t>Browser Stats by Platform</a:t>
            </a:r>
          </a:p>
        </p:txBody>
      </p:sp>
      <p:sp>
        <p:nvSpPr>
          <p:cNvPr id="4" name="Date Placeholder 3">
            <a:extLst>
              <a:ext uri="{FF2B5EF4-FFF2-40B4-BE49-F238E27FC236}">
                <a16:creationId xmlns:a16="http://schemas.microsoft.com/office/drawing/2014/main" id="{CC1441DC-B526-4AF7-9293-03BC6777AD6C}"/>
              </a:ext>
            </a:extLst>
          </p:cNvPr>
          <p:cNvSpPr>
            <a:spLocks noGrp="1"/>
          </p:cNvSpPr>
          <p:nvPr>
            <p:ph type="dt" sz="half" idx="10"/>
          </p:nvPr>
        </p:nvSpPr>
        <p:spPr/>
        <p:txBody>
          <a:bodyPr/>
          <a:lstStyle/>
          <a:p>
            <a:fld id="{C387C602-9DCF-4411-8A4F-007FB26D55D1}" type="datetime1">
              <a:rPr lang="en-US" smtClean="0"/>
              <a:t>3/11/2020</a:t>
            </a:fld>
            <a:endParaRPr lang="en-US" dirty="0"/>
          </a:p>
        </p:txBody>
      </p:sp>
      <p:sp>
        <p:nvSpPr>
          <p:cNvPr id="5" name="Footer Placeholder 4">
            <a:extLst>
              <a:ext uri="{FF2B5EF4-FFF2-40B4-BE49-F238E27FC236}">
                <a16:creationId xmlns:a16="http://schemas.microsoft.com/office/drawing/2014/main" id="{BEEBA1DC-A6AF-4AB1-B0D1-C4F3374A3AE5}"/>
              </a:ext>
            </a:extLst>
          </p:cNvPr>
          <p:cNvSpPr>
            <a:spLocks noGrp="1"/>
          </p:cNvSpPr>
          <p:nvPr>
            <p:ph type="ftr" sz="quarter" idx="12"/>
          </p:nvPr>
        </p:nvSpPr>
        <p:spPr/>
        <p:txBody>
          <a:bodyPr/>
          <a:lstStyle/>
          <a:p>
            <a:r>
              <a:rPr lang="en-US"/>
              <a:t>HTML and CSS</a:t>
            </a:r>
          </a:p>
        </p:txBody>
      </p:sp>
      <p:sp>
        <p:nvSpPr>
          <p:cNvPr id="10" name="Rectangle 9">
            <a:extLst>
              <a:ext uri="{FF2B5EF4-FFF2-40B4-BE49-F238E27FC236}">
                <a16:creationId xmlns:a16="http://schemas.microsoft.com/office/drawing/2014/main" id="{13AA77EA-9C64-4B85-8CA9-4D954FCD438A}"/>
              </a:ext>
            </a:extLst>
          </p:cNvPr>
          <p:cNvSpPr/>
          <p:nvPr/>
        </p:nvSpPr>
        <p:spPr>
          <a:xfrm>
            <a:off x="397383" y="533400"/>
            <a:ext cx="7946136" cy="369332"/>
          </a:xfrm>
          <a:prstGeom prst="rect">
            <a:avLst/>
          </a:prstGeom>
        </p:spPr>
        <p:txBody>
          <a:bodyPr wrap="square">
            <a:spAutoFit/>
          </a:bodyPr>
          <a:lstStyle/>
          <a:p>
            <a:r>
              <a:rPr lang="en-US" dirty="0">
                <a:hlinkClick r:id="rId2"/>
              </a:rPr>
              <a:t>https://gs.statcounter.com/platform-market-share/desktop-mobile-tablet</a:t>
            </a:r>
            <a:endParaRPr lang="en-US" dirty="0"/>
          </a:p>
        </p:txBody>
      </p:sp>
      <p:pic>
        <p:nvPicPr>
          <p:cNvPr id="2" name="Picture 1">
            <a:extLst>
              <a:ext uri="{FF2B5EF4-FFF2-40B4-BE49-F238E27FC236}">
                <a16:creationId xmlns:a16="http://schemas.microsoft.com/office/drawing/2014/main" id="{EF315CD0-4298-4DE7-9E18-03BB6331EBEA}"/>
              </a:ext>
            </a:extLst>
          </p:cNvPr>
          <p:cNvPicPr>
            <a:picLocks noChangeAspect="1"/>
          </p:cNvPicPr>
          <p:nvPr/>
        </p:nvPicPr>
        <p:blipFill>
          <a:blip r:embed="rId3"/>
          <a:stretch>
            <a:fillRect/>
          </a:stretch>
        </p:blipFill>
        <p:spPr>
          <a:xfrm>
            <a:off x="76200" y="913408"/>
            <a:ext cx="8991600" cy="5949456"/>
          </a:xfrm>
          <a:prstGeom prst="rect">
            <a:avLst/>
          </a:prstGeom>
        </p:spPr>
      </p:pic>
    </p:spTree>
    <p:extLst>
      <p:ext uri="{BB962C8B-B14F-4D97-AF65-F5344CB8AC3E}">
        <p14:creationId xmlns:p14="http://schemas.microsoft.com/office/powerpoint/2010/main" val="310340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D4F7B7C-EDF2-4571-A5E9-9A975C14B121}"/>
              </a:ext>
            </a:extLst>
          </p:cNvPr>
          <p:cNvSpPr>
            <a:spLocks noGrp="1"/>
          </p:cNvSpPr>
          <p:nvPr>
            <p:ph type="title"/>
          </p:nvPr>
        </p:nvSpPr>
        <p:spPr>
          <a:xfrm>
            <a:off x="337566" y="76200"/>
            <a:ext cx="7946136" cy="563562"/>
          </a:xfrm>
        </p:spPr>
        <p:txBody>
          <a:bodyPr>
            <a:normAutofit fontScale="90000"/>
          </a:bodyPr>
          <a:lstStyle/>
          <a:p>
            <a:r>
              <a:rPr lang="en-US" dirty="0"/>
              <a:t>Browser Stats by Browser</a:t>
            </a:r>
          </a:p>
        </p:txBody>
      </p:sp>
      <p:sp>
        <p:nvSpPr>
          <p:cNvPr id="4" name="Date Placeholder 3">
            <a:extLst>
              <a:ext uri="{FF2B5EF4-FFF2-40B4-BE49-F238E27FC236}">
                <a16:creationId xmlns:a16="http://schemas.microsoft.com/office/drawing/2014/main" id="{CC1441DC-B526-4AF7-9293-03BC6777AD6C}"/>
              </a:ext>
            </a:extLst>
          </p:cNvPr>
          <p:cNvSpPr>
            <a:spLocks noGrp="1"/>
          </p:cNvSpPr>
          <p:nvPr>
            <p:ph type="dt" sz="half" idx="10"/>
          </p:nvPr>
        </p:nvSpPr>
        <p:spPr/>
        <p:txBody>
          <a:bodyPr/>
          <a:lstStyle/>
          <a:p>
            <a:fld id="{C387C602-9DCF-4411-8A4F-007FB26D55D1}" type="datetime1">
              <a:rPr lang="en-US" smtClean="0"/>
              <a:t>3/11/2020</a:t>
            </a:fld>
            <a:endParaRPr lang="en-US" dirty="0"/>
          </a:p>
        </p:txBody>
      </p:sp>
      <p:sp>
        <p:nvSpPr>
          <p:cNvPr id="5" name="Footer Placeholder 4">
            <a:extLst>
              <a:ext uri="{FF2B5EF4-FFF2-40B4-BE49-F238E27FC236}">
                <a16:creationId xmlns:a16="http://schemas.microsoft.com/office/drawing/2014/main" id="{BEEBA1DC-A6AF-4AB1-B0D1-C4F3374A3AE5}"/>
              </a:ext>
            </a:extLst>
          </p:cNvPr>
          <p:cNvSpPr>
            <a:spLocks noGrp="1"/>
          </p:cNvSpPr>
          <p:nvPr>
            <p:ph type="ftr" sz="quarter" idx="12"/>
          </p:nvPr>
        </p:nvSpPr>
        <p:spPr/>
        <p:txBody>
          <a:bodyPr/>
          <a:lstStyle/>
          <a:p>
            <a:r>
              <a:rPr lang="en-US"/>
              <a:t>HTML and CSS</a:t>
            </a:r>
          </a:p>
        </p:txBody>
      </p:sp>
      <p:sp>
        <p:nvSpPr>
          <p:cNvPr id="3" name="Rectangle 2">
            <a:extLst>
              <a:ext uri="{FF2B5EF4-FFF2-40B4-BE49-F238E27FC236}">
                <a16:creationId xmlns:a16="http://schemas.microsoft.com/office/drawing/2014/main" id="{ED83E41A-E898-4E56-B70B-F6798BE94D9A}"/>
              </a:ext>
            </a:extLst>
          </p:cNvPr>
          <p:cNvSpPr/>
          <p:nvPr/>
        </p:nvSpPr>
        <p:spPr>
          <a:xfrm>
            <a:off x="356616" y="497007"/>
            <a:ext cx="8578977" cy="365919"/>
          </a:xfrm>
          <a:prstGeom prst="rect">
            <a:avLst/>
          </a:prstGeom>
        </p:spPr>
        <p:txBody>
          <a:bodyPr wrap="square">
            <a:spAutoFit/>
          </a:bodyPr>
          <a:lstStyle/>
          <a:p>
            <a:r>
              <a:rPr lang="en-US" dirty="0">
                <a:hlinkClick r:id="rId2"/>
              </a:rPr>
              <a:t>https://gs.statcounter.com/browser-market-share/all/united-states-of-america/</a:t>
            </a:r>
            <a:endParaRPr lang="en-US" dirty="0"/>
          </a:p>
        </p:txBody>
      </p:sp>
      <p:pic>
        <p:nvPicPr>
          <p:cNvPr id="7" name="Picture 6">
            <a:extLst>
              <a:ext uri="{FF2B5EF4-FFF2-40B4-BE49-F238E27FC236}">
                <a16:creationId xmlns:a16="http://schemas.microsoft.com/office/drawing/2014/main" id="{F9CFA459-092A-4819-826F-A54232445DA5}"/>
              </a:ext>
            </a:extLst>
          </p:cNvPr>
          <p:cNvPicPr>
            <a:picLocks noChangeAspect="1"/>
          </p:cNvPicPr>
          <p:nvPr/>
        </p:nvPicPr>
        <p:blipFill>
          <a:blip r:embed="rId3"/>
          <a:stretch>
            <a:fillRect/>
          </a:stretch>
        </p:blipFill>
        <p:spPr>
          <a:xfrm>
            <a:off x="76200" y="849555"/>
            <a:ext cx="8991600" cy="6008445"/>
          </a:xfrm>
          <a:prstGeom prst="rect">
            <a:avLst/>
          </a:prstGeom>
        </p:spPr>
      </p:pic>
    </p:spTree>
    <p:extLst>
      <p:ext uri="{BB962C8B-B14F-4D97-AF65-F5344CB8AC3E}">
        <p14:creationId xmlns:p14="http://schemas.microsoft.com/office/powerpoint/2010/main" val="3788611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D4F7B7C-EDF2-4571-A5E9-9A975C14B121}"/>
              </a:ext>
            </a:extLst>
          </p:cNvPr>
          <p:cNvSpPr>
            <a:spLocks noGrp="1"/>
          </p:cNvSpPr>
          <p:nvPr>
            <p:ph type="title"/>
          </p:nvPr>
        </p:nvSpPr>
        <p:spPr>
          <a:xfrm>
            <a:off x="228600" y="-152400"/>
            <a:ext cx="8273034" cy="693049"/>
          </a:xfrm>
        </p:spPr>
        <p:txBody>
          <a:bodyPr>
            <a:normAutofit fontScale="90000"/>
          </a:bodyPr>
          <a:lstStyle/>
          <a:p>
            <a:r>
              <a:rPr lang="en-US" dirty="0"/>
              <a:t>Google Analytics: for Your Website</a:t>
            </a:r>
          </a:p>
        </p:txBody>
      </p:sp>
      <p:sp>
        <p:nvSpPr>
          <p:cNvPr id="4" name="Date Placeholder 3">
            <a:extLst>
              <a:ext uri="{FF2B5EF4-FFF2-40B4-BE49-F238E27FC236}">
                <a16:creationId xmlns:a16="http://schemas.microsoft.com/office/drawing/2014/main" id="{CC1441DC-B526-4AF7-9293-03BC6777AD6C}"/>
              </a:ext>
            </a:extLst>
          </p:cNvPr>
          <p:cNvSpPr>
            <a:spLocks noGrp="1"/>
          </p:cNvSpPr>
          <p:nvPr>
            <p:ph type="dt" sz="half" idx="10"/>
          </p:nvPr>
        </p:nvSpPr>
        <p:spPr/>
        <p:txBody>
          <a:bodyPr/>
          <a:lstStyle/>
          <a:p>
            <a:fld id="{C387C602-9DCF-4411-8A4F-007FB26D55D1}" type="datetime1">
              <a:rPr lang="en-US" smtClean="0"/>
              <a:t>3/11/2020</a:t>
            </a:fld>
            <a:endParaRPr lang="en-US" dirty="0"/>
          </a:p>
        </p:txBody>
      </p:sp>
      <p:sp>
        <p:nvSpPr>
          <p:cNvPr id="5" name="Footer Placeholder 4">
            <a:extLst>
              <a:ext uri="{FF2B5EF4-FFF2-40B4-BE49-F238E27FC236}">
                <a16:creationId xmlns:a16="http://schemas.microsoft.com/office/drawing/2014/main" id="{BEEBA1DC-A6AF-4AB1-B0D1-C4F3374A3AE5}"/>
              </a:ext>
            </a:extLst>
          </p:cNvPr>
          <p:cNvSpPr>
            <a:spLocks noGrp="1"/>
          </p:cNvSpPr>
          <p:nvPr>
            <p:ph type="ftr" sz="quarter" idx="12"/>
          </p:nvPr>
        </p:nvSpPr>
        <p:spPr/>
        <p:txBody>
          <a:bodyPr/>
          <a:lstStyle/>
          <a:p>
            <a:r>
              <a:rPr lang="en-US"/>
              <a:t>HTML and CSS</a:t>
            </a:r>
          </a:p>
        </p:txBody>
      </p:sp>
      <p:sp>
        <p:nvSpPr>
          <p:cNvPr id="8" name="Rectangle 7">
            <a:extLst>
              <a:ext uri="{FF2B5EF4-FFF2-40B4-BE49-F238E27FC236}">
                <a16:creationId xmlns:a16="http://schemas.microsoft.com/office/drawing/2014/main" id="{52AAC0D1-6576-48CC-AE9B-DB78ABC8DAAA}"/>
              </a:ext>
            </a:extLst>
          </p:cNvPr>
          <p:cNvSpPr/>
          <p:nvPr/>
        </p:nvSpPr>
        <p:spPr>
          <a:xfrm>
            <a:off x="356616" y="455096"/>
            <a:ext cx="3119765" cy="369332"/>
          </a:xfrm>
          <a:prstGeom prst="rect">
            <a:avLst/>
          </a:prstGeom>
        </p:spPr>
        <p:txBody>
          <a:bodyPr wrap="none">
            <a:spAutoFit/>
          </a:bodyPr>
          <a:lstStyle/>
          <a:p>
            <a:r>
              <a:rPr lang="en-US" dirty="0">
                <a:hlinkClick r:id="rId2"/>
              </a:rPr>
              <a:t>https://analytics.google.com</a:t>
            </a:r>
            <a:endParaRPr lang="en-US" dirty="0"/>
          </a:p>
        </p:txBody>
      </p:sp>
      <p:pic>
        <p:nvPicPr>
          <p:cNvPr id="9" name="Picture 8">
            <a:extLst>
              <a:ext uri="{FF2B5EF4-FFF2-40B4-BE49-F238E27FC236}">
                <a16:creationId xmlns:a16="http://schemas.microsoft.com/office/drawing/2014/main" id="{7A645C2B-F268-4710-86E8-961EE2A14F6C}"/>
              </a:ext>
            </a:extLst>
          </p:cNvPr>
          <p:cNvPicPr>
            <a:picLocks noChangeAspect="1"/>
          </p:cNvPicPr>
          <p:nvPr/>
        </p:nvPicPr>
        <p:blipFill rotWithShape="1">
          <a:blip r:embed="rId3">
            <a:clrChange>
              <a:clrFrom>
                <a:srgbClr val="FFFFFF"/>
              </a:clrFrom>
              <a:clrTo>
                <a:srgbClr val="FFFFFF">
                  <a:alpha val="0"/>
                </a:srgbClr>
              </a:clrTo>
            </a:clrChange>
          </a:blip>
          <a:srcRect l="-405" t="12022" r="2461" b="5555"/>
          <a:stretch/>
        </p:blipFill>
        <p:spPr>
          <a:xfrm>
            <a:off x="152400" y="809454"/>
            <a:ext cx="8735547" cy="6048546"/>
          </a:xfrm>
          <a:prstGeom prst="rect">
            <a:avLst/>
          </a:prstGeom>
        </p:spPr>
      </p:pic>
    </p:spTree>
    <p:extLst>
      <p:ext uri="{BB962C8B-B14F-4D97-AF65-F5344CB8AC3E}">
        <p14:creationId xmlns:p14="http://schemas.microsoft.com/office/powerpoint/2010/main" val="40268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HTML History</a:t>
            </a:r>
          </a:p>
        </p:txBody>
      </p:sp>
      <p:sp>
        <p:nvSpPr>
          <p:cNvPr id="3" name="Content Placeholder 2"/>
          <p:cNvSpPr>
            <a:spLocks noGrp="1"/>
          </p:cNvSpPr>
          <p:nvPr>
            <p:ph sz="quarter" idx="1"/>
          </p:nvPr>
        </p:nvSpPr>
        <p:spPr/>
        <p:txBody>
          <a:bodyPr/>
          <a:lstStyle/>
          <a:p>
            <a:r>
              <a:rPr lang="en-US" dirty="0" err="1"/>
              <a:t>ARPANet</a:t>
            </a:r>
            <a:r>
              <a:rPr lang="en-US" dirty="0"/>
              <a:t>:</a:t>
            </a:r>
            <a:br>
              <a:rPr lang="en-US" dirty="0"/>
            </a:br>
            <a:r>
              <a:rPr lang="en-US" dirty="0">
                <a:hlinkClick r:id="rId2"/>
              </a:rPr>
              <a:t>http://en.wikipedia.org/wiki/ARPANET</a:t>
            </a:r>
            <a:endParaRPr lang="en-US" dirty="0"/>
          </a:p>
          <a:p>
            <a:r>
              <a:rPr lang="en-US" dirty="0"/>
              <a:t>Tim Berners-Lee and CERN</a:t>
            </a:r>
          </a:p>
          <a:p>
            <a:r>
              <a:rPr lang="en-US" dirty="0"/>
              <a:t>Browser Wars</a:t>
            </a:r>
          </a:p>
          <a:p>
            <a:r>
              <a:rPr lang="en-US" dirty="0"/>
              <a:t>Different Versions of HTML and </a:t>
            </a:r>
            <a:r>
              <a:rPr lang="en-US" dirty="0" err="1"/>
              <a:t>xHTML</a:t>
            </a:r>
            <a:r>
              <a:rPr lang="en-US" dirty="0"/>
              <a:t>:</a:t>
            </a:r>
            <a:br>
              <a:rPr lang="en-US" dirty="0"/>
            </a:br>
            <a:r>
              <a:rPr lang="en-US" dirty="0">
                <a:hlinkClick r:id="rId3"/>
              </a:rPr>
              <a:t>http://www.yourhtmlsource.com/starthere/historyofhtml.html</a:t>
            </a:r>
            <a:endParaRPr lang="en-US" dirty="0"/>
          </a:p>
          <a:p>
            <a:r>
              <a:rPr lang="en-US" dirty="0"/>
              <a:t>World-Wide-Web Consortium:</a:t>
            </a:r>
            <a:br>
              <a:rPr lang="en-US" dirty="0"/>
            </a:br>
            <a:r>
              <a:rPr lang="en-US" dirty="0">
                <a:hlinkClick r:id="rId4"/>
              </a:rPr>
              <a:t>http://www.w3.org/</a:t>
            </a:r>
            <a:endParaRPr lang="en-US" dirty="0"/>
          </a:p>
        </p:txBody>
      </p:sp>
      <p:sp>
        <p:nvSpPr>
          <p:cNvPr id="4" name="Date Placeholder 3">
            <a:extLst>
              <a:ext uri="{FF2B5EF4-FFF2-40B4-BE49-F238E27FC236}">
                <a16:creationId xmlns:a16="http://schemas.microsoft.com/office/drawing/2014/main" id="{2A7002AB-0B92-4E38-B744-8A8FF7873B3C}"/>
              </a:ext>
            </a:extLst>
          </p:cNvPr>
          <p:cNvSpPr>
            <a:spLocks noGrp="1"/>
          </p:cNvSpPr>
          <p:nvPr>
            <p:ph type="dt" sz="half" idx="14"/>
          </p:nvPr>
        </p:nvSpPr>
        <p:spPr/>
        <p:txBody>
          <a:bodyPr/>
          <a:lstStyle/>
          <a:p>
            <a:fld id="{DAF082B3-8BB6-42DB-A92C-FC15A83397ED}" type="datetime1">
              <a:rPr lang="en-US" smtClean="0"/>
              <a:t>3/11/2020</a:t>
            </a:fld>
            <a:endParaRPr lang="en-US"/>
          </a:p>
        </p:txBody>
      </p:sp>
      <p:sp>
        <p:nvSpPr>
          <p:cNvPr id="5" name="Footer Placeholder 4">
            <a:extLst>
              <a:ext uri="{FF2B5EF4-FFF2-40B4-BE49-F238E27FC236}">
                <a16:creationId xmlns:a16="http://schemas.microsoft.com/office/drawing/2014/main" id="{71447984-5D17-4010-849F-D49E12DAEC0C}"/>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571074106"/>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Learn HTML?</a:t>
            </a:r>
          </a:p>
        </p:txBody>
      </p:sp>
      <p:sp>
        <p:nvSpPr>
          <p:cNvPr id="3" name="Content Placeholder 2"/>
          <p:cNvSpPr>
            <a:spLocks noGrp="1"/>
          </p:cNvSpPr>
          <p:nvPr>
            <p:ph sz="quarter" idx="1"/>
          </p:nvPr>
        </p:nvSpPr>
        <p:spPr>
          <a:xfrm>
            <a:off x="457200" y="2362200"/>
            <a:ext cx="7391400" cy="3429000"/>
          </a:xfrm>
        </p:spPr>
        <p:txBody>
          <a:bodyPr/>
          <a:lstStyle/>
          <a:p>
            <a:r>
              <a:rPr lang="en-US" dirty="0"/>
              <a:t>HTML + Dreamweaver (or WordPress)</a:t>
            </a:r>
          </a:p>
          <a:p>
            <a:r>
              <a:rPr lang="en-US" dirty="0"/>
              <a:t>English + MS Word</a:t>
            </a:r>
          </a:p>
          <a:p>
            <a:r>
              <a:rPr lang="en-US" dirty="0"/>
              <a:t>Math + MS Excel</a:t>
            </a:r>
          </a:p>
        </p:txBody>
      </p:sp>
      <p:sp>
        <p:nvSpPr>
          <p:cNvPr id="4" name="Date Placeholder 3">
            <a:extLst>
              <a:ext uri="{FF2B5EF4-FFF2-40B4-BE49-F238E27FC236}">
                <a16:creationId xmlns:a16="http://schemas.microsoft.com/office/drawing/2014/main" id="{2C03AE1B-1912-4EDA-A527-BD2B558A3E0C}"/>
              </a:ext>
            </a:extLst>
          </p:cNvPr>
          <p:cNvSpPr>
            <a:spLocks noGrp="1"/>
          </p:cNvSpPr>
          <p:nvPr>
            <p:ph type="dt" sz="half" idx="14"/>
          </p:nvPr>
        </p:nvSpPr>
        <p:spPr/>
        <p:txBody>
          <a:bodyPr/>
          <a:lstStyle/>
          <a:p>
            <a:fld id="{3C8CCFBC-6C30-4604-9770-16F5FA596AD3}" type="datetime1">
              <a:rPr lang="en-US" smtClean="0"/>
              <a:t>3/11/2020</a:t>
            </a:fld>
            <a:endParaRPr lang="en-US"/>
          </a:p>
        </p:txBody>
      </p:sp>
      <p:sp>
        <p:nvSpPr>
          <p:cNvPr id="5" name="Footer Placeholder 4">
            <a:extLst>
              <a:ext uri="{FF2B5EF4-FFF2-40B4-BE49-F238E27FC236}">
                <a16:creationId xmlns:a16="http://schemas.microsoft.com/office/drawing/2014/main" id="{2E80090A-4643-44DD-B176-7F2613D10971}"/>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220185386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859"/>
            <a:ext cx="7467600" cy="639762"/>
          </a:xfrm>
        </p:spPr>
        <p:txBody>
          <a:bodyPr/>
          <a:lstStyle/>
          <a:p>
            <a:r>
              <a:rPr lang="en-US" dirty="0"/>
              <a:t>Versions of HTML</a:t>
            </a:r>
          </a:p>
        </p:txBody>
      </p:sp>
      <p:graphicFrame>
        <p:nvGraphicFramePr>
          <p:cNvPr id="4" name="Table 3"/>
          <p:cNvGraphicFramePr>
            <a:graphicFrameLocks noGrp="1"/>
          </p:cNvGraphicFramePr>
          <p:nvPr>
            <p:extLst>
              <p:ext uri="{D42A27DB-BD31-4B8C-83A1-F6EECF244321}">
                <p14:modId xmlns:p14="http://schemas.microsoft.com/office/powerpoint/2010/main" val="449393747"/>
              </p:ext>
            </p:extLst>
          </p:nvPr>
        </p:nvGraphicFramePr>
        <p:xfrm>
          <a:off x="0" y="594217"/>
          <a:ext cx="9144000" cy="6520939"/>
        </p:xfrm>
        <a:graphic>
          <a:graphicData uri="http://schemas.openxmlformats.org/drawingml/2006/table">
            <a:tbl>
              <a:tblPr firstRow="1" firstCol="1" bandRow="1">
                <a:tableStyleId>{5C22544A-7EE6-4342-B048-85BDC9FD1C3A}</a:tableStyleId>
              </a:tblPr>
              <a:tblGrid>
                <a:gridCol w="1476374">
                  <a:extLst>
                    <a:ext uri="{9D8B030D-6E8A-4147-A177-3AD203B41FA5}">
                      <a16:colId xmlns:a16="http://schemas.microsoft.com/office/drawing/2014/main" val="20000"/>
                    </a:ext>
                  </a:extLst>
                </a:gridCol>
                <a:gridCol w="6524626">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tblGrid>
              <a:tr h="345275">
                <a:tc>
                  <a:txBody>
                    <a:bodyPr/>
                    <a:lstStyle/>
                    <a:p>
                      <a:pPr marL="0" marR="0" algn="l">
                        <a:spcBef>
                          <a:spcPts val="0"/>
                        </a:spcBef>
                        <a:spcAft>
                          <a:spcPts val="0"/>
                        </a:spcAft>
                      </a:pPr>
                      <a:r>
                        <a:rPr lang="en-US" sz="1800" dirty="0">
                          <a:effectLst/>
                        </a:rPr>
                        <a:t>Version</a:t>
                      </a:r>
                      <a:endParaRPr lang="en-US" sz="2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28575" marR="28575" marT="28575" marB="28575"/>
                </a:tc>
                <a:tc>
                  <a:txBody>
                    <a:bodyPr/>
                    <a:lstStyle/>
                    <a:p>
                      <a:pPr marL="0" marR="0" algn="l">
                        <a:spcBef>
                          <a:spcPts val="0"/>
                        </a:spcBef>
                        <a:spcAft>
                          <a:spcPts val="0"/>
                        </a:spcAft>
                      </a:pPr>
                      <a:r>
                        <a:rPr lang="en-US" sz="1050" dirty="0">
                          <a:effectLst/>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9525" marR="9525" marT="9525" marB="9525"/>
                </a:tc>
                <a:tc>
                  <a:txBody>
                    <a:bodyPr/>
                    <a:lstStyle/>
                    <a:p>
                      <a:pPr marL="0" marR="0" algn="ctr">
                        <a:spcBef>
                          <a:spcPts val="0"/>
                        </a:spcBef>
                        <a:spcAft>
                          <a:spcPts val="0"/>
                        </a:spcAft>
                      </a:pPr>
                      <a:r>
                        <a:rPr lang="en-US" sz="2000" dirty="0">
                          <a:effectLst/>
                        </a:rPr>
                        <a:t>Year</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28575" marR="28575" marT="28575" marB="28575"/>
                </a:tc>
                <a:extLst>
                  <a:ext uri="{0D108BD9-81ED-4DB2-BD59-A6C34878D82A}">
                    <a16:rowId xmlns:a16="http://schemas.microsoft.com/office/drawing/2014/main" val="10000"/>
                  </a:ext>
                </a:extLst>
              </a:tr>
              <a:tr h="715991">
                <a:tc>
                  <a:txBody>
                    <a:bodyPr/>
                    <a:lstStyle/>
                    <a:p>
                      <a:pPr marL="0" marR="0" algn="ctr">
                        <a:spcBef>
                          <a:spcPts val="0"/>
                        </a:spcBef>
                        <a:spcAft>
                          <a:spcPts val="0"/>
                        </a:spcAft>
                      </a:pPr>
                      <a:r>
                        <a:rPr lang="en-US" sz="2000" dirty="0">
                          <a:effectLst/>
                        </a:rPr>
                        <a:t>HTML</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tc>
                  <a:txBody>
                    <a:bodyPr/>
                    <a:lstStyle/>
                    <a:p>
                      <a:pPr marL="0" marR="0" algn="l">
                        <a:spcBef>
                          <a:spcPts val="0"/>
                        </a:spcBef>
                        <a:spcAft>
                          <a:spcPts val="0"/>
                        </a:spcAft>
                      </a:pPr>
                      <a:r>
                        <a:rPr lang="en-US" sz="1600" dirty="0">
                          <a:effectLst/>
                        </a:rPr>
                        <a:t>Created by Tim Berners-Lee (at the CERN lab in Geneva, Switzerland) to put his physics papers online. Luckily, he was British and all of the tags were in English!</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9525" marR="9525" marT="9525" marB="9525"/>
                </a:tc>
                <a:tc>
                  <a:txBody>
                    <a:bodyPr/>
                    <a:lstStyle/>
                    <a:p>
                      <a:pPr marL="0" marR="0" algn="ctr">
                        <a:spcBef>
                          <a:spcPts val="0"/>
                        </a:spcBef>
                        <a:spcAft>
                          <a:spcPts val="0"/>
                        </a:spcAft>
                      </a:pPr>
                      <a:r>
                        <a:rPr lang="en-US" sz="2000" dirty="0">
                          <a:effectLst/>
                        </a:rPr>
                        <a:t>1991</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extLst>
                  <a:ext uri="{0D108BD9-81ED-4DB2-BD59-A6C34878D82A}">
                    <a16:rowId xmlns:a16="http://schemas.microsoft.com/office/drawing/2014/main" val="10001"/>
                  </a:ext>
                </a:extLst>
              </a:tr>
              <a:tr h="456133">
                <a:tc>
                  <a:txBody>
                    <a:bodyPr/>
                    <a:lstStyle/>
                    <a:p>
                      <a:pPr marL="0" marR="0" algn="ctr">
                        <a:spcBef>
                          <a:spcPts val="0"/>
                        </a:spcBef>
                        <a:spcAft>
                          <a:spcPts val="0"/>
                        </a:spcAft>
                      </a:pPr>
                      <a:r>
                        <a:rPr lang="en-US" sz="2000">
                          <a:effectLst/>
                        </a:rPr>
                        <a:t>HTML+</a:t>
                      </a:r>
                      <a:endParaRPr lang="en-US" sz="280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tc>
                  <a:txBody>
                    <a:bodyPr/>
                    <a:lstStyle/>
                    <a:p>
                      <a:pPr marL="0" marR="0" algn="l">
                        <a:spcBef>
                          <a:spcPts val="0"/>
                        </a:spcBef>
                        <a:spcAft>
                          <a:spcPts val="0"/>
                        </a:spcAft>
                      </a:pPr>
                      <a:r>
                        <a:rPr lang="en-US" sz="1600" dirty="0">
                          <a:effectLst/>
                        </a:rPr>
                        <a:t>Competing version by Dave </a:t>
                      </a:r>
                      <a:r>
                        <a:rPr lang="en-US" sz="1600" dirty="0" err="1">
                          <a:effectLst/>
                        </a:rPr>
                        <a:t>Raggett</a:t>
                      </a:r>
                      <a:r>
                        <a:rPr lang="en-US" sz="1600" dirty="0">
                          <a:effectLst/>
                        </a:rPr>
                        <a:t> (introduced forms and tables).</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9525" marR="9525" marT="9525" marB="9525"/>
                </a:tc>
                <a:tc>
                  <a:txBody>
                    <a:bodyPr/>
                    <a:lstStyle/>
                    <a:p>
                      <a:pPr marL="0" marR="0" algn="ctr">
                        <a:spcBef>
                          <a:spcPts val="0"/>
                        </a:spcBef>
                        <a:spcAft>
                          <a:spcPts val="0"/>
                        </a:spcAft>
                      </a:pPr>
                      <a:r>
                        <a:rPr lang="en-US" sz="2000" dirty="0">
                          <a:effectLst/>
                        </a:rPr>
                        <a:t>1993</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extLst>
                  <a:ext uri="{0D108BD9-81ED-4DB2-BD59-A6C34878D82A}">
                    <a16:rowId xmlns:a16="http://schemas.microsoft.com/office/drawing/2014/main" val="10002"/>
                  </a:ext>
                </a:extLst>
              </a:tr>
              <a:tr h="417964">
                <a:tc>
                  <a:txBody>
                    <a:bodyPr/>
                    <a:lstStyle/>
                    <a:p>
                      <a:pPr marL="0" marR="0" algn="ctr">
                        <a:spcBef>
                          <a:spcPts val="0"/>
                        </a:spcBef>
                        <a:spcAft>
                          <a:spcPts val="0"/>
                        </a:spcAft>
                      </a:pPr>
                      <a:r>
                        <a:rPr lang="en-US" sz="2000" dirty="0">
                          <a:effectLst/>
                        </a:rPr>
                        <a:t>HTML 2.0</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tc>
                  <a:txBody>
                    <a:bodyPr/>
                    <a:lstStyle/>
                    <a:p>
                      <a:pPr marL="0" marR="0" algn="l">
                        <a:spcBef>
                          <a:spcPts val="0"/>
                        </a:spcBef>
                        <a:spcAft>
                          <a:spcPts val="0"/>
                        </a:spcAft>
                      </a:pPr>
                      <a:r>
                        <a:rPr lang="en-US" sz="1600" dirty="0">
                          <a:effectLst/>
                        </a:rPr>
                        <a:t>Forms and Tables added</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9525" marR="9525" marT="9525" marB="9525"/>
                </a:tc>
                <a:tc>
                  <a:txBody>
                    <a:bodyPr/>
                    <a:lstStyle/>
                    <a:p>
                      <a:pPr marL="0" marR="0" algn="ctr">
                        <a:spcBef>
                          <a:spcPts val="0"/>
                        </a:spcBef>
                        <a:spcAft>
                          <a:spcPts val="0"/>
                        </a:spcAft>
                      </a:pPr>
                      <a:r>
                        <a:rPr lang="en-US" sz="2000" dirty="0">
                          <a:effectLst/>
                        </a:rPr>
                        <a:t>1995</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extLst>
                  <a:ext uri="{0D108BD9-81ED-4DB2-BD59-A6C34878D82A}">
                    <a16:rowId xmlns:a16="http://schemas.microsoft.com/office/drawing/2014/main" val="10003"/>
                  </a:ext>
                </a:extLst>
              </a:tr>
              <a:tr h="715991">
                <a:tc>
                  <a:txBody>
                    <a:bodyPr/>
                    <a:lstStyle/>
                    <a:p>
                      <a:pPr marL="0" marR="0" algn="ctr">
                        <a:spcBef>
                          <a:spcPts val="0"/>
                        </a:spcBef>
                        <a:spcAft>
                          <a:spcPts val="0"/>
                        </a:spcAft>
                      </a:pPr>
                      <a:r>
                        <a:rPr lang="en-US" sz="2000" dirty="0">
                          <a:effectLst/>
                        </a:rPr>
                        <a:t>HTML 3.2</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tc>
                  <a:txBody>
                    <a:bodyPr/>
                    <a:lstStyle/>
                    <a:p>
                      <a:pPr marL="0" marR="0" algn="l">
                        <a:spcBef>
                          <a:spcPts val="0"/>
                        </a:spcBef>
                        <a:spcAft>
                          <a:spcPts val="0"/>
                        </a:spcAft>
                      </a:pPr>
                      <a:r>
                        <a:rPr lang="en-US" sz="1600" dirty="0">
                          <a:effectLst/>
                        </a:rPr>
                        <a:t>Browser Wars: Netscape and Internet Explorer have completely different tags for their respective browsers. Headaches ensue for web developers.</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9525" marR="9525" marT="9525" marB="9525"/>
                </a:tc>
                <a:tc>
                  <a:txBody>
                    <a:bodyPr/>
                    <a:lstStyle/>
                    <a:p>
                      <a:pPr marL="0" marR="0" algn="ctr">
                        <a:spcBef>
                          <a:spcPts val="0"/>
                        </a:spcBef>
                        <a:spcAft>
                          <a:spcPts val="0"/>
                        </a:spcAft>
                      </a:pPr>
                      <a:r>
                        <a:rPr lang="en-US" sz="2000" dirty="0">
                          <a:effectLst/>
                        </a:rPr>
                        <a:t>1997</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extLst>
                  <a:ext uri="{0D108BD9-81ED-4DB2-BD59-A6C34878D82A}">
                    <a16:rowId xmlns:a16="http://schemas.microsoft.com/office/drawing/2014/main" val="10004"/>
                  </a:ext>
                </a:extLst>
              </a:tr>
              <a:tr h="715991">
                <a:tc>
                  <a:txBody>
                    <a:bodyPr/>
                    <a:lstStyle/>
                    <a:p>
                      <a:pPr marL="0" marR="0" algn="ctr">
                        <a:spcBef>
                          <a:spcPts val="0"/>
                        </a:spcBef>
                        <a:spcAft>
                          <a:spcPts val="0"/>
                        </a:spcAft>
                      </a:pPr>
                      <a:r>
                        <a:rPr lang="en-US" sz="2000" dirty="0">
                          <a:effectLst/>
                        </a:rPr>
                        <a:t>HTML 4.01</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tc>
                  <a:txBody>
                    <a:bodyPr/>
                    <a:lstStyle/>
                    <a:p>
                      <a:pPr marL="0" marR="0" algn="l">
                        <a:spcBef>
                          <a:spcPts val="0"/>
                        </a:spcBef>
                        <a:spcAft>
                          <a:spcPts val="0"/>
                        </a:spcAft>
                      </a:pPr>
                      <a:r>
                        <a:rPr lang="en-US" sz="1600" dirty="0">
                          <a:effectLst/>
                        </a:rPr>
                        <a:t>The W3C says they have had enough of the American browser war spat and create a new version that will work in all browsers. Leftover HTML 3 tags still languish.</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9525" marR="9525" marT="9525" marB="9525"/>
                </a:tc>
                <a:tc>
                  <a:txBody>
                    <a:bodyPr/>
                    <a:lstStyle/>
                    <a:p>
                      <a:pPr marL="0" marR="0" algn="ctr">
                        <a:spcBef>
                          <a:spcPts val="0"/>
                        </a:spcBef>
                        <a:spcAft>
                          <a:spcPts val="0"/>
                        </a:spcAft>
                      </a:pPr>
                      <a:r>
                        <a:rPr lang="en-US" sz="2000" dirty="0">
                          <a:effectLst/>
                        </a:rPr>
                        <a:t>1999</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extLst>
                  <a:ext uri="{0D108BD9-81ED-4DB2-BD59-A6C34878D82A}">
                    <a16:rowId xmlns:a16="http://schemas.microsoft.com/office/drawing/2014/main" val="10005"/>
                  </a:ext>
                </a:extLst>
              </a:tr>
              <a:tr h="715991">
                <a:tc>
                  <a:txBody>
                    <a:bodyPr/>
                    <a:lstStyle/>
                    <a:p>
                      <a:pPr marL="0" marR="0" algn="ctr">
                        <a:spcBef>
                          <a:spcPts val="0"/>
                        </a:spcBef>
                        <a:spcAft>
                          <a:spcPts val="0"/>
                        </a:spcAft>
                      </a:pPr>
                      <a:r>
                        <a:rPr lang="en-US" sz="2000" dirty="0">
                          <a:effectLst/>
                        </a:rPr>
                        <a:t>XHTML</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tc>
                  <a:txBody>
                    <a:bodyPr/>
                    <a:lstStyle/>
                    <a:p>
                      <a:pPr marL="0" marR="0" algn="l">
                        <a:spcBef>
                          <a:spcPts val="0"/>
                        </a:spcBef>
                        <a:spcAft>
                          <a:spcPts val="0"/>
                        </a:spcAft>
                      </a:pPr>
                      <a:r>
                        <a:rPr lang="en-US" sz="1600" dirty="0">
                          <a:effectLst/>
                        </a:rPr>
                        <a:t>W3C declares there will never be another version of HTML and creates XHTML, which isn’t very easy to use, but has some accessibility features.</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9525" marR="9525" marT="9525" marB="9525"/>
                </a:tc>
                <a:tc>
                  <a:txBody>
                    <a:bodyPr/>
                    <a:lstStyle/>
                    <a:p>
                      <a:pPr marL="0" marR="0" algn="ctr">
                        <a:spcBef>
                          <a:spcPts val="0"/>
                        </a:spcBef>
                        <a:spcAft>
                          <a:spcPts val="0"/>
                        </a:spcAft>
                      </a:pPr>
                      <a:r>
                        <a:rPr lang="en-US" sz="2000" dirty="0">
                          <a:effectLst/>
                        </a:rPr>
                        <a:t>2000</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extLst>
                  <a:ext uri="{0D108BD9-81ED-4DB2-BD59-A6C34878D82A}">
                    <a16:rowId xmlns:a16="http://schemas.microsoft.com/office/drawing/2014/main" val="10006"/>
                  </a:ext>
                </a:extLst>
              </a:tr>
              <a:tr h="803134">
                <a:tc>
                  <a:txBody>
                    <a:bodyPr/>
                    <a:lstStyle/>
                    <a:p>
                      <a:pPr marL="0" marR="0" algn="ctr">
                        <a:spcBef>
                          <a:spcPts val="0"/>
                        </a:spcBef>
                        <a:spcAft>
                          <a:spcPts val="0"/>
                        </a:spcAft>
                      </a:pPr>
                      <a:r>
                        <a:rPr lang="en-US" sz="2000" dirty="0">
                          <a:effectLst/>
                        </a:rPr>
                        <a:t>HTML5</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tc>
                  <a:txBody>
                    <a:bodyPr/>
                    <a:lstStyle/>
                    <a:p>
                      <a:pPr marL="0" marR="0" algn="l">
                        <a:spcBef>
                          <a:spcPts val="0"/>
                        </a:spcBef>
                        <a:spcAft>
                          <a:spcPts val="0"/>
                        </a:spcAft>
                      </a:pPr>
                      <a:r>
                        <a:rPr lang="en-US" sz="1600" dirty="0">
                          <a:effectLst/>
                        </a:rPr>
                        <a:t>Apple and Google team up to create HTML5, a mobile friendly (and easier) version of HTML after the W3C says that it will be 2020 before they come out with XHTML 2 (the mobile version).</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9525" marR="9525" marT="9525" marB="9525"/>
                </a:tc>
                <a:tc>
                  <a:txBody>
                    <a:bodyPr/>
                    <a:lstStyle/>
                    <a:p>
                      <a:pPr marL="0" marR="0" algn="ctr">
                        <a:spcBef>
                          <a:spcPts val="0"/>
                        </a:spcBef>
                        <a:spcAft>
                          <a:spcPts val="0"/>
                        </a:spcAft>
                      </a:pPr>
                      <a:r>
                        <a:rPr lang="en-US" sz="2000" dirty="0">
                          <a:effectLst/>
                        </a:rPr>
                        <a:t>2012</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extLst>
                  <a:ext uri="{0D108BD9-81ED-4DB2-BD59-A6C34878D82A}">
                    <a16:rowId xmlns:a16="http://schemas.microsoft.com/office/drawing/2014/main" val="10007"/>
                  </a:ext>
                </a:extLst>
              </a:tr>
              <a:tr h="715991">
                <a:tc>
                  <a:txBody>
                    <a:bodyPr/>
                    <a:lstStyle/>
                    <a:p>
                      <a:pPr marL="0" marR="0" algn="ctr">
                        <a:spcBef>
                          <a:spcPts val="0"/>
                        </a:spcBef>
                        <a:spcAft>
                          <a:spcPts val="0"/>
                        </a:spcAft>
                      </a:pPr>
                      <a:r>
                        <a:rPr lang="en-US" sz="2000" dirty="0">
                          <a:effectLst/>
                        </a:rPr>
                        <a:t>XHTML 2</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tc>
                  <a:txBody>
                    <a:bodyPr/>
                    <a:lstStyle/>
                    <a:p>
                      <a:pPr marL="0" marR="0" algn="l">
                        <a:spcBef>
                          <a:spcPts val="0"/>
                        </a:spcBef>
                        <a:spcAft>
                          <a:spcPts val="0"/>
                        </a:spcAft>
                      </a:pPr>
                      <a:r>
                        <a:rPr lang="en-US" sz="1600" dirty="0">
                          <a:effectLst/>
                        </a:rPr>
                        <a:t>An effort by the W3C to revamp HTML that doomed itself by its high-handed purity and with its refusal to work with existing websites!</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9525" marR="9525" marT="9525" marB="9525"/>
                </a:tc>
                <a:tc>
                  <a:txBody>
                    <a:bodyPr/>
                    <a:lstStyle/>
                    <a:p>
                      <a:pPr marL="0" marR="0" algn="ctr">
                        <a:spcBef>
                          <a:spcPts val="0"/>
                        </a:spcBef>
                        <a:spcAft>
                          <a:spcPts val="0"/>
                        </a:spcAft>
                      </a:pPr>
                      <a:r>
                        <a:rPr lang="en-US" sz="2000" dirty="0">
                          <a:effectLst/>
                        </a:rPr>
                        <a:t>Who Cares</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extLst>
                  <a:ext uri="{0D108BD9-81ED-4DB2-BD59-A6C34878D82A}">
                    <a16:rowId xmlns:a16="http://schemas.microsoft.com/office/drawing/2014/main" val="10008"/>
                  </a:ext>
                </a:extLst>
              </a:tr>
              <a:tr h="708722">
                <a:tc>
                  <a:txBody>
                    <a:bodyPr/>
                    <a:lstStyle/>
                    <a:p>
                      <a:pPr marL="0" marR="0" algn="ctr">
                        <a:spcBef>
                          <a:spcPts val="0"/>
                        </a:spcBef>
                        <a:spcAft>
                          <a:spcPts val="0"/>
                        </a:spcAft>
                      </a:pPr>
                      <a:r>
                        <a:rPr lang="en-US" sz="2000" dirty="0">
                          <a:effectLst/>
                        </a:rPr>
                        <a:t>HTML6</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tc>
                  <a:txBody>
                    <a:bodyPr/>
                    <a:lstStyle/>
                    <a:p>
                      <a:pPr marL="0" marR="0" algn="l">
                        <a:spcBef>
                          <a:spcPts val="0"/>
                        </a:spcBef>
                        <a:spcAft>
                          <a:spcPts val="0"/>
                        </a:spcAft>
                      </a:pPr>
                      <a:r>
                        <a:rPr lang="en-US" sz="1600" dirty="0">
                          <a:effectLst/>
                        </a:rPr>
                        <a:t>An attempt to cleanup the hodgepodge of semantics that HTML5 forgives. Hopefully, this will not be another XHTML 2 failure.</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9525" marR="9525" marT="9525" marB="9525"/>
                </a:tc>
                <a:tc>
                  <a:txBody>
                    <a:bodyPr/>
                    <a:lstStyle/>
                    <a:p>
                      <a:pPr marL="0" marR="0" algn="ctr">
                        <a:spcBef>
                          <a:spcPts val="0"/>
                        </a:spcBef>
                        <a:spcAft>
                          <a:spcPts val="0"/>
                        </a:spcAft>
                      </a:pPr>
                      <a:r>
                        <a:rPr lang="en-US" sz="1800" dirty="0">
                          <a:effectLst/>
                        </a:rPr>
                        <a:t>Planning stages</a:t>
                      </a:r>
                      <a:endParaRPr lang="en-US" sz="2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7625" marR="47625" marT="66675" marB="66675"/>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308026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Differences Between HTML, CSS and </a:t>
            </a:r>
            <a:r>
              <a:rPr lang="en-US" dirty="0" err="1"/>
              <a:t>Javascript</a:t>
            </a:r>
            <a:endParaRPr lang="en-US" dirty="0"/>
          </a:p>
        </p:txBody>
      </p:sp>
      <p:sp>
        <p:nvSpPr>
          <p:cNvPr id="3" name="Content Placeholder 2"/>
          <p:cNvSpPr>
            <a:spLocks noGrp="1"/>
          </p:cNvSpPr>
          <p:nvPr>
            <p:ph sz="quarter" idx="2"/>
          </p:nvPr>
        </p:nvSpPr>
        <p:spPr>
          <a:xfrm>
            <a:off x="304800" y="2362200"/>
            <a:ext cx="2743200" cy="3886200"/>
          </a:xfrm>
        </p:spPr>
        <p:txBody>
          <a:bodyPr/>
          <a:lstStyle/>
          <a:p>
            <a:r>
              <a:rPr lang="en-US" dirty="0"/>
              <a:t>Content:</a:t>
            </a:r>
            <a:br>
              <a:rPr lang="en-US" dirty="0"/>
            </a:br>
            <a:r>
              <a:rPr lang="en-US" dirty="0"/>
              <a:t> Text and Pictures</a:t>
            </a:r>
          </a:p>
          <a:p>
            <a:r>
              <a:rPr lang="en-US" dirty="0"/>
              <a:t>Breaks content down into semantic elements:</a:t>
            </a:r>
            <a:br>
              <a:rPr lang="en-US" dirty="0"/>
            </a:br>
            <a:r>
              <a:rPr lang="en-US" dirty="0"/>
              <a:t>&lt;header&gt;, &lt;footer&gt;, &lt;article&gt;</a:t>
            </a:r>
          </a:p>
          <a:p>
            <a:pPr marL="0" indent="0">
              <a:buNone/>
            </a:pPr>
            <a:endParaRPr lang="en-US" dirty="0"/>
          </a:p>
        </p:txBody>
      </p:sp>
      <p:sp>
        <p:nvSpPr>
          <p:cNvPr id="5" name="Text Placeholder 4"/>
          <p:cNvSpPr>
            <a:spLocks noGrp="1"/>
          </p:cNvSpPr>
          <p:nvPr>
            <p:ph type="body" sz="quarter" idx="1"/>
          </p:nvPr>
        </p:nvSpPr>
        <p:spPr>
          <a:xfrm>
            <a:off x="304800" y="1569720"/>
            <a:ext cx="2743200" cy="658368"/>
          </a:xfrm>
        </p:spPr>
        <p:txBody>
          <a:bodyPr/>
          <a:lstStyle/>
          <a:p>
            <a:r>
              <a:rPr lang="en-US" dirty="0"/>
              <a:t>HTML</a:t>
            </a:r>
          </a:p>
        </p:txBody>
      </p:sp>
      <p:sp>
        <p:nvSpPr>
          <p:cNvPr id="7" name="Content Placeholder 2"/>
          <p:cNvSpPr>
            <a:spLocks noGrp="1"/>
          </p:cNvSpPr>
          <p:nvPr>
            <p:ph sz="quarter" idx="2"/>
          </p:nvPr>
        </p:nvSpPr>
        <p:spPr>
          <a:xfrm>
            <a:off x="3124200" y="2362200"/>
            <a:ext cx="2743200" cy="3886200"/>
          </a:xfrm>
        </p:spPr>
        <p:txBody>
          <a:bodyPr/>
          <a:lstStyle/>
          <a:p>
            <a:r>
              <a:rPr lang="en-US" dirty="0"/>
              <a:t>Formatting:</a:t>
            </a:r>
            <a:br>
              <a:rPr lang="en-US" dirty="0"/>
            </a:br>
            <a:r>
              <a:rPr lang="en-US" dirty="0"/>
              <a:t>Making things look pretty…</a:t>
            </a:r>
          </a:p>
          <a:p>
            <a:r>
              <a:rPr lang="en-US" dirty="0"/>
              <a:t>Placement:</a:t>
            </a:r>
            <a:br>
              <a:rPr lang="en-US" dirty="0"/>
            </a:br>
            <a:r>
              <a:rPr lang="en-US" dirty="0"/>
              <a:t>Moving objects around the page (Static)</a:t>
            </a:r>
          </a:p>
        </p:txBody>
      </p:sp>
      <p:sp>
        <p:nvSpPr>
          <p:cNvPr id="8" name="Text Placeholder 4"/>
          <p:cNvSpPr>
            <a:spLocks noGrp="1"/>
          </p:cNvSpPr>
          <p:nvPr>
            <p:ph type="body" sz="quarter" idx="1"/>
          </p:nvPr>
        </p:nvSpPr>
        <p:spPr>
          <a:xfrm>
            <a:off x="3124200" y="1569720"/>
            <a:ext cx="2743200" cy="658368"/>
          </a:xfrm>
        </p:spPr>
        <p:txBody>
          <a:bodyPr/>
          <a:lstStyle/>
          <a:p>
            <a:r>
              <a:rPr lang="en-US" dirty="0"/>
              <a:t>CSS</a:t>
            </a:r>
          </a:p>
        </p:txBody>
      </p:sp>
      <p:sp>
        <p:nvSpPr>
          <p:cNvPr id="9" name="Content Placeholder 2"/>
          <p:cNvSpPr>
            <a:spLocks noGrp="1"/>
          </p:cNvSpPr>
          <p:nvPr>
            <p:ph sz="quarter" idx="2"/>
          </p:nvPr>
        </p:nvSpPr>
        <p:spPr>
          <a:xfrm>
            <a:off x="5943600" y="2362200"/>
            <a:ext cx="2743200" cy="3886200"/>
          </a:xfrm>
        </p:spPr>
        <p:txBody>
          <a:bodyPr/>
          <a:lstStyle/>
          <a:p>
            <a:r>
              <a:rPr lang="en-US" dirty="0"/>
              <a:t>Changes the HTML and/or CSS on the fly (Dynamic)</a:t>
            </a:r>
          </a:p>
          <a:p>
            <a:r>
              <a:rPr lang="en-US" dirty="0"/>
              <a:t>Moves items on the fly</a:t>
            </a:r>
          </a:p>
          <a:p>
            <a:r>
              <a:rPr lang="en-US" dirty="0"/>
              <a:t>Creates interactive elements</a:t>
            </a:r>
          </a:p>
        </p:txBody>
      </p:sp>
      <p:sp>
        <p:nvSpPr>
          <p:cNvPr id="10" name="Text Placeholder 4"/>
          <p:cNvSpPr>
            <a:spLocks noGrp="1"/>
          </p:cNvSpPr>
          <p:nvPr>
            <p:ph type="body" sz="quarter" idx="1"/>
          </p:nvPr>
        </p:nvSpPr>
        <p:spPr>
          <a:xfrm>
            <a:off x="5943600" y="1569720"/>
            <a:ext cx="2743200" cy="658368"/>
          </a:xfrm>
        </p:spPr>
        <p:txBody>
          <a:bodyPr/>
          <a:lstStyle/>
          <a:p>
            <a:r>
              <a:rPr lang="en-US" dirty="0" err="1"/>
              <a:t>Javascript</a:t>
            </a:r>
            <a:endParaRPr lang="en-US" dirty="0"/>
          </a:p>
        </p:txBody>
      </p:sp>
      <p:sp>
        <p:nvSpPr>
          <p:cNvPr id="4" name="Date Placeholder 3">
            <a:extLst>
              <a:ext uri="{FF2B5EF4-FFF2-40B4-BE49-F238E27FC236}">
                <a16:creationId xmlns:a16="http://schemas.microsoft.com/office/drawing/2014/main" id="{D81F9E65-4B8F-4327-BF03-6EDEB243DEFB}"/>
              </a:ext>
            </a:extLst>
          </p:cNvPr>
          <p:cNvSpPr>
            <a:spLocks noGrp="1"/>
          </p:cNvSpPr>
          <p:nvPr>
            <p:ph type="dt" sz="half" idx="10"/>
          </p:nvPr>
        </p:nvSpPr>
        <p:spPr/>
        <p:txBody>
          <a:bodyPr/>
          <a:lstStyle/>
          <a:p>
            <a:fld id="{22B68453-5619-439E-A560-FCB38056F45D}" type="datetime1">
              <a:rPr lang="en-US" smtClean="0"/>
              <a:t>3/11/2020</a:t>
            </a:fld>
            <a:endParaRPr lang="en-US"/>
          </a:p>
        </p:txBody>
      </p:sp>
      <p:sp>
        <p:nvSpPr>
          <p:cNvPr id="6" name="Footer Placeholder 5">
            <a:extLst>
              <a:ext uri="{FF2B5EF4-FFF2-40B4-BE49-F238E27FC236}">
                <a16:creationId xmlns:a16="http://schemas.microsoft.com/office/drawing/2014/main" id="{4357FE1E-BB92-4737-9B23-A3A81D42D68D}"/>
              </a:ext>
            </a:extLst>
          </p:cNvPr>
          <p:cNvSpPr>
            <a:spLocks noGrp="1"/>
          </p:cNvSpPr>
          <p:nvPr>
            <p:ph type="ftr" sz="quarter" idx="11"/>
          </p:nvPr>
        </p:nvSpPr>
        <p:spPr/>
        <p:txBody>
          <a:bodyPr/>
          <a:lstStyle/>
          <a:p>
            <a:r>
              <a:rPr lang="en-US"/>
              <a:t>HTML and CSS</a:t>
            </a:r>
          </a:p>
        </p:txBody>
      </p:sp>
    </p:spTree>
    <p:extLst>
      <p:ext uri="{BB962C8B-B14F-4D97-AF65-F5344CB8AC3E}">
        <p14:creationId xmlns:p14="http://schemas.microsoft.com/office/powerpoint/2010/main" val="171484500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Differences Between XHTML and HTML 5</a:t>
            </a:r>
          </a:p>
        </p:txBody>
      </p:sp>
      <p:sp>
        <p:nvSpPr>
          <p:cNvPr id="3" name="Content Placeholder 2"/>
          <p:cNvSpPr>
            <a:spLocks noGrp="1"/>
          </p:cNvSpPr>
          <p:nvPr>
            <p:ph sz="quarter" idx="2"/>
          </p:nvPr>
        </p:nvSpPr>
        <p:spPr>
          <a:xfrm>
            <a:off x="304800" y="2362200"/>
            <a:ext cx="3733800" cy="3886200"/>
          </a:xfrm>
        </p:spPr>
        <p:txBody>
          <a:bodyPr/>
          <a:lstStyle/>
          <a:p>
            <a:r>
              <a:rPr lang="en-US" dirty="0"/>
              <a:t>Empty Tags: &lt;</a:t>
            </a:r>
            <a:r>
              <a:rPr lang="en-US" dirty="0" err="1"/>
              <a:t>br</a:t>
            </a:r>
            <a:r>
              <a:rPr lang="en-US" dirty="0"/>
              <a:t> /&gt;</a:t>
            </a:r>
          </a:p>
          <a:p>
            <a:r>
              <a:rPr lang="en-US" dirty="0"/>
              <a:t>lowercase</a:t>
            </a:r>
          </a:p>
          <a:p>
            <a:r>
              <a:rPr lang="en-US" dirty="0"/>
              <a:t>&lt;</a:t>
            </a:r>
            <a:r>
              <a:rPr lang="en-US" dirty="0" err="1"/>
              <a:t>ol</a:t>
            </a:r>
            <a:r>
              <a:rPr lang="en-US" dirty="0"/>
              <a:t> type="A"&gt;</a:t>
            </a:r>
          </a:p>
          <a:p>
            <a:r>
              <a:rPr lang="en-US" dirty="0"/>
              <a:t>checked="checked"</a:t>
            </a:r>
          </a:p>
          <a:p>
            <a:r>
              <a:rPr lang="en-US" dirty="0"/>
              <a:t>required="required"</a:t>
            </a:r>
          </a:p>
        </p:txBody>
      </p:sp>
      <p:sp>
        <p:nvSpPr>
          <p:cNvPr id="5" name="Text Placeholder 4"/>
          <p:cNvSpPr>
            <a:spLocks noGrp="1"/>
          </p:cNvSpPr>
          <p:nvPr>
            <p:ph type="body" sz="quarter" idx="1"/>
          </p:nvPr>
        </p:nvSpPr>
        <p:spPr>
          <a:xfrm>
            <a:off x="304800" y="1569720"/>
            <a:ext cx="3733800" cy="658368"/>
          </a:xfrm>
        </p:spPr>
        <p:txBody>
          <a:bodyPr/>
          <a:lstStyle/>
          <a:p>
            <a:r>
              <a:rPr lang="en-US" dirty="0"/>
              <a:t>XHTML</a:t>
            </a:r>
          </a:p>
        </p:txBody>
      </p:sp>
      <p:sp>
        <p:nvSpPr>
          <p:cNvPr id="7" name="Content Placeholder 2"/>
          <p:cNvSpPr>
            <a:spLocks noGrp="1"/>
          </p:cNvSpPr>
          <p:nvPr>
            <p:ph sz="quarter" idx="2"/>
          </p:nvPr>
        </p:nvSpPr>
        <p:spPr>
          <a:xfrm>
            <a:off x="4267200" y="2362200"/>
            <a:ext cx="3733800" cy="3886200"/>
          </a:xfrm>
        </p:spPr>
        <p:txBody>
          <a:bodyPr/>
          <a:lstStyle/>
          <a:p>
            <a:r>
              <a:rPr lang="en-US" dirty="0"/>
              <a:t>Empty Tags: &lt;</a:t>
            </a:r>
            <a:r>
              <a:rPr lang="en-US" dirty="0" err="1"/>
              <a:t>br</a:t>
            </a:r>
            <a:r>
              <a:rPr lang="en-US" dirty="0"/>
              <a:t>&gt;</a:t>
            </a:r>
          </a:p>
          <a:p>
            <a:r>
              <a:rPr lang="en-US" dirty="0"/>
              <a:t>lowercase and UPPERCASE</a:t>
            </a:r>
          </a:p>
          <a:p>
            <a:r>
              <a:rPr lang="en-US" dirty="0"/>
              <a:t>&lt;</a:t>
            </a:r>
            <a:r>
              <a:rPr lang="en-US" dirty="0" err="1"/>
              <a:t>ol</a:t>
            </a:r>
            <a:r>
              <a:rPr lang="en-US" dirty="0"/>
              <a:t> type="A"&gt; or &lt;</a:t>
            </a:r>
            <a:r>
              <a:rPr lang="en-US" dirty="0" err="1"/>
              <a:t>ol</a:t>
            </a:r>
            <a:r>
              <a:rPr lang="en-US" dirty="0"/>
              <a:t> type=‘A’&gt; </a:t>
            </a:r>
          </a:p>
          <a:p>
            <a:r>
              <a:rPr lang="en-US" dirty="0"/>
              <a:t>checked</a:t>
            </a:r>
          </a:p>
          <a:p>
            <a:r>
              <a:rPr lang="en-US" dirty="0"/>
              <a:t>required</a:t>
            </a:r>
          </a:p>
        </p:txBody>
      </p:sp>
      <p:sp>
        <p:nvSpPr>
          <p:cNvPr id="8" name="Text Placeholder 4"/>
          <p:cNvSpPr>
            <a:spLocks noGrp="1"/>
          </p:cNvSpPr>
          <p:nvPr>
            <p:ph type="body" sz="quarter" idx="1"/>
          </p:nvPr>
        </p:nvSpPr>
        <p:spPr>
          <a:xfrm>
            <a:off x="4267200" y="1600200"/>
            <a:ext cx="3733800" cy="658368"/>
          </a:xfrm>
        </p:spPr>
        <p:txBody>
          <a:bodyPr/>
          <a:lstStyle/>
          <a:p>
            <a:r>
              <a:rPr lang="en-US" dirty="0"/>
              <a:t>HTML 5</a:t>
            </a:r>
          </a:p>
        </p:txBody>
      </p:sp>
      <p:sp>
        <p:nvSpPr>
          <p:cNvPr id="4" name="Date Placeholder 3">
            <a:extLst>
              <a:ext uri="{FF2B5EF4-FFF2-40B4-BE49-F238E27FC236}">
                <a16:creationId xmlns:a16="http://schemas.microsoft.com/office/drawing/2014/main" id="{81D3BB02-5B2D-4112-B132-773213EF20A6}"/>
              </a:ext>
            </a:extLst>
          </p:cNvPr>
          <p:cNvSpPr>
            <a:spLocks noGrp="1"/>
          </p:cNvSpPr>
          <p:nvPr>
            <p:ph type="dt" sz="half" idx="10"/>
          </p:nvPr>
        </p:nvSpPr>
        <p:spPr/>
        <p:txBody>
          <a:bodyPr/>
          <a:lstStyle/>
          <a:p>
            <a:fld id="{84F0510B-1C86-4D25-8866-1014162D1C4B}" type="datetime1">
              <a:rPr lang="en-US" smtClean="0"/>
              <a:t>3/11/2020</a:t>
            </a:fld>
            <a:endParaRPr lang="en-US"/>
          </a:p>
        </p:txBody>
      </p:sp>
      <p:sp>
        <p:nvSpPr>
          <p:cNvPr id="6" name="Footer Placeholder 5">
            <a:extLst>
              <a:ext uri="{FF2B5EF4-FFF2-40B4-BE49-F238E27FC236}">
                <a16:creationId xmlns:a16="http://schemas.microsoft.com/office/drawing/2014/main" id="{BC720825-E86F-428A-B9AF-5CF9DCDDD592}"/>
              </a:ext>
            </a:extLst>
          </p:cNvPr>
          <p:cNvSpPr>
            <a:spLocks noGrp="1"/>
          </p:cNvSpPr>
          <p:nvPr>
            <p:ph type="ftr" sz="quarter" idx="11"/>
          </p:nvPr>
        </p:nvSpPr>
        <p:spPr/>
        <p:txBody>
          <a:bodyPr/>
          <a:lstStyle/>
          <a:p>
            <a:r>
              <a:rPr lang="en-US"/>
              <a:t>HTML and CSS</a:t>
            </a:r>
          </a:p>
        </p:txBody>
      </p:sp>
    </p:spTree>
    <p:extLst>
      <p:ext uri="{BB962C8B-B14F-4D97-AF65-F5344CB8AC3E}">
        <p14:creationId xmlns:p14="http://schemas.microsoft.com/office/powerpoint/2010/main" val="309937122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072" y="268035"/>
            <a:ext cx="7543800" cy="1143000"/>
          </a:xfrm>
        </p:spPr>
        <p:txBody>
          <a:bodyPr/>
          <a:lstStyle/>
          <a:p>
            <a:r>
              <a:rPr lang="en-US" dirty="0"/>
              <a:t>Document Type Declaration: XHTML and HTML 5</a:t>
            </a:r>
          </a:p>
        </p:txBody>
      </p:sp>
      <p:sp>
        <p:nvSpPr>
          <p:cNvPr id="5" name="Text Placeholder 4"/>
          <p:cNvSpPr>
            <a:spLocks noGrp="1"/>
          </p:cNvSpPr>
          <p:nvPr>
            <p:ph type="body" sz="quarter" idx="1"/>
          </p:nvPr>
        </p:nvSpPr>
        <p:spPr>
          <a:xfrm>
            <a:off x="304800" y="1569720"/>
            <a:ext cx="8098536" cy="658368"/>
          </a:xfrm>
        </p:spPr>
        <p:txBody>
          <a:bodyPr/>
          <a:lstStyle/>
          <a:p>
            <a:r>
              <a:rPr lang="en-US" dirty="0"/>
              <a:t>XHTML</a:t>
            </a:r>
          </a:p>
        </p:txBody>
      </p:sp>
      <p:sp>
        <p:nvSpPr>
          <p:cNvPr id="7" name="Content Placeholder 2"/>
          <p:cNvSpPr>
            <a:spLocks noGrp="1"/>
          </p:cNvSpPr>
          <p:nvPr>
            <p:ph sz="quarter" idx="2"/>
          </p:nvPr>
        </p:nvSpPr>
        <p:spPr>
          <a:xfrm>
            <a:off x="238327" y="5881772"/>
            <a:ext cx="5344266" cy="703178"/>
          </a:xfrm>
        </p:spPr>
        <p:txBody>
          <a:bodyPr>
            <a:normAutofit/>
          </a:bodyPr>
          <a:lstStyle/>
          <a:p>
            <a:pPr marL="0" indent="0">
              <a:buNone/>
            </a:pPr>
            <a:r>
              <a:rPr lang="en-US" sz="3600" dirty="0"/>
              <a:t>&lt;!DOCTYPE html&gt;</a:t>
            </a:r>
          </a:p>
        </p:txBody>
      </p:sp>
      <p:sp>
        <p:nvSpPr>
          <p:cNvPr id="8" name="Text Placeholder 4"/>
          <p:cNvSpPr>
            <a:spLocks noGrp="1"/>
          </p:cNvSpPr>
          <p:nvPr>
            <p:ph type="body" sz="quarter" idx="1"/>
          </p:nvPr>
        </p:nvSpPr>
        <p:spPr>
          <a:xfrm>
            <a:off x="179832" y="5105400"/>
            <a:ext cx="8098535" cy="658368"/>
          </a:xfrm>
        </p:spPr>
        <p:txBody>
          <a:bodyPr/>
          <a:lstStyle/>
          <a:p>
            <a:r>
              <a:rPr lang="en-US" dirty="0"/>
              <a:t>HTML 5</a:t>
            </a:r>
          </a:p>
        </p:txBody>
      </p:sp>
      <p:sp>
        <p:nvSpPr>
          <p:cNvPr id="4" name="Date Placeholder 3">
            <a:extLst>
              <a:ext uri="{FF2B5EF4-FFF2-40B4-BE49-F238E27FC236}">
                <a16:creationId xmlns:a16="http://schemas.microsoft.com/office/drawing/2014/main" id="{81D3BB02-5B2D-4112-B132-773213EF20A6}"/>
              </a:ext>
            </a:extLst>
          </p:cNvPr>
          <p:cNvSpPr>
            <a:spLocks noGrp="1"/>
          </p:cNvSpPr>
          <p:nvPr>
            <p:ph type="dt" sz="half" idx="10"/>
          </p:nvPr>
        </p:nvSpPr>
        <p:spPr/>
        <p:txBody>
          <a:bodyPr/>
          <a:lstStyle/>
          <a:p>
            <a:fld id="{84F0510B-1C86-4D25-8866-1014162D1C4B}" type="datetime1">
              <a:rPr lang="en-US" smtClean="0"/>
              <a:t>3/11/2020</a:t>
            </a:fld>
            <a:endParaRPr lang="en-US"/>
          </a:p>
        </p:txBody>
      </p:sp>
      <p:sp>
        <p:nvSpPr>
          <p:cNvPr id="6" name="Footer Placeholder 5">
            <a:extLst>
              <a:ext uri="{FF2B5EF4-FFF2-40B4-BE49-F238E27FC236}">
                <a16:creationId xmlns:a16="http://schemas.microsoft.com/office/drawing/2014/main" id="{BC720825-E86F-428A-B9AF-5CF9DCDDD592}"/>
              </a:ext>
            </a:extLst>
          </p:cNvPr>
          <p:cNvSpPr>
            <a:spLocks noGrp="1"/>
          </p:cNvSpPr>
          <p:nvPr>
            <p:ph type="ftr" sz="quarter" idx="11"/>
          </p:nvPr>
        </p:nvSpPr>
        <p:spPr/>
        <p:txBody>
          <a:bodyPr/>
          <a:lstStyle/>
          <a:p>
            <a:r>
              <a:rPr lang="en-US" dirty="0"/>
              <a:t>HTML and CSS</a:t>
            </a:r>
          </a:p>
        </p:txBody>
      </p:sp>
      <p:sp>
        <p:nvSpPr>
          <p:cNvPr id="11" name="Content Placeholder 2">
            <a:extLst>
              <a:ext uri="{FF2B5EF4-FFF2-40B4-BE49-F238E27FC236}">
                <a16:creationId xmlns:a16="http://schemas.microsoft.com/office/drawing/2014/main" id="{D4E4C338-8EEE-4712-BC5A-8FAEA30CA5ED}"/>
              </a:ext>
            </a:extLst>
          </p:cNvPr>
          <p:cNvSpPr txBox="1">
            <a:spLocks/>
          </p:cNvSpPr>
          <p:nvPr/>
        </p:nvSpPr>
        <p:spPr>
          <a:xfrm>
            <a:off x="201634" y="2350724"/>
            <a:ext cx="8098535" cy="2636672"/>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a:buNone/>
            </a:pPr>
            <a:r>
              <a:rPr lang="en-US" sz="3200" dirty="0"/>
              <a:t>&lt;!DOCTYPE html PUBLIC "-//W3C//DTD XHTML 1.0 Transitional//EN" "http://www.w3.org/TR/xhtml1/DTD/xhtml1-transitional.dtd"&gt;</a:t>
            </a:r>
            <a:endParaRPr lang="en-US" sz="4400" dirty="0"/>
          </a:p>
        </p:txBody>
      </p:sp>
    </p:spTree>
    <p:extLst>
      <p:ext uri="{BB962C8B-B14F-4D97-AF65-F5344CB8AC3E}">
        <p14:creationId xmlns:p14="http://schemas.microsoft.com/office/powerpoint/2010/main" val="20853045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 Testing</a:t>
            </a:r>
          </a:p>
        </p:txBody>
      </p:sp>
      <p:sp>
        <p:nvSpPr>
          <p:cNvPr id="3" name="Content Placeholder 2"/>
          <p:cNvSpPr>
            <a:spLocks noGrp="1"/>
          </p:cNvSpPr>
          <p:nvPr>
            <p:ph sz="quarter" idx="1"/>
          </p:nvPr>
        </p:nvSpPr>
        <p:spPr/>
        <p:txBody>
          <a:bodyPr/>
          <a:lstStyle/>
          <a:p>
            <a:r>
              <a:rPr lang="en-US" dirty="0"/>
              <a:t>Browser Shots:</a:t>
            </a:r>
            <a:br>
              <a:rPr lang="en-US" dirty="0"/>
            </a:br>
            <a:r>
              <a:rPr lang="en-US" dirty="0">
                <a:hlinkClick r:id="rId2"/>
              </a:rPr>
              <a:t>http://browsershots.org/</a:t>
            </a:r>
            <a:endParaRPr lang="en-US" dirty="0"/>
          </a:p>
          <a:p>
            <a:r>
              <a:rPr lang="en-US" dirty="0"/>
              <a:t>Good Web Design:</a:t>
            </a:r>
            <a:br>
              <a:rPr lang="en-US" dirty="0"/>
            </a:br>
            <a:r>
              <a:rPr lang="en-US" dirty="0">
                <a:hlinkClick r:id="rId3"/>
              </a:rPr>
              <a:t>http://www.amazon.com</a:t>
            </a:r>
            <a:r>
              <a:rPr lang="en-US" dirty="0"/>
              <a:t> and </a:t>
            </a:r>
            <a:r>
              <a:rPr lang="en-US" dirty="0">
                <a:hlinkClick r:id="rId4"/>
              </a:rPr>
              <a:t>http://www.apple.com</a:t>
            </a:r>
            <a:endParaRPr lang="en-US" dirty="0"/>
          </a:p>
          <a:p>
            <a:r>
              <a:rPr lang="en-US" dirty="0"/>
              <a:t>Bad Web Design:</a:t>
            </a:r>
            <a:br>
              <a:rPr lang="en-US" dirty="0"/>
            </a:br>
            <a:r>
              <a:rPr lang="en-US" dirty="0">
                <a:hlinkClick r:id="rId5"/>
              </a:rPr>
              <a:t>http://www.webpagesthatsuck.com</a:t>
            </a:r>
            <a:endParaRPr lang="en-US" dirty="0"/>
          </a:p>
          <a:p>
            <a:endParaRPr lang="en-US" dirty="0"/>
          </a:p>
        </p:txBody>
      </p:sp>
      <p:sp>
        <p:nvSpPr>
          <p:cNvPr id="4" name="Date Placeholder 3">
            <a:extLst>
              <a:ext uri="{FF2B5EF4-FFF2-40B4-BE49-F238E27FC236}">
                <a16:creationId xmlns:a16="http://schemas.microsoft.com/office/drawing/2014/main" id="{95CCD0BB-135A-4963-9489-8C8849E2CD3B}"/>
              </a:ext>
            </a:extLst>
          </p:cNvPr>
          <p:cNvSpPr>
            <a:spLocks noGrp="1"/>
          </p:cNvSpPr>
          <p:nvPr>
            <p:ph type="dt" sz="half" idx="14"/>
          </p:nvPr>
        </p:nvSpPr>
        <p:spPr/>
        <p:txBody>
          <a:bodyPr/>
          <a:lstStyle/>
          <a:p>
            <a:fld id="{F22002EF-D9DF-45CE-B871-F00E54585F73}" type="datetime1">
              <a:rPr lang="en-US" smtClean="0"/>
              <a:t>3/11/2020</a:t>
            </a:fld>
            <a:endParaRPr lang="en-US"/>
          </a:p>
        </p:txBody>
      </p:sp>
      <p:sp>
        <p:nvSpPr>
          <p:cNvPr id="5" name="Footer Placeholder 4">
            <a:extLst>
              <a:ext uri="{FF2B5EF4-FFF2-40B4-BE49-F238E27FC236}">
                <a16:creationId xmlns:a16="http://schemas.microsoft.com/office/drawing/2014/main" id="{D7628560-8A73-46A4-A314-B8CD2F627F6C}"/>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242747067"/>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HTML: </a:t>
            </a:r>
            <a:br>
              <a:rPr lang="en-US" dirty="0"/>
            </a:br>
            <a:r>
              <a:rPr lang="en-US" dirty="0"/>
              <a:t>Opening &amp; Closing Tags</a:t>
            </a:r>
          </a:p>
        </p:txBody>
      </p:sp>
      <p:sp>
        <p:nvSpPr>
          <p:cNvPr id="5" name="Content Placeholder 4"/>
          <p:cNvSpPr>
            <a:spLocks noGrp="1"/>
          </p:cNvSpPr>
          <p:nvPr>
            <p:ph sz="quarter" idx="1"/>
          </p:nvPr>
        </p:nvSpPr>
        <p:spPr>
          <a:xfrm>
            <a:off x="533400" y="2733472"/>
            <a:ext cx="7467600" cy="2011680"/>
          </a:xfrm>
        </p:spPr>
        <p:txBody>
          <a:bodyPr>
            <a:normAutofit/>
          </a:bodyPr>
          <a:lstStyle/>
          <a:p>
            <a:pPr marL="0" indent="0" algn="ctr">
              <a:buNone/>
            </a:pPr>
            <a:r>
              <a:rPr lang="en-US" sz="3600" dirty="0">
                <a:solidFill>
                  <a:srgbClr val="0070C0"/>
                </a:solidFill>
              </a:rPr>
              <a:t>&lt;B&gt;</a:t>
            </a:r>
            <a:r>
              <a:rPr lang="en-US" sz="3600" dirty="0"/>
              <a:t>Text that is bolded.</a:t>
            </a:r>
            <a:r>
              <a:rPr lang="en-US" sz="3600" dirty="0">
                <a:solidFill>
                  <a:srgbClr val="0070C0"/>
                </a:solidFill>
              </a:rPr>
              <a:t>&lt;/B&gt;</a:t>
            </a:r>
          </a:p>
          <a:p>
            <a:pPr marL="0" indent="0" algn="ctr">
              <a:buNone/>
            </a:pPr>
            <a:r>
              <a:rPr lang="en-US" sz="3600" dirty="0">
                <a:solidFill>
                  <a:srgbClr val="0070C0"/>
                </a:solidFill>
              </a:rPr>
              <a:t>&lt;I&gt;</a:t>
            </a:r>
            <a:r>
              <a:rPr lang="en-US" sz="3600" dirty="0"/>
              <a:t>Text that is italicized.</a:t>
            </a:r>
            <a:r>
              <a:rPr lang="en-US" sz="3600" dirty="0">
                <a:solidFill>
                  <a:srgbClr val="0070C0"/>
                </a:solidFill>
              </a:rPr>
              <a:t>&lt;/I&gt;</a:t>
            </a:r>
          </a:p>
        </p:txBody>
      </p:sp>
      <p:sp>
        <p:nvSpPr>
          <p:cNvPr id="2" name="Date Placeholder 1">
            <a:extLst>
              <a:ext uri="{FF2B5EF4-FFF2-40B4-BE49-F238E27FC236}">
                <a16:creationId xmlns:a16="http://schemas.microsoft.com/office/drawing/2014/main" id="{A96F0316-3764-4FFF-95B2-A3B50FCEACB5}"/>
              </a:ext>
            </a:extLst>
          </p:cNvPr>
          <p:cNvSpPr>
            <a:spLocks noGrp="1"/>
          </p:cNvSpPr>
          <p:nvPr>
            <p:ph type="dt" sz="half" idx="14"/>
          </p:nvPr>
        </p:nvSpPr>
        <p:spPr/>
        <p:txBody>
          <a:bodyPr/>
          <a:lstStyle/>
          <a:p>
            <a:fld id="{DCB217C0-946A-42A5-A581-645A191BDACB}" type="datetime1">
              <a:rPr lang="en-US" smtClean="0"/>
              <a:t>3/11/2020</a:t>
            </a:fld>
            <a:endParaRPr lang="en-US" dirty="0"/>
          </a:p>
        </p:txBody>
      </p:sp>
      <p:sp>
        <p:nvSpPr>
          <p:cNvPr id="3" name="Footer Placeholder 2">
            <a:extLst>
              <a:ext uri="{FF2B5EF4-FFF2-40B4-BE49-F238E27FC236}">
                <a16:creationId xmlns:a16="http://schemas.microsoft.com/office/drawing/2014/main" id="{4426B764-CCF4-409C-A9CC-990AC2EFA3AA}"/>
              </a:ext>
            </a:extLst>
          </p:cNvPr>
          <p:cNvSpPr>
            <a:spLocks noGrp="1"/>
          </p:cNvSpPr>
          <p:nvPr>
            <p:ph type="ftr" sz="quarter" idx="16"/>
          </p:nvPr>
        </p:nvSpPr>
        <p:spPr/>
        <p:txBody>
          <a:bodyPr/>
          <a:lstStyle/>
          <a:p>
            <a:r>
              <a:rPr lang="en-US"/>
              <a:t>HTML and CSS</a:t>
            </a:r>
          </a:p>
        </p:txBody>
      </p:sp>
      <p:cxnSp>
        <p:nvCxnSpPr>
          <p:cNvPr id="6" name="Straight Arrow Connector 5">
            <a:extLst>
              <a:ext uri="{FF2B5EF4-FFF2-40B4-BE49-F238E27FC236}">
                <a16:creationId xmlns:a16="http://schemas.microsoft.com/office/drawing/2014/main" id="{A7215F33-6963-46A2-8625-A6082B954940}"/>
              </a:ext>
            </a:extLst>
          </p:cNvPr>
          <p:cNvCxnSpPr>
            <a:cxnSpLocks/>
          </p:cNvCxnSpPr>
          <p:nvPr/>
        </p:nvCxnSpPr>
        <p:spPr>
          <a:xfrm flipV="1">
            <a:off x="1219200" y="4038600"/>
            <a:ext cx="0" cy="914400"/>
          </a:xfrm>
          <a:prstGeom prst="straightConnector1">
            <a:avLst/>
          </a:prstGeom>
          <a:ln w="104775">
            <a:solidFill>
              <a:srgbClr val="002060"/>
            </a:solidFill>
            <a:tailEnd type="arrow"/>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06ED5B32-C572-4728-B0D3-D8866695D2E5}"/>
              </a:ext>
            </a:extLst>
          </p:cNvPr>
          <p:cNvCxnSpPr>
            <a:cxnSpLocks/>
          </p:cNvCxnSpPr>
          <p:nvPr/>
        </p:nvCxnSpPr>
        <p:spPr>
          <a:xfrm flipV="1">
            <a:off x="7221303" y="4038600"/>
            <a:ext cx="0" cy="914400"/>
          </a:xfrm>
          <a:prstGeom prst="straightConnector1">
            <a:avLst/>
          </a:prstGeom>
          <a:ln w="104775">
            <a:solidFill>
              <a:srgbClr val="002060"/>
            </a:solidFill>
            <a:tailEnd type="arrow"/>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1E234E53-D0C7-452A-9A9A-F29964D49429}"/>
              </a:ext>
            </a:extLst>
          </p:cNvPr>
          <p:cNvSpPr txBox="1"/>
          <p:nvPr/>
        </p:nvSpPr>
        <p:spPr>
          <a:xfrm>
            <a:off x="228600" y="4812446"/>
            <a:ext cx="2169184" cy="1077218"/>
          </a:xfrm>
          <a:prstGeom prst="rect">
            <a:avLst/>
          </a:prstGeom>
          <a:noFill/>
        </p:spPr>
        <p:txBody>
          <a:bodyPr wrap="none" rtlCol="0">
            <a:spAutoFit/>
          </a:bodyPr>
          <a:lstStyle/>
          <a:p>
            <a:pPr algn="ctr"/>
            <a:r>
              <a:rPr lang="en-US" sz="3200" b="1" dirty="0">
                <a:ln w="9525">
                  <a:solidFill>
                    <a:schemeClr val="bg1"/>
                  </a:solidFill>
                </a:ln>
                <a:solidFill>
                  <a:srgbClr val="0070C0"/>
                </a:solidFill>
                <a:latin typeface="Arial Black" panose="020B0A04020102020204" pitchFamily="34" charset="0"/>
              </a:rPr>
              <a:t>Opening </a:t>
            </a:r>
          </a:p>
          <a:p>
            <a:pPr algn="ctr"/>
            <a:r>
              <a:rPr lang="en-US" sz="3200" b="1" dirty="0">
                <a:ln w="9525">
                  <a:solidFill>
                    <a:schemeClr val="bg1"/>
                  </a:solidFill>
                </a:ln>
                <a:solidFill>
                  <a:srgbClr val="0070C0"/>
                </a:solidFill>
                <a:latin typeface="Arial Black" panose="020B0A04020102020204" pitchFamily="34" charset="0"/>
              </a:rPr>
              <a:t>Tag</a:t>
            </a:r>
          </a:p>
        </p:txBody>
      </p:sp>
      <p:sp>
        <p:nvSpPr>
          <p:cNvPr id="17" name="TextBox 16">
            <a:extLst>
              <a:ext uri="{FF2B5EF4-FFF2-40B4-BE49-F238E27FC236}">
                <a16:creationId xmlns:a16="http://schemas.microsoft.com/office/drawing/2014/main" id="{CD55475A-0888-4710-ADDD-8CA72AA5C53D}"/>
              </a:ext>
            </a:extLst>
          </p:cNvPr>
          <p:cNvSpPr txBox="1"/>
          <p:nvPr/>
        </p:nvSpPr>
        <p:spPr>
          <a:xfrm>
            <a:off x="6324600" y="4812446"/>
            <a:ext cx="1984839" cy="1077218"/>
          </a:xfrm>
          <a:prstGeom prst="rect">
            <a:avLst/>
          </a:prstGeom>
          <a:noFill/>
        </p:spPr>
        <p:txBody>
          <a:bodyPr wrap="none" rtlCol="0">
            <a:spAutoFit/>
          </a:bodyPr>
          <a:lstStyle/>
          <a:p>
            <a:pPr algn="ctr"/>
            <a:r>
              <a:rPr lang="en-US" sz="3200" b="1" dirty="0">
                <a:ln w="9525">
                  <a:solidFill>
                    <a:schemeClr val="bg1"/>
                  </a:solidFill>
                </a:ln>
                <a:solidFill>
                  <a:srgbClr val="0070C0"/>
                </a:solidFill>
                <a:latin typeface="Arial Black" panose="020B0A04020102020204" pitchFamily="34" charset="0"/>
              </a:rPr>
              <a:t>Closing </a:t>
            </a:r>
          </a:p>
          <a:p>
            <a:pPr algn="ctr"/>
            <a:r>
              <a:rPr lang="en-US" sz="3200" b="1" dirty="0">
                <a:ln w="9525">
                  <a:solidFill>
                    <a:schemeClr val="bg1"/>
                  </a:solidFill>
                </a:ln>
                <a:solidFill>
                  <a:srgbClr val="0070C0"/>
                </a:solidFill>
                <a:latin typeface="Arial Black" panose="020B0A04020102020204" pitchFamily="34" charset="0"/>
              </a:rPr>
              <a:t>Tag</a:t>
            </a:r>
          </a:p>
        </p:txBody>
      </p:sp>
    </p:spTree>
    <p:extLst>
      <p:ext uri="{BB962C8B-B14F-4D97-AF65-F5344CB8AC3E}">
        <p14:creationId xmlns:p14="http://schemas.microsoft.com/office/powerpoint/2010/main" val="737632837"/>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Basic HTML</a:t>
            </a:r>
          </a:p>
        </p:txBody>
      </p:sp>
      <p:sp>
        <p:nvSpPr>
          <p:cNvPr id="5" name="Content Placeholder 4"/>
          <p:cNvSpPr>
            <a:spLocks noGrp="1"/>
          </p:cNvSpPr>
          <p:nvPr>
            <p:ph sz="quarter" idx="1"/>
          </p:nvPr>
        </p:nvSpPr>
        <p:spPr/>
        <p:txBody>
          <a:bodyPr>
            <a:normAutofit/>
          </a:bodyPr>
          <a:lstStyle/>
          <a:p>
            <a:pPr marL="0" indent="0">
              <a:buNone/>
            </a:pPr>
            <a:r>
              <a:rPr lang="en-US" sz="3200" dirty="0">
                <a:solidFill>
                  <a:srgbClr val="002060"/>
                </a:solidFill>
              </a:rPr>
              <a:t>&lt;HTML&gt;</a:t>
            </a:r>
          </a:p>
          <a:p>
            <a:pPr marL="0" indent="0">
              <a:buNone/>
            </a:pPr>
            <a:r>
              <a:rPr lang="en-US" sz="3200" dirty="0">
                <a:solidFill>
                  <a:srgbClr val="002060"/>
                </a:solidFill>
              </a:rPr>
              <a:t>&lt;HEAD&gt;</a:t>
            </a:r>
          </a:p>
          <a:p>
            <a:pPr marL="0" indent="0">
              <a:buNone/>
            </a:pPr>
            <a:r>
              <a:rPr lang="en-US" sz="3200" dirty="0">
                <a:solidFill>
                  <a:srgbClr val="002060"/>
                </a:solidFill>
              </a:rPr>
              <a:t>&lt;TITLE&gt;</a:t>
            </a:r>
            <a:r>
              <a:rPr lang="en-US" sz="3200" dirty="0"/>
              <a:t>Webpage Name</a:t>
            </a:r>
            <a:r>
              <a:rPr lang="en-US" sz="3200" dirty="0">
                <a:solidFill>
                  <a:srgbClr val="002060"/>
                </a:solidFill>
              </a:rPr>
              <a:t>&lt;/TITLE&gt;</a:t>
            </a:r>
          </a:p>
          <a:p>
            <a:pPr marL="0" indent="0">
              <a:buNone/>
            </a:pPr>
            <a:r>
              <a:rPr lang="en-US" sz="3200" dirty="0">
                <a:solidFill>
                  <a:srgbClr val="002060"/>
                </a:solidFill>
              </a:rPr>
              <a:t>&lt;/HEAD&gt;</a:t>
            </a:r>
          </a:p>
          <a:p>
            <a:pPr marL="0" indent="0">
              <a:buNone/>
            </a:pPr>
            <a:r>
              <a:rPr lang="en-US" sz="3200" dirty="0">
                <a:solidFill>
                  <a:srgbClr val="002060"/>
                </a:solidFill>
              </a:rPr>
              <a:t>&lt;BODY&gt;</a:t>
            </a:r>
          </a:p>
          <a:p>
            <a:pPr marL="0" indent="0">
              <a:buNone/>
            </a:pPr>
            <a:r>
              <a:rPr lang="en-US" sz="3200" dirty="0"/>
              <a:t>Text and graphics</a:t>
            </a:r>
          </a:p>
          <a:p>
            <a:pPr marL="0" indent="0">
              <a:buNone/>
            </a:pPr>
            <a:r>
              <a:rPr lang="en-US" sz="3200" dirty="0">
                <a:solidFill>
                  <a:srgbClr val="002060"/>
                </a:solidFill>
              </a:rPr>
              <a:t>&lt;/BODY&gt;</a:t>
            </a:r>
          </a:p>
          <a:p>
            <a:pPr marL="0" indent="0">
              <a:buNone/>
            </a:pPr>
            <a:r>
              <a:rPr lang="en-US" sz="3200" dirty="0">
                <a:solidFill>
                  <a:srgbClr val="002060"/>
                </a:solidFill>
              </a:rPr>
              <a:t>&lt;/HTML&gt;</a:t>
            </a:r>
          </a:p>
        </p:txBody>
      </p:sp>
      <p:sp>
        <p:nvSpPr>
          <p:cNvPr id="2" name="Date Placeholder 1">
            <a:extLst>
              <a:ext uri="{FF2B5EF4-FFF2-40B4-BE49-F238E27FC236}">
                <a16:creationId xmlns:a16="http://schemas.microsoft.com/office/drawing/2014/main" id="{A96F0316-3764-4FFF-95B2-A3B50FCEACB5}"/>
              </a:ext>
            </a:extLst>
          </p:cNvPr>
          <p:cNvSpPr>
            <a:spLocks noGrp="1"/>
          </p:cNvSpPr>
          <p:nvPr>
            <p:ph type="dt" sz="half" idx="14"/>
          </p:nvPr>
        </p:nvSpPr>
        <p:spPr/>
        <p:txBody>
          <a:bodyPr/>
          <a:lstStyle/>
          <a:p>
            <a:fld id="{DCB217C0-946A-42A5-A581-645A191BDACB}" type="datetime1">
              <a:rPr lang="en-US" smtClean="0"/>
              <a:t>3/11/2020</a:t>
            </a:fld>
            <a:endParaRPr lang="en-US"/>
          </a:p>
        </p:txBody>
      </p:sp>
      <p:sp>
        <p:nvSpPr>
          <p:cNvPr id="3" name="Footer Placeholder 2">
            <a:extLst>
              <a:ext uri="{FF2B5EF4-FFF2-40B4-BE49-F238E27FC236}">
                <a16:creationId xmlns:a16="http://schemas.microsoft.com/office/drawing/2014/main" id="{4426B764-CCF4-409C-A9CC-990AC2EFA3AA}"/>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1931412676"/>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a Webpage</a:t>
            </a:r>
          </a:p>
        </p:txBody>
      </p:sp>
      <p:sp>
        <p:nvSpPr>
          <p:cNvPr id="3" name="Content Placeholder 2"/>
          <p:cNvSpPr>
            <a:spLocks noGrp="1"/>
          </p:cNvSpPr>
          <p:nvPr>
            <p:ph sz="quarter" idx="1"/>
          </p:nvPr>
        </p:nvSpPr>
        <p:spPr/>
        <p:txBody>
          <a:bodyPr/>
          <a:lstStyle/>
          <a:p>
            <a:r>
              <a:rPr lang="en-US" dirty="0"/>
              <a:t>No spaces</a:t>
            </a:r>
          </a:p>
          <a:p>
            <a:r>
              <a:rPr lang="en-US" dirty="0"/>
              <a:t>No special characters (i.e. *, /, \, { )</a:t>
            </a:r>
          </a:p>
          <a:p>
            <a:r>
              <a:rPr lang="en-US" dirty="0"/>
              <a:t>Up to 255 characters in the filename</a:t>
            </a:r>
          </a:p>
          <a:p>
            <a:r>
              <a:rPr lang="en-US" dirty="0"/>
              <a:t>Case sensitive</a:t>
            </a:r>
          </a:p>
          <a:p>
            <a:r>
              <a:rPr lang="en-US" dirty="0"/>
              <a:t>Extension:</a:t>
            </a:r>
            <a:br>
              <a:rPr lang="en-US" dirty="0"/>
            </a:br>
            <a:r>
              <a:rPr lang="en-US" dirty="0"/>
              <a:t>.</a:t>
            </a:r>
            <a:r>
              <a:rPr lang="en-US" dirty="0" err="1"/>
              <a:t>htm</a:t>
            </a:r>
            <a:r>
              <a:rPr lang="en-US" dirty="0"/>
              <a:t> or .html</a:t>
            </a:r>
          </a:p>
          <a:p>
            <a:r>
              <a:rPr lang="en-US" dirty="0"/>
              <a:t>Home page:</a:t>
            </a:r>
            <a:br>
              <a:rPr lang="en-US" dirty="0"/>
            </a:br>
            <a:r>
              <a:rPr lang="en-US" dirty="0"/>
              <a:t>index.html or default.htm</a:t>
            </a:r>
          </a:p>
        </p:txBody>
      </p:sp>
      <p:sp>
        <p:nvSpPr>
          <p:cNvPr id="5" name="Line Callout 1 4"/>
          <p:cNvSpPr/>
          <p:nvPr/>
        </p:nvSpPr>
        <p:spPr>
          <a:xfrm>
            <a:off x="4724400" y="5105400"/>
            <a:ext cx="3048000" cy="1524000"/>
          </a:xfrm>
          <a:prstGeom prst="borderCallout1">
            <a:avLst>
              <a:gd name="adj1" fmla="val 16326"/>
              <a:gd name="adj2" fmla="val -151"/>
              <a:gd name="adj3" fmla="val -12060"/>
              <a:gd name="adj4" fmla="val -2760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Windows Web Server</a:t>
            </a:r>
          </a:p>
          <a:p>
            <a:pPr algn="ctr"/>
            <a:r>
              <a:rPr lang="en-US" sz="2000" b="1" dirty="0"/>
              <a:t>35% of Servers</a:t>
            </a:r>
          </a:p>
        </p:txBody>
      </p:sp>
      <p:sp>
        <p:nvSpPr>
          <p:cNvPr id="6" name="Line Callout 1 5"/>
          <p:cNvSpPr/>
          <p:nvPr/>
        </p:nvSpPr>
        <p:spPr>
          <a:xfrm>
            <a:off x="685800" y="5257800"/>
            <a:ext cx="2768600" cy="1447800"/>
          </a:xfrm>
          <a:prstGeom prst="borderCallout1">
            <a:avLst>
              <a:gd name="adj1" fmla="val 501"/>
              <a:gd name="adj2" fmla="val 39787"/>
              <a:gd name="adj3" fmla="val -19825"/>
              <a:gd name="adj4" fmla="val 351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UNIX Web Server</a:t>
            </a:r>
            <a:br>
              <a:rPr lang="en-US" sz="2000" b="1" dirty="0"/>
            </a:br>
            <a:r>
              <a:rPr lang="en-US" sz="2000" b="1" dirty="0"/>
              <a:t>65% of Servers</a:t>
            </a:r>
          </a:p>
        </p:txBody>
      </p:sp>
      <p:sp>
        <p:nvSpPr>
          <p:cNvPr id="4" name="Date Placeholder 3">
            <a:extLst>
              <a:ext uri="{FF2B5EF4-FFF2-40B4-BE49-F238E27FC236}">
                <a16:creationId xmlns:a16="http://schemas.microsoft.com/office/drawing/2014/main" id="{962B933C-2497-4A9C-82DB-C452F04CF0C6}"/>
              </a:ext>
            </a:extLst>
          </p:cNvPr>
          <p:cNvSpPr>
            <a:spLocks noGrp="1"/>
          </p:cNvSpPr>
          <p:nvPr>
            <p:ph type="dt" sz="half" idx="14"/>
          </p:nvPr>
        </p:nvSpPr>
        <p:spPr/>
        <p:txBody>
          <a:bodyPr/>
          <a:lstStyle/>
          <a:p>
            <a:fld id="{1338D160-FB66-4AA1-A8D4-BA9B73582643}" type="datetime1">
              <a:rPr lang="en-US" smtClean="0"/>
              <a:t>3/11/2020</a:t>
            </a:fld>
            <a:endParaRPr lang="en-US"/>
          </a:p>
        </p:txBody>
      </p:sp>
      <p:sp>
        <p:nvSpPr>
          <p:cNvPr id="7" name="Footer Placeholder 6">
            <a:extLst>
              <a:ext uri="{FF2B5EF4-FFF2-40B4-BE49-F238E27FC236}">
                <a16:creationId xmlns:a16="http://schemas.microsoft.com/office/drawing/2014/main" id="{885B3586-3092-4446-8048-95C0FEE268D9}"/>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65830208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HTML Examples</a:t>
            </a:r>
          </a:p>
        </p:txBody>
      </p:sp>
      <p:sp>
        <p:nvSpPr>
          <p:cNvPr id="3" name="Content Placeholder 2"/>
          <p:cNvSpPr>
            <a:spLocks noGrp="1"/>
          </p:cNvSpPr>
          <p:nvPr>
            <p:ph sz="quarter" idx="1"/>
          </p:nvPr>
        </p:nvSpPr>
        <p:spPr>
          <a:xfrm>
            <a:off x="228600" y="1984248"/>
            <a:ext cx="7848600" cy="1597152"/>
          </a:xfrm>
        </p:spPr>
        <p:txBody>
          <a:bodyPr/>
          <a:lstStyle/>
          <a:p>
            <a:pPr marL="0" indent="0">
              <a:buNone/>
            </a:pPr>
            <a:r>
              <a:rPr lang="en-US" sz="3200" dirty="0">
                <a:solidFill>
                  <a:srgbClr val="7030A0"/>
                </a:solidFill>
              </a:rPr>
              <a:t>Physical:</a:t>
            </a:r>
          </a:p>
          <a:p>
            <a:pPr marL="0" indent="0">
              <a:buNone/>
            </a:pPr>
            <a:r>
              <a:rPr lang="en-US" dirty="0">
                <a:solidFill>
                  <a:srgbClr val="002060"/>
                </a:solidFill>
              </a:rPr>
              <a:t>&lt;B&gt;</a:t>
            </a:r>
            <a:r>
              <a:rPr lang="en-US" dirty="0"/>
              <a:t>Text</a:t>
            </a:r>
            <a:r>
              <a:rPr lang="en-US" dirty="0">
                <a:solidFill>
                  <a:srgbClr val="002060"/>
                </a:solidFill>
              </a:rPr>
              <a:t>&lt;/B&gt;</a:t>
            </a:r>
            <a:r>
              <a:rPr lang="en-US" dirty="0"/>
              <a:t> Bolds Text</a:t>
            </a:r>
          </a:p>
          <a:p>
            <a:pPr marL="0" indent="0">
              <a:buNone/>
            </a:pPr>
            <a:r>
              <a:rPr lang="en-US" dirty="0">
                <a:solidFill>
                  <a:srgbClr val="002060"/>
                </a:solidFill>
              </a:rPr>
              <a:t>&lt;I&gt;</a:t>
            </a:r>
            <a:r>
              <a:rPr lang="en-US" dirty="0"/>
              <a:t>Text</a:t>
            </a:r>
            <a:r>
              <a:rPr lang="en-US" dirty="0">
                <a:solidFill>
                  <a:srgbClr val="002060"/>
                </a:solidFill>
              </a:rPr>
              <a:t>&lt;/I&gt;</a:t>
            </a:r>
            <a:r>
              <a:rPr lang="en-US" dirty="0"/>
              <a:t> Italicizes Text</a:t>
            </a:r>
          </a:p>
        </p:txBody>
      </p:sp>
      <p:sp>
        <p:nvSpPr>
          <p:cNvPr id="4" name="Content Placeholder 2"/>
          <p:cNvSpPr txBox="1">
            <a:spLocks/>
          </p:cNvSpPr>
          <p:nvPr/>
        </p:nvSpPr>
        <p:spPr>
          <a:xfrm>
            <a:off x="228600" y="3886200"/>
            <a:ext cx="6934200" cy="2359152"/>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b="1"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b="1"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b="1"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b="1"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b="1"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a:buFont typeface="Wingdings"/>
              <a:buNone/>
            </a:pPr>
            <a:r>
              <a:rPr lang="en-US" sz="3200" dirty="0">
                <a:solidFill>
                  <a:srgbClr val="7030A0"/>
                </a:solidFill>
              </a:rPr>
              <a:t>Logical:</a:t>
            </a:r>
          </a:p>
          <a:p>
            <a:pPr marL="0" indent="0">
              <a:buFont typeface="Wingdings"/>
              <a:buNone/>
            </a:pPr>
            <a:r>
              <a:rPr lang="en-US" dirty="0">
                <a:solidFill>
                  <a:srgbClr val="002060"/>
                </a:solidFill>
              </a:rPr>
              <a:t>&lt;STRONG&gt;</a:t>
            </a:r>
            <a:r>
              <a:rPr lang="en-US" dirty="0"/>
              <a:t>Text</a:t>
            </a:r>
            <a:r>
              <a:rPr lang="en-US" dirty="0">
                <a:solidFill>
                  <a:srgbClr val="002060"/>
                </a:solidFill>
              </a:rPr>
              <a:t>&lt;/STRONG&gt;</a:t>
            </a:r>
            <a:r>
              <a:rPr lang="en-US" dirty="0"/>
              <a:t> Bolds and Reads the text louder to the screen reader</a:t>
            </a:r>
          </a:p>
          <a:p>
            <a:pPr marL="0" indent="0">
              <a:buNone/>
            </a:pPr>
            <a:r>
              <a:rPr lang="en-US" dirty="0">
                <a:solidFill>
                  <a:srgbClr val="002060"/>
                </a:solidFill>
              </a:rPr>
              <a:t>&lt;EM&gt;</a:t>
            </a:r>
            <a:r>
              <a:rPr lang="en-US" dirty="0"/>
              <a:t>Text</a:t>
            </a:r>
            <a:r>
              <a:rPr lang="en-US" dirty="0">
                <a:solidFill>
                  <a:srgbClr val="002060"/>
                </a:solidFill>
              </a:rPr>
              <a:t>&lt;/EM&gt;</a:t>
            </a:r>
            <a:r>
              <a:rPr lang="en-US" dirty="0"/>
              <a:t> Italicizes and reads the text louder to the screen reader</a:t>
            </a:r>
          </a:p>
        </p:txBody>
      </p:sp>
      <p:sp>
        <p:nvSpPr>
          <p:cNvPr id="5" name="Date Placeholder 4">
            <a:extLst>
              <a:ext uri="{FF2B5EF4-FFF2-40B4-BE49-F238E27FC236}">
                <a16:creationId xmlns:a16="http://schemas.microsoft.com/office/drawing/2014/main" id="{B9ACB1D3-E4A3-4C58-8B21-B952C460D9BF}"/>
              </a:ext>
            </a:extLst>
          </p:cNvPr>
          <p:cNvSpPr>
            <a:spLocks noGrp="1"/>
          </p:cNvSpPr>
          <p:nvPr>
            <p:ph type="dt" sz="half" idx="14"/>
          </p:nvPr>
        </p:nvSpPr>
        <p:spPr/>
        <p:txBody>
          <a:bodyPr/>
          <a:lstStyle/>
          <a:p>
            <a:fld id="{A89320F2-0D6E-4462-A8B2-0185EE1566AA}" type="datetime1">
              <a:rPr lang="en-US" smtClean="0"/>
              <a:t>3/11/2020</a:t>
            </a:fld>
            <a:endParaRPr lang="en-US"/>
          </a:p>
        </p:txBody>
      </p:sp>
      <p:sp>
        <p:nvSpPr>
          <p:cNvPr id="6" name="Footer Placeholder 5">
            <a:extLst>
              <a:ext uri="{FF2B5EF4-FFF2-40B4-BE49-F238E27FC236}">
                <a16:creationId xmlns:a16="http://schemas.microsoft.com/office/drawing/2014/main" id="{0F2C29BF-69E2-4169-8903-0121E5C01399}"/>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6393570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Nesting Code</a:t>
            </a:r>
          </a:p>
        </p:txBody>
      </p:sp>
      <p:sp>
        <p:nvSpPr>
          <p:cNvPr id="3" name="Content Placeholder 2"/>
          <p:cNvSpPr>
            <a:spLocks noGrp="1"/>
          </p:cNvSpPr>
          <p:nvPr>
            <p:ph sz="quarter" idx="1"/>
          </p:nvPr>
        </p:nvSpPr>
        <p:spPr/>
        <p:txBody>
          <a:bodyPr>
            <a:normAutofit/>
          </a:bodyPr>
          <a:lstStyle/>
          <a:p>
            <a:pPr marL="0" indent="0">
              <a:buNone/>
            </a:pPr>
            <a:r>
              <a:rPr lang="en-US" sz="3600" dirty="0"/>
              <a:t>Proper:</a:t>
            </a:r>
          </a:p>
          <a:p>
            <a:pPr marL="0" indent="0">
              <a:buNone/>
            </a:pPr>
            <a:r>
              <a:rPr lang="en-US" sz="3600" dirty="0">
                <a:solidFill>
                  <a:srgbClr val="FF0000"/>
                </a:solidFill>
              </a:rPr>
              <a:t>&lt;I&gt;</a:t>
            </a:r>
            <a:r>
              <a:rPr lang="en-US" sz="3600" dirty="0">
                <a:solidFill>
                  <a:srgbClr val="002060"/>
                </a:solidFill>
              </a:rPr>
              <a:t>&lt;B&gt;</a:t>
            </a:r>
            <a:r>
              <a:rPr lang="en-US" sz="3600" dirty="0"/>
              <a:t>Text</a:t>
            </a:r>
            <a:r>
              <a:rPr lang="en-US" sz="3600" dirty="0">
                <a:solidFill>
                  <a:srgbClr val="002060"/>
                </a:solidFill>
              </a:rPr>
              <a:t>&lt;/B&gt;</a:t>
            </a:r>
            <a:r>
              <a:rPr lang="en-US" sz="3600" dirty="0">
                <a:solidFill>
                  <a:srgbClr val="FF0000"/>
                </a:solidFill>
              </a:rPr>
              <a:t>&lt;/I&gt;</a:t>
            </a:r>
          </a:p>
          <a:p>
            <a:pPr marL="0" indent="0">
              <a:buNone/>
            </a:pPr>
            <a:endParaRPr lang="en-US" sz="3600" dirty="0"/>
          </a:p>
          <a:p>
            <a:pPr marL="0" indent="0">
              <a:buNone/>
            </a:pPr>
            <a:r>
              <a:rPr lang="en-US" sz="3600" dirty="0"/>
              <a:t>Improper:</a:t>
            </a:r>
          </a:p>
          <a:p>
            <a:pPr marL="0" indent="0">
              <a:buNone/>
            </a:pPr>
            <a:r>
              <a:rPr lang="en-US" sz="3600" dirty="0">
                <a:solidFill>
                  <a:srgbClr val="FF0000"/>
                </a:solidFill>
              </a:rPr>
              <a:t>&lt;I&gt;</a:t>
            </a:r>
            <a:r>
              <a:rPr lang="en-US" sz="3600" dirty="0">
                <a:solidFill>
                  <a:srgbClr val="002060"/>
                </a:solidFill>
              </a:rPr>
              <a:t>&lt;B&gt;</a:t>
            </a:r>
            <a:r>
              <a:rPr lang="en-US" sz="3600" dirty="0"/>
              <a:t>Text</a:t>
            </a:r>
            <a:r>
              <a:rPr lang="en-US" sz="3600" dirty="0">
                <a:solidFill>
                  <a:srgbClr val="FF0000"/>
                </a:solidFill>
              </a:rPr>
              <a:t>&lt;/I&gt;</a:t>
            </a:r>
            <a:r>
              <a:rPr lang="en-US" sz="3600" dirty="0">
                <a:solidFill>
                  <a:srgbClr val="002060"/>
                </a:solidFill>
              </a:rPr>
              <a:t>&lt;/B&gt;</a:t>
            </a:r>
          </a:p>
        </p:txBody>
      </p:sp>
      <p:cxnSp>
        <p:nvCxnSpPr>
          <p:cNvPr id="13" name="Straight Arrow Connector 12"/>
          <p:cNvCxnSpPr/>
          <p:nvPr/>
        </p:nvCxnSpPr>
        <p:spPr>
          <a:xfrm flipV="1">
            <a:off x="914400" y="2826327"/>
            <a:ext cx="0" cy="304800"/>
          </a:xfrm>
          <a:prstGeom prst="straightConnector1">
            <a:avLst/>
          </a:prstGeom>
          <a:ln w="38100">
            <a:solidFill>
              <a:srgbClr val="FF0000"/>
            </a:solidFill>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flipV="1">
            <a:off x="4800600" y="2826327"/>
            <a:ext cx="0" cy="304800"/>
          </a:xfrm>
          <a:prstGeom prst="straightConnector1">
            <a:avLst/>
          </a:prstGeom>
          <a:ln w="38100">
            <a:solidFill>
              <a:srgbClr val="FF0000"/>
            </a:solidFill>
            <a:tailEnd type="arrow"/>
          </a:ln>
        </p:spPr>
        <p:style>
          <a:lnRef idx="1">
            <a:schemeClr val="dk1"/>
          </a:lnRef>
          <a:fillRef idx="0">
            <a:schemeClr val="dk1"/>
          </a:fillRef>
          <a:effectRef idx="0">
            <a:schemeClr val="dk1"/>
          </a:effectRef>
          <a:fontRef idx="minor">
            <a:schemeClr val="tx1"/>
          </a:fontRef>
        </p:style>
      </p:cxnSp>
      <p:cxnSp>
        <p:nvCxnSpPr>
          <p:cNvPr id="16" name="Straight Connector 15"/>
          <p:cNvCxnSpPr>
            <a:cxnSpLocks/>
          </p:cNvCxnSpPr>
          <p:nvPr/>
        </p:nvCxnSpPr>
        <p:spPr>
          <a:xfrm>
            <a:off x="914400" y="3131127"/>
            <a:ext cx="3886200"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V="1">
            <a:off x="914400" y="4572000"/>
            <a:ext cx="0" cy="304800"/>
          </a:xfrm>
          <a:prstGeom prst="straightConnector1">
            <a:avLst/>
          </a:prstGeom>
          <a:ln w="38100">
            <a:solidFill>
              <a:srgbClr val="FF0000"/>
            </a:solidFill>
            <a:tailEnd type="arrow"/>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flipV="1">
            <a:off x="3810000" y="4572000"/>
            <a:ext cx="0" cy="304800"/>
          </a:xfrm>
          <a:prstGeom prst="straightConnector1">
            <a:avLst/>
          </a:prstGeom>
          <a:ln w="38100">
            <a:solidFill>
              <a:srgbClr val="FF0000"/>
            </a:solidFill>
            <a:tailEnd type="arrow"/>
          </a:ln>
        </p:spPr>
        <p:style>
          <a:lnRef idx="1">
            <a:schemeClr val="dk1"/>
          </a:lnRef>
          <a:fillRef idx="0">
            <a:schemeClr val="dk1"/>
          </a:fillRef>
          <a:effectRef idx="0">
            <a:schemeClr val="dk1"/>
          </a:effectRef>
          <a:fontRef idx="minor">
            <a:schemeClr val="tx1"/>
          </a:fontRef>
        </p:style>
      </p:cxnSp>
      <p:cxnSp>
        <p:nvCxnSpPr>
          <p:cNvPr id="19" name="Straight Connector 18"/>
          <p:cNvCxnSpPr>
            <a:cxnSpLocks/>
          </p:cNvCxnSpPr>
          <p:nvPr/>
        </p:nvCxnSpPr>
        <p:spPr>
          <a:xfrm>
            <a:off x="914400" y="4876800"/>
            <a:ext cx="2895600"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flipV="1">
            <a:off x="1752600" y="2750127"/>
            <a:ext cx="0" cy="304800"/>
          </a:xfrm>
          <a:prstGeom prst="straightConnector1">
            <a:avLst/>
          </a:prstGeom>
          <a:ln w="38100">
            <a:solidFill>
              <a:srgbClr val="0070C0"/>
            </a:solidFill>
            <a:tailEnd type="arrow"/>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V="1">
            <a:off x="3886200" y="2743200"/>
            <a:ext cx="0" cy="304800"/>
          </a:xfrm>
          <a:prstGeom prst="straightConnector1">
            <a:avLst/>
          </a:prstGeom>
          <a:ln w="38100">
            <a:solidFill>
              <a:srgbClr val="0070C0"/>
            </a:solidFill>
            <a:tailEnd type="arrow"/>
          </a:ln>
        </p:spPr>
        <p:style>
          <a:lnRef idx="1">
            <a:schemeClr val="dk1"/>
          </a:lnRef>
          <a:fillRef idx="0">
            <a:schemeClr val="dk1"/>
          </a:fillRef>
          <a:effectRef idx="0">
            <a:schemeClr val="dk1"/>
          </a:effectRef>
          <a:fontRef idx="minor">
            <a:schemeClr val="tx1"/>
          </a:fontRef>
        </p:style>
      </p:cxnSp>
      <p:cxnSp>
        <p:nvCxnSpPr>
          <p:cNvPr id="22" name="Straight Connector 21"/>
          <p:cNvCxnSpPr>
            <a:cxnSpLocks/>
          </p:cNvCxnSpPr>
          <p:nvPr/>
        </p:nvCxnSpPr>
        <p:spPr>
          <a:xfrm>
            <a:off x="1752600" y="3041073"/>
            <a:ext cx="2133600" cy="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flipV="1">
            <a:off x="1752600" y="4648200"/>
            <a:ext cx="0" cy="304800"/>
          </a:xfrm>
          <a:prstGeom prst="straightConnector1">
            <a:avLst/>
          </a:prstGeom>
          <a:ln w="38100">
            <a:solidFill>
              <a:srgbClr val="0070C0"/>
            </a:solidFill>
            <a:tailEnd type="arrow"/>
          </a:ln>
        </p:spPr>
        <p:style>
          <a:lnRef idx="1">
            <a:schemeClr val="dk1"/>
          </a:lnRef>
          <a:fillRef idx="0">
            <a:schemeClr val="dk1"/>
          </a:fillRef>
          <a:effectRef idx="0">
            <a:schemeClr val="dk1"/>
          </a:effectRef>
          <a:fontRef idx="minor">
            <a:schemeClr val="tx1"/>
          </a:fontRef>
        </p:style>
      </p:cxnSp>
      <p:cxnSp>
        <p:nvCxnSpPr>
          <p:cNvPr id="28" name="Straight Arrow Connector 27"/>
          <p:cNvCxnSpPr/>
          <p:nvPr/>
        </p:nvCxnSpPr>
        <p:spPr>
          <a:xfrm flipV="1">
            <a:off x="4724400" y="4648200"/>
            <a:ext cx="0" cy="304800"/>
          </a:xfrm>
          <a:prstGeom prst="straightConnector1">
            <a:avLst/>
          </a:prstGeom>
          <a:ln w="38100">
            <a:solidFill>
              <a:srgbClr val="0070C0"/>
            </a:solidFill>
            <a:tailEnd type="arrow"/>
          </a:ln>
        </p:spPr>
        <p:style>
          <a:lnRef idx="1">
            <a:schemeClr val="dk1"/>
          </a:lnRef>
          <a:fillRef idx="0">
            <a:schemeClr val="dk1"/>
          </a:fillRef>
          <a:effectRef idx="0">
            <a:schemeClr val="dk1"/>
          </a:effectRef>
          <a:fontRef idx="minor">
            <a:schemeClr val="tx1"/>
          </a:fontRef>
        </p:style>
      </p:cxnSp>
      <p:cxnSp>
        <p:nvCxnSpPr>
          <p:cNvPr id="29" name="Straight Connector 28"/>
          <p:cNvCxnSpPr>
            <a:cxnSpLocks/>
          </p:cNvCxnSpPr>
          <p:nvPr/>
        </p:nvCxnSpPr>
        <p:spPr>
          <a:xfrm>
            <a:off x="1738745" y="4959927"/>
            <a:ext cx="2985655" cy="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sp>
        <p:nvSpPr>
          <p:cNvPr id="4" name="Date Placeholder 3">
            <a:extLst>
              <a:ext uri="{FF2B5EF4-FFF2-40B4-BE49-F238E27FC236}">
                <a16:creationId xmlns:a16="http://schemas.microsoft.com/office/drawing/2014/main" id="{6B0E4197-C334-47FD-9FB4-43AB20D0E1CD}"/>
              </a:ext>
            </a:extLst>
          </p:cNvPr>
          <p:cNvSpPr>
            <a:spLocks noGrp="1"/>
          </p:cNvSpPr>
          <p:nvPr>
            <p:ph type="dt" sz="half" idx="14"/>
          </p:nvPr>
        </p:nvSpPr>
        <p:spPr/>
        <p:txBody>
          <a:bodyPr/>
          <a:lstStyle/>
          <a:p>
            <a:fld id="{472CE57A-FB62-48E1-903B-C7BF1F962A8A}" type="datetime1">
              <a:rPr lang="en-US" smtClean="0"/>
              <a:t>3/11/2020</a:t>
            </a:fld>
            <a:endParaRPr lang="en-US"/>
          </a:p>
        </p:txBody>
      </p:sp>
      <p:sp>
        <p:nvSpPr>
          <p:cNvPr id="5" name="Footer Placeholder 4">
            <a:extLst>
              <a:ext uri="{FF2B5EF4-FFF2-40B4-BE49-F238E27FC236}">
                <a16:creationId xmlns:a16="http://schemas.microsoft.com/office/drawing/2014/main" id="{D86A8729-50DA-4D84-A1B2-085548EDFD0E}"/>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67483231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a:t>Inline Tags</a:t>
            </a:r>
          </a:p>
        </p:txBody>
      </p:sp>
      <p:sp>
        <p:nvSpPr>
          <p:cNvPr id="3" name="Content Placeholder 2"/>
          <p:cNvSpPr>
            <a:spLocks noGrp="1"/>
          </p:cNvSpPr>
          <p:nvPr>
            <p:ph sz="quarter" idx="1"/>
          </p:nvPr>
        </p:nvSpPr>
        <p:spPr>
          <a:xfrm>
            <a:off x="457200" y="1219200"/>
            <a:ext cx="7467600" cy="5254752"/>
          </a:xfrm>
        </p:spPr>
        <p:txBody>
          <a:bodyPr>
            <a:normAutofit/>
          </a:bodyPr>
          <a:lstStyle/>
          <a:p>
            <a:r>
              <a:rPr lang="en-US" dirty="0"/>
              <a:t>Do not have a Return or ENTER</a:t>
            </a:r>
          </a:p>
          <a:p>
            <a:r>
              <a:rPr lang="en-US" dirty="0"/>
              <a:t>Part of the paragraph flow</a:t>
            </a:r>
          </a:p>
          <a:p>
            <a:pPr lvl="1"/>
            <a:r>
              <a:rPr lang="en-US" dirty="0">
                <a:solidFill>
                  <a:srgbClr val="0070C0"/>
                </a:solidFill>
              </a:rPr>
              <a:t>&lt;B&gt;</a:t>
            </a:r>
            <a:r>
              <a:rPr lang="en-US" dirty="0"/>
              <a:t> : Bold</a:t>
            </a:r>
          </a:p>
          <a:p>
            <a:pPr lvl="1"/>
            <a:r>
              <a:rPr lang="en-US" dirty="0">
                <a:solidFill>
                  <a:srgbClr val="0070C0"/>
                </a:solidFill>
              </a:rPr>
              <a:t>&lt;I&gt;</a:t>
            </a:r>
            <a:r>
              <a:rPr lang="en-US" dirty="0"/>
              <a:t> : Italic</a:t>
            </a:r>
          </a:p>
          <a:p>
            <a:pPr lvl="1"/>
            <a:r>
              <a:rPr lang="en-US" dirty="0">
                <a:solidFill>
                  <a:srgbClr val="0070C0"/>
                </a:solidFill>
              </a:rPr>
              <a:t>&lt;IMG&gt;</a:t>
            </a:r>
            <a:r>
              <a:rPr lang="en-US" dirty="0"/>
              <a:t> : Image</a:t>
            </a:r>
          </a:p>
          <a:p>
            <a:pPr lvl="1"/>
            <a:r>
              <a:rPr lang="en-US" dirty="0">
                <a:solidFill>
                  <a:srgbClr val="0070C0"/>
                </a:solidFill>
              </a:rPr>
              <a:t>&lt;STRONG&gt;</a:t>
            </a:r>
            <a:r>
              <a:rPr lang="en-US" dirty="0"/>
              <a:t> : Strong </a:t>
            </a:r>
          </a:p>
          <a:p>
            <a:pPr lvl="1"/>
            <a:r>
              <a:rPr lang="en-US" dirty="0">
                <a:solidFill>
                  <a:srgbClr val="0070C0"/>
                </a:solidFill>
              </a:rPr>
              <a:t>&lt;EM&gt;</a:t>
            </a:r>
            <a:r>
              <a:rPr lang="en-US" dirty="0"/>
              <a:t> : Emphasis </a:t>
            </a:r>
          </a:p>
          <a:p>
            <a:pPr lvl="1"/>
            <a:r>
              <a:rPr lang="en-US" dirty="0">
                <a:solidFill>
                  <a:srgbClr val="0070C0"/>
                </a:solidFill>
              </a:rPr>
              <a:t>&lt;A&gt;</a:t>
            </a:r>
            <a:r>
              <a:rPr lang="en-US" dirty="0"/>
              <a:t> : Anchor Tag/Hyperlink Tag</a:t>
            </a:r>
          </a:p>
          <a:p>
            <a:pPr lvl="1"/>
            <a:r>
              <a:rPr lang="en-US" dirty="0">
                <a:solidFill>
                  <a:srgbClr val="0070C0"/>
                </a:solidFill>
              </a:rPr>
              <a:t>&lt;SPAN&gt;</a:t>
            </a:r>
            <a:r>
              <a:rPr lang="en-US" dirty="0"/>
              <a:t> : Generic Element used with CSS to format an inline area</a:t>
            </a:r>
          </a:p>
          <a:p>
            <a:pPr lvl="1"/>
            <a:endParaRPr lang="en-US" dirty="0"/>
          </a:p>
        </p:txBody>
      </p:sp>
      <p:sp>
        <p:nvSpPr>
          <p:cNvPr id="4" name="Date Placeholder 3">
            <a:extLst>
              <a:ext uri="{FF2B5EF4-FFF2-40B4-BE49-F238E27FC236}">
                <a16:creationId xmlns:a16="http://schemas.microsoft.com/office/drawing/2014/main" id="{3AFD160D-2493-4155-8806-1D585FEE4540}"/>
              </a:ext>
            </a:extLst>
          </p:cNvPr>
          <p:cNvSpPr>
            <a:spLocks noGrp="1"/>
          </p:cNvSpPr>
          <p:nvPr>
            <p:ph type="dt" sz="half" idx="14"/>
          </p:nvPr>
        </p:nvSpPr>
        <p:spPr/>
        <p:txBody>
          <a:bodyPr/>
          <a:lstStyle/>
          <a:p>
            <a:fld id="{C9300B8A-0955-4CD2-B116-1CFF9C4839F3}" type="datetime1">
              <a:rPr lang="en-US" smtClean="0"/>
              <a:t>3/11/2020</a:t>
            </a:fld>
            <a:endParaRPr lang="en-US"/>
          </a:p>
        </p:txBody>
      </p:sp>
      <p:sp>
        <p:nvSpPr>
          <p:cNvPr id="5" name="Footer Placeholder 4">
            <a:extLst>
              <a:ext uri="{FF2B5EF4-FFF2-40B4-BE49-F238E27FC236}">
                <a16:creationId xmlns:a16="http://schemas.microsoft.com/office/drawing/2014/main" id="{0110648F-4E40-4CEB-AF9C-D25109333036}"/>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1738301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Empty Tags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025170507"/>
              </p:ext>
            </p:extLst>
          </p:nvPr>
        </p:nvGraphicFramePr>
        <p:xfrm>
          <a:off x="457200" y="1600200"/>
          <a:ext cx="7315200" cy="4850976"/>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20000"/>
                    </a:ext>
                  </a:extLst>
                </a:gridCol>
                <a:gridCol w="5105400">
                  <a:extLst>
                    <a:ext uri="{9D8B030D-6E8A-4147-A177-3AD203B41FA5}">
                      <a16:colId xmlns:a16="http://schemas.microsoft.com/office/drawing/2014/main" val="20001"/>
                    </a:ext>
                  </a:extLst>
                </a:gridCol>
              </a:tblGrid>
              <a:tr h="622194">
                <a:tc>
                  <a:txBody>
                    <a:bodyPr/>
                    <a:lstStyle/>
                    <a:p>
                      <a:pPr algn="ctr"/>
                      <a:r>
                        <a:rPr lang="en-US" sz="2800" dirty="0"/>
                        <a:t>Tag</a:t>
                      </a:r>
                    </a:p>
                  </a:txBody>
                  <a:tcPr/>
                </a:tc>
                <a:tc>
                  <a:txBody>
                    <a:bodyPr/>
                    <a:lstStyle/>
                    <a:p>
                      <a:pPr algn="ctr"/>
                      <a:r>
                        <a:rPr lang="en-US" sz="2800" dirty="0"/>
                        <a:t>Name</a:t>
                      </a:r>
                    </a:p>
                  </a:txBody>
                  <a:tcPr/>
                </a:tc>
                <a:extLst>
                  <a:ext uri="{0D108BD9-81ED-4DB2-BD59-A6C34878D82A}">
                    <a16:rowId xmlns:a16="http://schemas.microsoft.com/office/drawing/2014/main" val="10000"/>
                  </a:ext>
                </a:extLst>
              </a:tr>
              <a:tr h="622194">
                <a:tc>
                  <a:txBody>
                    <a:bodyPr/>
                    <a:lstStyle/>
                    <a:p>
                      <a:r>
                        <a:rPr lang="en-US" sz="2800" b="1" dirty="0"/>
                        <a:t>&lt;BR&gt;</a:t>
                      </a:r>
                    </a:p>
                  </a:txBody>
                  <a:tcPr/>
                </a:tc>
                <a:tc>
                  <a:txBody>
                    <a:bodyPr/>
                    <a:lstStyle/>
                    <a:p>
                      <a:r>
                        <a:rPr lang="en-US" sz="2000" b="1" dirty="0"/>
                        <a:t>Line Break</a:t>
                      </a:r>
                    </a:p>
                  </a:txBody>
                  <a:tcPr/>
                </a:tc>
                <a:extLst>
                  <a:ext uri="{0D108BD9-81ED-4DB2-BD59-A6C34878D82A}">
                    <a16:rowId xmlns:a16="http://schemas.microsoft.com/office/drawing/2014/main" val="10001"/>
                  </a:ext>
                </a:extLst>
              </a:tr>
              <a:tr h="1117812">
                <a:tc>
                  <a:txBody>
                    <a:bodyPr/>
                    <a:lstStyle/>
                    <a:p>
                      <a:r>
                        <a:rPr lang="en-US" sz="2800" b="1" dirty="0"/>
                        <a:t>&lt;META&gt;</a:t>
                      </a:r>
                    </a:p>
                  </a:txBody>
                  <a:tcPr/>
                </a:tc>
                <a:tc>
                  <a:txBody>
                    <a:bodyPr/>
                    <a:lstStyle/>
                    <a:p>
                      <a:r>
                        <a:rPr lang="en-US" sz="2000" b="1" dirty="0"/>
                        <a:t>Meta tag:</a:t>
                      </a:r>
                      <a:r>
                        <a:rPr lang="en-US" sz="2000" b="1" baseline="0" dirty="0"/>
                        <a:t> Versatile tag to declare keywords, describe a webpage, set a page refresh or declare the font set.</a:t>
                      </a:r>
                      <a:endParaRPr lang="en-US" sz="2000" b="1" dirty="0"/>
                    </a:p>
                  </a:txBody>
                  <a:tcPr/>
                </a:tc>
                <a:extLst>
                  <a:ext uri="{0D108BD9-81ED-4DB2-BD59-A6C34878D82A}">
                    <a16:rowId xmlns:a16="http://schemas.microsoft.com/office/drawing/2014/main" val="10002"/>
                  </a:ext>
                </a:extLst>
              </a:tr>
              <a:tr h="622194">
                <a:tc>
                  <a:txBody>
                    <a:bodyPr/>
                    <a:lstStyle/>
                    <a:p>
                      <a:r>
                        <a:rPr lang="en-US" sz="2800" b="1" dirty="0"/>
                        <a:t>&lt;LINK&gt;</a:t>
                      </a:r>
                    </a:p>
                  </a:txBody>
                  <a:tcPr/>
                </a:tc>
                <a:tc>
                  <a:txBody>
                    <a:bodyPr/>
                    <a:lstStyle/>
                    <a:p>
                      <a:r>
                        <a:rPr lang="en-US" sz="2000" b="1" dirty="0"/>
                        <a:t>Links to a </a:t>
                      </a:r>
                      <a:r>
                        <a:rPr lang="en-US" sz="2000" b="1" dirty="0" err="1"/>
                        <a:t>Stylesheet</a:t>
                      </a:r>
                      <a:r>
                        <a:rPr lang="en-US" sz="2000" b="1" dirty="0"/>
                        <a:t> or Script</a:t>
                      </a:r>
                    </a:p>
                  </a:txBody>
                  <a:tcPr/>
                </a:tc>
                <a:extLst>
                  <a:ext uri="{0D108BD9-81ED-4DB2-BD59-A6C34878D82A}">
                    <a16:rowId xmlns:a16="http://schemas.microsoft.com/office/drawing/2014/main" val="10003"/>
                  </a:ext>
                </a:extLst>
              </a:tr>
              <a:tr h="622194">
                <a:tc>
                  <a:txBody>
                    <a:bodyPr/>
                    <a:lstStyle/>
                    <a:p>
                      <a:r>
                        <a:rPr lang="en-US" sz="2800" b="1" dirty="0"/>
                        <a:t>&lt;IMG&gt;</a:t>
                      </a:r>
                    </a:p>
                  </a:txBody>
                  <a:tcPr/>
                </a:tc>
                <a:tc>
                  <a:txBody>
                    <a:bodyPr/>
                    <a:lstStyle/>
                    <a:p>
                      <a:r>
                        <a:rPr lang="en-US" sz="2000" b="1" dirty="0"/>
                        <a:t>Image</a:t>
                      </a:r>
                    </a:p>
                  </a:txBody>
                  <a:tcPr/>
                </a:tc>
                <a:extLst>
                  <a:ext uri="{0D108BD9-81ED-4DB2-BD59-A6C34878D82A}">
                    <a16:rowId xmlns:a16="http://schemas.microsoft.com/office/drawing/2014/main" val="10004"/>
                  </a:ext>
                </a:extLst>
              </a:tr>
              <a:tr h="622194">
                <a:tc>
                  <a:txBody>
                    <a:bodyPr/>
                    <a:lstStyle/>
                    <a:p>
                      <a:r>
                        <a:rPr lang="en-US" sz="2800" b="1" dirty="0"/>
                        <a:t>&lt;HR&gt;</a:t>
                      </a:r>
                    </a:p>
                  </a:txBody>
                  <a:tcPr/>
                </a:tc>
                <a:tc>
                  <a:txBody>
                    <a:bodyPr/>
                    <a:lstStyle/>
                    <a:p>
                      <a:r>
                        <a:rPr lang="en-US" sz="2000" b="1" dirty="0"/>
                        <a:t>Horizontal Rule (Adds</a:t>
                      </a:r>
                      <a:r>
                        <a:rPr lang="en-US" sz="2000" b="1" baseline="0" dirty="0"/>
                        <a:t> a line)</a:t>
                      </a:r>
                      <a:endParaRPr lang="en-US" sz="2000" b="1" dirty="0"/>
                    </a:p>
                  </a:txBody>
                  <a:tcPr/>
                </a:tc>
                <a:extLst>
                  <a:ext uri="{0D108BD9-81ED-4DB2-BD59-A6C34878D82A}">
                    <a16:rowId xmlns:a16="http://schemas.microsoft.com/office/drawing/2014/main" val="10005"/>
                  </a:ext>
                </a:extLst>
              </a:tr>
              <a:tr h="622194">
                <a:tc>
                  <a:txBody>
                    <a:bodyPr/>
                    <a:lstStyle/>
                    <a:p>
                      <a:r>
                        <a:rPr lang="en-US" sz="2800" b="1" dirty="0"/>
                        <a:t>&lt;INPUT&gt;</a:t>
                      </a:r>
                    </a:p>
                  </a:txBody>
                  <a:tcPr/>
                </a:tc>
                <a:tc>
                  <a:txBody>
                    <a:bodyPr/>
                    <a:lstStyle/>
                    <a:p>
                      <a:r>
                        <a:rPr lang="en-US" sz="2000" b="1" dirty="0"/>
                        <a:t>Form input field</a:t>
                      </a:r>
                    </a:p>
                  </a:txBody>
                  <a:tcPr/>
                </a:tc>
                <a:extLst>
                  <a:ext uri="{0D108BD9-81ED-4DB2-BD59-A6C34878D82A}">
                    <a16:rowId xmlns:a16="http://schemas.microsoft.com/office/drawing/2014/main" val="10006"/>
                  </a:ext>
                </a:extLst>
              </a:tr>
            </a:tbl>
          </a:graphicData>
        </a:graphic>
      </p:graphicFrame>
      <p:sp>
        <p:nvSpPr>
          <p:cNvPr id="3" name="Date Placeholder 2">
            <a:extLst>
              <a:ext uri="{FF2B5EF4-FFF2-40B4-BE49-F238E27FC236}">
                <a16:creationId xmlns:a16="http://schemas.microsoft.com/office/drawing/2014/main" id="{1715E7AF-BB8E-450C-89DA-DF916692CBE4}"/>
              </a:ext>
            </a:extLst>
          </p:cNvPr>
          <p:cNvSpPr>
            <a:spLocks noGrp="1"/>
          </p:cNvSpPr>
          <p:nvPr>
            <p:ph type="dt" sz="half" idx="14"/>
          </p:nvPr>
        </p:nvSpPr>
        <p:spPr/>
        <p:txBody>
          <a:bodyPr/>
          <a:lstStyle/>
          <a:p>
            <a:fld id="{9FCABAD0-D50B-4F36-9273-9F2B557152D6}" type="datetime1">
              <a:rPr lang="en-US" smtClean="0"/>
              <a:t>3/11/2020</a:t>
            </a:fld>
            <a:endParaRPr lang="en-US"/>
          </a:p>
        </p:txBody>
      </p:sp>
      <p:sp>
        <p:nvSpPr>
          <p:cNvPr id="5" name="Footer Placeholder 4">
            <a:extLst>
              <a:ext uri="{FF2B5EF4-FFF2-40B4-BE49-F238E27FC236}">
                <a16:creationId xmlns:a16="http://schemas.microsoft.com/office/drawing/2014/main" id="{2DFABEDD-10D0-453B-95C7-B157290CBD20}"/>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344330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a:t>Empty Tags</a:t>
            </a:r>
          </a:p>
        </p:txBody>
      </p:sp>
      <p:sp>
        <p:nvSpPr>
          <p:cNvPr id="3" name="Content Placeholder 2"/>
          <p:cNvSpPr>
            <a:spLocks noGrp="1"/>
          </p:cNvSpPr>
          <p:nvPr>
            <p:ph sz="quarter" idx="1"/>
          </p:nvPr>
        </p:nvSpPr>
        <p:spPr>
          <a:xfrm>
            <a:off x="457200" y="1219200"/>
            <a:ext cx="7467600" cy="5254752"/>
          </a:xfrm>
        </p:spPr>
        <p:txBody>
          <a:bodyPr>
            <a:normAutofit/>
          </a:bodyPr>
          <a:lstStyle/>
          <a:p>
            <a:r>
              <a:rPr lang="en-US" dirty="0"/>
              <a:t>No Closing Tag/Single-sided Tag</a:t>
            </a:r>
          </a:p>
          <a:p>
            <a:r>
              <a:rPr lang="en-US" dirty="0"/>
              <a:t>Do not have a Return or ENTER</a:t>
            </a:r>
          </a:p>
          <a:p>
            <a:r>
              <a:rPr lang="en-US" dirty="0"/>
              <a:t>Part of the paragraph flow</a:t>
            </a:r>
          </a:p>
          <a:p>
            <a:pPr lvl="1"/>
            <a:r>
              <a:rPr lang="en-US" dirty="0">
                <a:solidFill>
                  <a:srgbClr val="0070C0"/>
                </a:solidFill>
              </a:rPr>
              <a:t>&lt;IMG&gt;</a:t>
            </a:r>
            <a:r>
              <a:rPr lang="en-US" dirty="0"/>
              <a:t> : Image</a:t>
            </a:r>
          </a:p>
          <a:p>
            <a:r>
              <a:rPr lang="en-US" dirty="0"/>
              <a:t>Odd ducks... (Empty Tags that are not exactly part of the paragraph flow…)</a:t>
            </a:r>
          </a:p>
          <a:p>
            <a:pPr lvl="1"/>
            <a:r>
              <a:rPr lang="en-US" dirty="0">
                <a:solidFill>
                  <a:srgbClr val="0070C0"/>
                </a:solidFill>
              </a:rPr>
              <a:t>&lt;BR&gt;</a:t>
            </a:r>
            <a:r>
              <a:rPr lang="en-US" dirty="0"/>
              <a:t> : Line Break (one ENTER)</a:t>
            </a:r>
          </a:p>
          <a:p>
            <a:pPr lvl="1"/>
            <a:r>
              <a:rPr lang="en-US" dirty="0">
                <a:solidFill>
                  <a:srgbClr val="0070C0"/>
                </a:solidFill>
              </a:rPr>
              <a:t>&lt;HR&gt;</a:t>
            </a:r>
            <a:r>
              <a:rPr lang="en-US" dirty="0"/>
              <a:t> : Horizontal Rule (Straight Line)</a:t>
            </a:r>
          </a:p>
          <a:p>
            <a:pPr lvl="1"/>
            <a:r>
              <a:rPr lang="en-US" dirty="0">
                <a:solidFill>
                  <a:srgbClr val="0070C0"/>
                </a:solidFill>
              </a:rPr>
              <a:t>&lt;META&gt;</a:t>
            </a:r>
            <a:r>
              <a:rPr lang="en-US" dirty="0"/>
              <a:t> : A description of the document</a:t>
            </a:r>
          </a:p>
          <a:p>
            <a:pPr lvl="1"/>
            <a:r>
              <a:rPr lang="en-US" dirty="0">
                <a:solidFill>
                  <a:srgbClr val="0070C0"/>
                </a:solidFill>
              </a:rPr>
              <a:t>&lt;LINK&gt;</a:t>
            </a:r>
            <a:r>
              <a:rPr lang="en-US" dirty="0"/>
              <a:t> : Links to a stylesheet or script</a:t>
            </a:r>
          </a:p>
          <a:p>
            <a:pPr lvl="1"/>
            <a:r>
              <a:rPr lang="en-US" dirty="0">
                <a:solidFill>
                  <a:srgbClr val="0070C0"/>
                </a:solidFill>
              </a:rPr>
              <a:t>&lt;INPUT&gt;</a:t>
            </a:r>
            <a:r>
              <a:rPr lang="en-US" dirty="0"/>
              <a:t> : Form Input Field</a:t>
            </a:r>
          </a:p>
        </p:txBody>
      </p:sp>
      <p:sp>
        <p:nvSpPr>
          <p:cNvPr id="4" name="Date Placeholder 3">
            <a:extLst>
              <a:ext uri="{FF2B5EF4-FFF2-40B4-BE49-F238E27FC236}">
                <a16:creationId xmlns:a16="http://schemas.microsoft.com/office/drawing/2014/main" id="{3AFD160D-2493-4155-8806-1D585FEE4540}"/>
              </a:ext>
            </a:extLst>
          </p:cNvPr>
          <p:cNvSpPr>
            <a:spLocks noGrp="1"/>
          </p:cNvSpPr>
          <p:nvPr>
            <p:ph type="dt" sz="half" idx="14"/>
          </p:nvPr>
        </p:nvSpPr>
        <p:spPr/>
        <p:txBody>
          <a:bodyPr/>
          <a:lstStyle/>
          <a:p>
            <a:fld id="{C9300B8A-0955-4CD2-B116-1CFF9C4839F3}" type="datetime1">
              <a:rPr lang="en-US" smtClean="0"/>
              <a:t>3/11/2020</a:t>
            </a:fld>
            <a:endParaRPr lang="en-US"/>
          </a:p>
        </p:txBody>
      </p:sp>
      <p:sp>
        <p:nvSpPr>
          <p:cNvPr id="5" name="Footer Placeholder 4">
            <a:extLst>
              <a:ext uri="{FF2B5EF4-FFF2-40B4-BE49-F238E27FC236}">
                <a16:creationId xmlns:a16="http://schemas.microsoft.com/office/drawing/2014/main" id="{0110648F-4E40-4CEB-AF9C-D25109333036}"/>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629297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666" y="287085"/>
            <a:ext cx="8229600" cy="762000"/>
          </a:xfrm>
        </p:spPr>
        <p:txBody>
          <a:bodyPr/>
          <a:lstStyle/>
          <a:p>
            <a:r>
              <a:rPr lang="en-US" dirty="0"/>
              <a:t>HTML Element Parts</a:t>
            </a:r>
          </a:p>
        </p:txBody>
      </p:sp>
      <p:sp>
        <p:nvSpPr>
          <p:cNvPr id="4" name="Date Placeholder 3">
            <a:extLst>
              <a:ext uri="{FF2B5EF4-FFF2-40B4-BE49-F238E27FC236}">
                <a16:creationId xmlns:a16="http://schemas.microsoft.com/office/drawing/2014/main" id="{1F7D71F9-1643-4D39-9C39-60B63BDD9CCD}"/>
              </a:ext>
            </a:extLst>
          </p:cNvPr>
          <p:cNvSpPr>
            <a:spLocks noGrp="1"/>
          </p:cNvSpPr>
          <p:nvPr>
            <p:ph type="dt" sz="half" idx="14"/>
          </p:nvPr>
        </p:nvSpPr>
        <p:spPr/>
        <p:txBody>
          <a:bodyPr/>
          <a:lstStyle/>
          <a:p>
            <a:fld id="{F9C6E57D-6389-4BC5-AD83-FA40B19E7DA7}" type="datetime1">
              <a:rPr lang="en-US" smtClean="0"/>
              <a:t>3/11/2020</a:t>
            </a:fld>
            <a:endParaRPr lang="en-US"/>
          </a:p>
        </p:txBody>
      </p:sp>
      <p:sp>
        <p:nvSpPr>
          <p:cNvPr id="5" name="Footer Placeholder 4">
            <a:extLst>
              <a:ext uri="{FF2B5EF4-FFF2-40B4-BE49-F238E27FC236}">
                <a16:creationId xmlns:a16="http://schemas.microsoft.com/office/drawing/2014/main" id="{8B697D80-25EA-4A04-A4F5-9AD63C6240AF}"/>
              </a:ext>
            </a:extLst>
          </p:cNvPr>
          <p:cNvSpPr>
            <a:spLocks noGrp="1"/>
          </p:cNvSpPr>
          <p:nvPr>
            <p:ph type="ftr" sz="quarter" idx="16"/>
          </p:nvPr>
        </p:nvSpPr>
        <p:spPr/>
        <p:txBody>
          <a:bodyPr/>
          <a:lstStyle/>
          <a:p>
            <a:r>
              <a:rPr lang="en-US"/>
              <a:t>HTML and CSS</a:t>
            </a:r>
          </a:p>
        </p:txBody>
      </p:sp>
      <p:pic>
        <p:nvPicPr>
          <p:cNvPr id="21506" name="Picture 2" descr="Image result for html element attribute value">
            <a:extLst>
              <a:ext uri="{FF2B5EF4-FFF2-40B4-BE49-F238E27FC236}">
                <a16:creationId xmlns:a16="http://schemas.microsoft.com/office/drawing/2014/main" id="{100232CA-C88D-4C6A-B256-FB723DDDC2F4}"/>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307"/>
          <a:stretch/>
        </p:blipFill>
        <p:spPr bwMode="auto">
          <a:xfrm>
            <a:off x="203867" y="1905000"/>
            <a:ext cx="8371269" cy="32004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3F74A446-7776-4E16-9891-939035445E54}"/>
              </a:ext>
            </a:extLst>
          </p:cNvPr>
          <p:cNvSpPr/>
          <p:nvPr/>
        </p:nvSpPr>
        <p:spPr>
          <a:xfrm>
            <a:off x="203867" y="4953000"/>
            <a:ext cx="2386933"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3177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1143000"/>
          </a:xfrm>
        </p:spPr>
        <p:txBody>
          <a:bodyPr/>
          <a:lstStyle/>
          <a:p>
            <a:r>
              <a:rPr lang="en-US" dirty="0"/>
              <a:t>Keeping things from running together</a:t>
            </a:r>
          </a:p>
        </p:txBody>
      </p:sp>
      <p:sp>
        <p:nvSpPr>
          <p:cNvPr id="3" name="Content Placeholder 2">
            <a:extLst>
              <a:ext uri="{FF2B5EF4-FFF2-40B4-BE49-F238E27FC236}">
                <a16:creationId xmlns:a16="http://schemas.microsoft.com/office/drawing/2014/main" id="{FF1D0765-C0EE-48D3-ADE1-8E660894666F}"/>
              </a:ext>
            </a:extLst>
          </p:cNvPr>
          <p:cNvSpPr>
            <a:spLocks noGrp="1"/>
          </p:cNvSpPr>
          <p:nvPr>
            <p:ph sz="quarter" idx="1"/>
          </p:nvPr>
        </p:nvSpPr>
        <p:spPr>
          <a:xfrm>
            <a:off x="457200" y="2057400"/>
            <a:ext cx="7467600" cy="4416552"/>
          </a:xfrm>
        </p:spPr>
        <p:txBody>
          <a:bodyPr>
            <a:normAutofit/>
          </a:bodyPr>
          <a:lstStyle/>
          <a:p>
            <a:r>
              <a:rPr lang="en-US" sz="3200" dirty="0"/>
              <a:t>Single ENTER: </a:t>
            </a:r>
            <a:r>
              <a:rPr lang="en-US" sz="3200" dirty="0">
                <a:solidFill>
                  <a:srgbClr val="0070C0"/>
                </a:solidFill>
              </a:rPr>
              <a:t>&lt;BR&gt;</a:t>
            </a:r>
          </a:p>
          <a:p>
            <a:r>
              <a:rPr lang="en-US" sz="3200" dirty="0"/>
              <a:t>Two ENTERs (before and after): </a:t>
            </a:r>
            <a:br>
              <a:rPr lang="en-US" sz="3200" dirty="0"/>
            </a:br>
            <a:r>
              <a:rPr lang="en-US" sz="3200" dirty="0">
                <a:solidFill>
                  <a:srgbClr val="0070C0"/>
                </a:solidFill>
              </a:rPr>
              <a:t>&lt;P&gt;</a:t>
            </a:r>
            <a:r>
              <a:rPr lang="en-US" sz="3200" dirty="0"/>
              <a:t>Text in a paragraph</a:t>
            </a:r>
            <a:r>
              <a:rPr lang="en-US" sz="3200" dirty="0">
                <a:solidFill>
                  <a:srgbClr val="0070C0"/>
                </a:solidFill>
              </a:rPr>
              <a:t>&lt;/P&gt;</a:t>
            </a:r>
          </a:p>
          <a:p>
            <a:r>
              <a:rPr lang="en-US" sz="3200" dirty="0"/>
              <a:t>Spaces: </a:t>
            </a:r>
            <a:r>
              <a:rPr lang="en-US" sz="3200" dirty="0">
                <a:solidFill>
                  <a:srgbClr val="0070C0"/>
                </a:solidFill>
              </a:rPr>
              <a:t>&amp;</a:t>
            </a:r>
            <a:r>
              <a:rPr lang="en-US" sz="3200" dirty="0" err="1">
                <a:solidFill>
                  <a:srgbClr val="0070C0"/>
                </a:solidFill>
              </a:rPr>
              <a:t>nbsp</a:t>
            </a:r>
            <a:r>
              <a:rPr lang="en-US" sz="3200" dirty="0">
                <a:solidFill>
                  <a:srgbClr val="0070C0"/>
                </a:solidFill>
              </a:rPr>
              <a:t>;</a:t>
            </a:r>
          </a:p>
        </p:txBody>
      </p:sp>
      <p:sp>
        <p:nvSpPr>
          <p:cNvPr id="4" name="Date Placeholder 3">
            <a:extLst>
              <a:ext uri="{FF2B5EF4-FFF2-40B4-BE49-F238E27FC236}">
                <a16:creationId xmlns:a16="http://schemas.microsoft.com/office/drawing/2014/main" id="{1F7D71F9-1643-4D39-9C39-60B63BDD9CCD}"/>
              </a:ext>
            </a:extLst>
          </p:cNvPr>
          <p:cNvSpPr>
            <a:spLocks noGrp="1"/>
          </p:cNvSpPr>
          <p:nvPr>
            <p:ph type="dt" sz="half" idx="14"/>
          </p:nvPr>
        </p:nvSpPr>
        <p:spPr/>
        <p:txBody>
          <a:bodyPr/>
          <a:lstStyle/>
          <a:p>
            <a:fld id="{F9C6E57D-6389-4BC5-AD83-FA40B19E7DA7}" type="datetime1">
              <a:rPr lang="en-US" smtClean="0"/>
              <a:t>3/11/2020</a:t>
            </a:fld>
            <a:endParaRPr lang="en-US"/>
          </a:p>
        </p:txBody>
      </p:sp>
      <p:sp>
        <p:nvSpPr>
          <p:cNvPr id="5" name="Footer Placeholder 4">
            <a:extLst>
              <a:ext uri="{FF2B5EF4-FFF2-40B4-BE49-F238E27FC236}">
                <a16:creationId xmlns:a16="http://schemas.microsoft.com/office/drawing/2014/main" id="{8B697D80-25EA-4A04-A4F5-9AD63C6240AF}"/>
              </a:ext>
            </a:extLst>
          </p:cNvPr>
          <p:cNvSpPr>
            <a:spLocks noGrp="1"/>
          </p:cNvSpPr>
          <p:nvPr>
            <p:ph type="ftr" sz="quarter" idx="16"/>
          </p:nvPr>
        </p:nvSpPr>
        <p:spPr/>
        <p:txBody>
          <a:bodyPr/>
          <a:lstStyle/>
          <a:p>
            <a:r>
              <a:rPr lang="en-US"/>
              <a:t>HTML and CSS</a:t>
            </a:r>
          </a:p>
        </p:txBody>
      </p:sp>
      <p:sp>
        <p:nvSpPr>
          <p:cNvPr id="8" name="Rectangle 7">
            <a:extLst>
              <a:ext uri="{FF2B5EF4-FFF2-40B4-BE49-F238E27FC236}">
                <a16:creationId xmlns:a16="http://schemas.microsoft.com/office/drawing/2014/main" id="{3F74A446-7776-4E16-9891-939035445E54}"/>
              </a:ext>
            </a:extLst>
          </p:cNvPr>
          <p:cNvSpPr/>
          <p:nvPr/>
        </p:nvSpPr>
        <p:spPr>
          <a:xfrm>
            <a:off x="203867" y="4953000"/>
            <a:ext cx="2386933"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4405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78D2B-AF2F-418C-A844-2014F3D4D5C1}"/>
              </a:ext>
            </a:extLst>
          </p:cNvPr>
          <p:cNvSpPr>
            <a:spLocks noGrp="1"/>
          </p:cNvSpPr>
          <p:nvPr>
            <p:ph type="title"/>
          </p:nvPr>
        </p:nvSpPr>
        <p:spPr>
          <a:xfrm>
            <a:off x="457200" y="274638"/>
            <a:ext cx="7467600" cy="646331"/>
          </a:xfrm>
        </p:spPr>
        <p:txBody>
          <a:bodyPr/>
          <a:lstStyle/>
          <a:p>
            <a:r>
              <a:rPr lang="en-US" dirty="0"/>
              <a:t>Character Entities</a:t>
            </a:r>
          </a:p>
        </p:txBody>
      </p:sp>
      <p:graphicFrame>
        <p:nvGraphicFramePr>
          <p:cNvPr id="6" name="Table 6">
            <a:extLst>
              <a:ext uri="{FF2B5EF4-FFF2-40B4-BE49-F238E27FC236}">
                <a16:creationId xmlns:a16="http://schemas.microsoft.com/office/drawing/2014/main" id="{6DEA9CFE-0893-4D4C-8D8D-B1443091C9BC}"/>
              </a:ext>
            </a:extLst>
          </p:cNvPr>
          <p:cNvGraphicFramePr>
            <a:graphicFrameLocks noGrp="1"/>
          </p:cNvGraphicFramePr>
          <p:nvPr>
            <p:ph sz="quarter" idx="1"/>
            <p:extLst>
              <p:ext uri="{D42A27DB-BD31-4B8C-83A1-F6EECF244321}">
                <p14:modId xmlns:p14="http://schemas.microsoft.com/office/powerpoint/2010/main" val="4188965796"/>
              </p:ext>
            </p:extLst>
          </p:nvPr>
        </p:nvGraphicFramePr>
        <p:xfrm>
          <a:off x="457200" y="1600200"/>
          <a:ext cx="7620000" cy="480060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3392152"/>
                    </a:ext>
                  </a:extLst>
                </a:gridCol>
                <a:gridCol w="3276600">
                  <a:extLst>
                    <a:ext uri="{9D8B030D-6E8A-4147-A177-3AD203B41FA5}">
                      <a16:colId xmlns:a16="http://schemas.microsoft.com/office/drawing/2014/main" val="1334863927"/>
                    </a:ext>
                  </a:extLst>
                </a:gridCol>
                <a:gridCol w="2286000">
                  <a:extLst>
                    <a:ext uri="{9D8B030D-6E8A-4147-A177-3AD203B41FA5}">
                      <a16:colId xmlns:a16="http://schemas.microsoft.com/office/drawing/2014/main" val="835552810"/>
                    </a:ext>
                  </a:extLst>
                </a:gridCol>
              </a:tblGrid>
              <a:tr h="533400">
                <a:tc>
                  <a:txBody>
                    <a:bodyPr/>
                    <a:lstStyle/>
                    <a:p>
                      <a:pPr algn="ctr" fontAlgn="t"/>
                      <a:r>
                        <a:rPr lang="en-US" sz="2000" dirty="0">
                          <a:effectLst/>
                        </a:rPr>
                        <a:t>Symbol</a:t>
                      </a:r>
                    </a:p>
                  </a:txBody>
                  <a:tcPr marL="76200" marR="76200" marT="76200" marB="76200"/>
                </a:tc>
                <a:tc>
                  <a:txBody>
                    <a:bodyPr/>
                    <a:lstStyle/>
                    <a:p>
                      <a:pPr algn="ctr" fontAlgn="t"/>
                      <a:r>
                        <a:rPr lang="en-US" sz="2000" dirty="0">
                          <a:effectLst/>
                        </a:rPr>
                        <a:t>Description</a:t>
                      </a:r>
                    </a:p>
                  </a:txBody>
                  <a:tcPr marL="76200" marR="76200" marT="76200" marB="76200"/>
                </a:tc>
                <a:tc>
                  <a:txBody>
                    <a:bodyPr/>
                    <a:lstStyle/>
                    <a:p>
                      <a:pPr algn="ctr" fontAlgn="t"/>
                      <a:r>
                        <a:rPr lang="en-US" sz="2000" dirty="0">
                          <a:effectLst/>
                        </a:rPr>
                        <a:t>Entity Name</a:t>
                      </a:r>
                    </a:p>
                  </a:txBody>
                  <a:tcPr marL="76200" marR="76200" marT="76200" marB="76200"/>
                </a:tc>
                <a:extLst>
                  <a:ext uri="{0D108BD9-81ED-4DB2-BD59-A6C34878D82A}">
                    <a16:rowId xmlns:a16="http://schemas.microsoft.com/office/drawing/2014/main" val="2424948536"/>
                  </a:ext>
                </a:extLst>
              </a:tr>
              <a:tr h="533400">
                <a:tc>
                  <a:txBody>
                    <a:bodyPr/>
                    <a:lstStyle/>
                    <a:p>
                      <a:pPr algn="ctr"/>
                      <a:r>
                        <a:rPr lang="en-US" sz="2400" dirty="0"/>
                        <a:t>(Space)</a:t>
                      </a:r>
                    </a:p>
                  </a:txBody>
                  <a:tcPr/>
                </a:tc>
                <a:tc>
                  <a:txBody>
                    <a:bodyPr/>
                    <a:lstStyle/>
                    <a:p>
                      <a:r>
                        <a:rPr lang="en-US" sz="2400" dirty="0"/>
                        <a:t>Non-Breaking Space</a:t>
                      </a:r>
                    </a:p>
                  </a:txBody>
                  <a:tcPr/>
                </a:tc>
                <a:tc>
                  <a:txBody>
                    <a:bodyPr/>
                    <a:lstStyle/>
                    <a:p>
                      <a:r>
                        <a:rPr lang="en-US" sz="2400" dirty="0"/>
                        <a:t>&amp;</a:t>
                      </a:r>
                      <a:r>
                        <a:rPr lang="en-US" sz="2400" dirty="0" err="1"/>
                        <a:t>nbsp</a:t>
                      </a:r>
                      <a:r>
                        <a:rPr lang="en-US" sz="2400" dirty="0"/>
                        <a:t>;</a:t>
                      </a:r>
                    </a:p>
                  </a:txBody>
                  <a:tcPr/>
                </a:tc>
                <a:extLst>
                  <a:ext uri="{0D108BD9-81ED-4DB2-BD59-A6C34878D82A}">
                    <a16:rowId xmlns:a16="http://schemas.microsoft.com/office/drawing/2014/main" val="2920945635"/>
                  </a:ext>
                </a:extLst>
              </a:tr>
              <a:tr h="533400">
                <a:tc>
                  <a:txBody>
                    <a:bodyPr/>
                    <a:lstStyle/>
                    <a:p>
                      <a:pPr algn="ctr"/>
                      <a:r>
                        <a:rPr lang="en-US" sz="2400" dirty="0"/>
                        <a:t>©</a:t>
                      </a:r>
                    </a:p>
                  </a:txBody>
                  <a:tcPr/>
                </a:tc>
                <a:tc>
                  <a:txBody>
                    <a:bodyPr/>
                    <a:lstStyle/>
                    <a:p>
                      <a:r>
                        <a:rPr lang="en-US" sz="2400" dirty="0"/>
                        <a:t>Copyright Symbol</a:t>
                      </a:r>
                    </a:p>
                  </a:txBody>
                  <a:tcPr/>
                </a:tc>
                <a:tc>
                  <a:txBody>
                    <a:bodyPr/>
                    <a:lstStyle/>
                    <a:p>
                      <a:r>
                        <a:rPr lang="en-US" sz="2400" dirty="0"/>
                        <a:t>&amp;copy;</a:t>
                      </a:r>
                    </a:p>
                  </a:txBody>
                  <a:tcPr/>
                </a:tc>
                <a:extLst>
                  <a:ext uri="{0D108BD9-81ED-4DB2-BD59-A6C34878D82A}">
                    <a16:rowId xmlns:a16="http://schemas.microsoft.com/office/drawing/2014/main" val="1349891878"/>
                  </a:ext>
                </a:extLst>
              </a:tr>
              <a:tr h="533400">
                <a:tc>
                  <a:txBody>
                    <a:bodyPr/>
                    <a:lstStyle/>
                    <a:p>
                      <a:pPr algn="ctr"/>
                      <a:r>
                        <a:rPr lang="en-US" sz="2400" dirty="0"/>
                        <a:t>™</a:t>
                      </a:r>
                    </a:p>
                  </a:txBody>
                  <a:tcPr/>
                </a:tc>
                <a:tc>
                  <a:txBody>
                    <a:bodyPr/>
                    <a:lstStyle/>
                    <a:p>
                      <a:pPr fontAlgn="t"/>
                      <a:r>
                        <a:rPr lang="en-US" sz="2400" dirty="0">
                          <a:effectLst/>
                        </a:rPr>
                        <a:t>trademark</a:t>
                      </a:r>
                    </a:p>
                  </a:txBody>
                  <a:tcPr marL="76200" marR="76200" marT="76200" marB="76200"/>
                </a:tc>
                <a:tc>
                  <a:txBody>
                    <a:bodyPr/>
                    <a:lstStyle/>
                    <a:p>
                      <a:pPr fontAlgn="t"/>
                      <a:r>
                        <a:rPr lang="en-US" sz="2400" dirty="0">
                          <a:effectLst/>
                        </a:rPr>
                        <a:t>&amp;trade;</a:t>
                      </a:r>
                    </a:p>
                  </a:txBody>
                  <a:tcPr marL="76200" marR="76200" marT="76200" marB="76200"/>
                </a:tc>
                <a:extLst>
                  <a:ext uri="{0D108BD9-81ED-4DB2-BD59-A6C34878D82A}">
                    <a16:rowId xmlns:a16="http://schemas.microsoft.com/office/drawing/2014/main" val="39467976"/>
                  </a:ext>
                </a:extLst>
              </a:tr>
              <a:tr h="533400">
                <a:tc>
                  <a:txBody>
                    <a:bodyPr/>
                    <a:lstStyle/>
                    <a:p>
                      <a:pPr algn="ctr"/>
                      <a:r>
                        <a:rPr lang="en-US" sz="2400" dirty="0"/>
                        <a:t>®</a:t>
                      </a:r>
                    </a:p>
                  </a:txBody>
                  <a:tcPr/>
                </a:tc>
                <a:tc>
                  <a:txBody>
                    <a:bodyPr/>
                    <a:lstStyle/>
                    <a:p>
                      <a:pPr fontAlgn="t"/>
                      <a:r>
                        <a:rPr lang="en-US" sz="2400" dirty="0">
                          <a:effectLst/>
                        </a:rPr>
                        <a:t>registered trademark</a:t>
                      </a:r>
                    </a:p>
                  </a:txBody>
                  <a:tcPr marL="76200" marR="76200" marT="76200" marB="76200"/>
                </a:tc>
                <a:tc>
                  <a:txBody>
                    <a:bodyPr/>
                    <a:lstStyle/>
                    <a:p>
                      <a:pPr fontAlgn="t"/>
                      <a:r>
                        <a:rPr lang="en-US" sz="2400" dirty="0">
                          <a:effectLst/>
                        </a:rPr>
                        <a:t>&amp;reg;</a:t>
                      </a:r>
                    </a:p>
                  </a:txBody>
                  <a:tcPr marL="76200" marR="76200" marT="76200" marB="76200"/>
                </a:tc>
                <a:extLst>
                  <a:ext uri="{0D108BD9-81ED-4DB2-BD59-A6C34878D82A}">
                    <a16:rowId xmlns:a16="http://schemas.microsoft.com/office/drawing/2014/main" val="3976143533"/>
                  </a:ext>
                </a:extLst>
              </a:tr>
              <a:tr h="533400">
                <a:tc>
                  <a:txBody>
                    <a:bodyPr/>
                    <a:lstStyle/>
                    <a:p>
                      <a:pPr algn="ctr" fontAlgn="t"/>
                      <a:r>
                        <a:rPr lang="en-US" sz="2400" dirty="0">
                          <a:effectLst/>
                        </a:rPr>
                        <a:t>&lt;</a:t>
                      </a:r>
                    </a:p>
                  </a:txBody>
                  <a:tcPr marL="76200" marR="76200" marT="76200" marB="76200"/>
                </a:tc>
                <a:tc>
                  <a:txBody>
                    <a:bodyPr/>
                    <a:lstStyle/>
                    <a:p>
                      <a:pPr fontAlgn="t"/>
                      <a:r>
                        <a:rPr lang="en-US" sz="2400">
                          <a:effectLst/>
                        </a:rPr>
                        <a:t>less-than</a:t>
                      </a:r>
                    </a:p>
                  </a:txBody>
                  <a:tcPr marL="76200" marR="76200" marT="76200" marB="76200"/>
                </a:tc>
                <a:tc>
                  <a:txBody>
                    <a:bodyPr/>
                    <a:lstStyle/>
                    <a:p>
                      <a:pPr fontAlgn="t"/>
                      <a:r>
                        <a:rPr lang="en-US" sz="2400" dirty="0">
                          <a:effectLst/>
                        </a:rPr>
                        <a:t>&amp;</a:t>
                      </a:r>
                      <a:r>
                        <a:rPr lang="en-US" sz="2400" dirty="0" err="1">
                          <a:effectLst/>
                        </a:rPr>
                        <a:t>lt</a:t>
                      </a:r>
                      <a:r>
                        <a:rPr lang="en-US" sz="2400" dirty="0">
                          <a:effectLst/>
                        </a:rPr>
                        <a:t>;</a:t>
                      </a:r>
                    </a:p>
                  </a:txBody>
                  <a:tcPr marL="76200" marR="76200" marT="76200" marB="76200"/>
                </a:tc>
                <a:extLst>
                  <a:ext uri="{0D108BD9-81ED-4DB2-BD59-A6C34878D82A}">
                    <a16:rowId xmlns:a16="http://schemas.microsoft.com/office/drawing/2014/main" val="627441982"/>
                  </a:ext>
                </a:extLst>
              </a:tr>
              <a:tr h="533400">
                <a:tc>
                  <a:txBody>
                    <a:bodyPr/>
                    <a:lstStyle/>
                    <a:p>
                      <a:pPr algn="ctr" fontAlgn="t"/>
                      <a:r>
                        <a:rPr lang="en-US" sz="2400" dirty="0">
                          <a:effectLst/>
                        </a:rPr>
                        <a:t>&gt;</a:t>
                      </a:r>
                    </a:p>
                  </a:txBody>
                  <a:tcPr marL="76200" marR="76200" marT="76200" marB="76200"/>
                </a:tc>
                <a:tc>
                  <a:txBody>
                    <a:bodyPr/>
                    <a:lstStyle/>
                    <a:p>
                      <a:pPr fontAlgn="t"/>
                      <a:r>
                        <a:rPr lang="en-US" sz="2400" dirty="0">
                          <a:effectLst/>
                        </a:rPr>
                        <a:t>greater-than</a:t>
                      </a:r>
                    </a:p>
                  </a:txBody>
                  <a:tcPr marL="76200" marR="76200" marT="76200" marB="76200"/>
                </a:tc>
                <a:tc>
                  <a:txBody>
                    <a:bodyPr/>
                    <a:lstStyle/>
                    <a:p>
                      <a:pPr fontAlgn="t"/>
                      <a:r>
                        <a:rPr lang="en-US" sz="2400" dirty="0">
                          <a:effectLst/>
                        </a:rPr>
                        <a:t>&amp;</a:t>
                      </a:r>
                      <a:r>
                        <a:rPr lang="en-US" sz="2400" dirty="0" err="1">
                          <a:effectLst/>
                        </a:rPr>
                        <a:t>gt</a:t>
                      </a:r>
                      <a:r>
                        <a:rPr lang="en-US" sz="2400" dirty="0">
                          <a:effectLst/>
                        </a:rPr>
                        <a:t>;</a:t>
                      </a:r>
                    </a:p>
                  </a:txBody>
                  <a:tcPr marL="76200" marR="76200" marT="76200" marB="76200"/>
                </a:tc>
                <a:extLst>
                  <a:ext uri="{0D108BD9-81ED-4DB2-BD59-A6C34878D82A}">
                    <a16:rowId xmlns:a16="http://schemas.microsoft.com/office/drawing/2014/main" val="3397375162"/>
                  </a:ext>
                </a:extLst>
              </a:tr>
              <a:tr h="533400">
                <a:tc>
                  <a:txBody>
                    <a:bodyPr/>
                    <a:lstStyle/>
                    <a:p>
                      <a:pPr algn="ctr" fontAlgn="t"/>
                      <a:r>
                        <a:rPr lang="en-US" sz="2400" dirty="0">
                          <a:effectLst/>
                        </a:rPr>
                        <a:t>°</a:t>
                      </a:r>
                    </a:p>
                  </a:txBody>
                  <a:tcPr marL="76200" marR="76200" marT="76200" marB="76200"/>
                </a:tc>
                <a:tc>
                  <a:txBody>
                    <a:bodyPr/>
                    <a:lstStyle/>
                    <a:p>
                      <a:pPr fontAlgn="t"/>
                      <a:r>
                        <a:rPr lang="en-US" sz="2400">
                          <a:effectLst/>
                        </a:rPr>
                        <a:t>degree</a:t>
                      </a:r>
                    </a:p>
                  </a:txBody>
                  <a:tcPr marL="76200" marR="76200" marT="76200" marB="76200"/>
                </a:tc>
                <a:tc>
                  <a:txBody>
                    <a:bodyPr/>
                    <a:lstStyle/>
                    <a:p>
                      <a:pPr fontAlgn="t"/>
                      <a:r>
                        <a:rPr lang="en-US" sz="2400" dirty="0">
                          <a:effectLst/>
                        </a:rPr>
                        <a:t>&amp;deg;</a:t>
                      </a:r>
                    </a:p>
                  </a:txBody>
                  <a:tcPr marL="76200" marR="76200" marT="76200" marB="76200"/>
                </a:tc>
                <a:extLst>
                  <a:ext uri="{0D108BD9-81ED-4DB2-BD59-A6C34878D82A}">
                    <a16:rowId xmlns:a16="http://schemas.microsoft.com/office/drawing/2014/main" val="151751441"/>
                  </a:ext>
                </a:extLst>
              </a:tr>
              <a:tr h="533400">
                <a:tc>
                  <a:txBody>
                    <a:bodyPr/>
                    <a:lstStyle/>
                    <a:p>
                      <a:pPr algn="ctr" fontAlgn="t"/>
                      <a:r>
                        <a:rPr lang="en-US" sz="2400" dirty="0">
                          <a:effectLst/>
                        </a:rPr>
                        <a:t>€</a:t>
                      </a:r>
                    </a:p>
                  </a:txBody>
                  <a:tcPr marL="76200" marR="76200" marT="76200" marB="76200"/>
                </a:tc>
                <a:tc>
                  <a:txBody>
                    <a:bodyPr/>
                    <a:lstStyle/>
                    <a:p>
                      <a:pPr fontAlgn="t"/>
                      <a:r>
                        <a:rPr lang="en-US" sz="2400">
                          <a:effectLst/>
                        </a:rPr>
                        <a:t>euro</a:t>
                      </a:r>
                    </a:p>
                  </a:txBody>
                  <a:tcPr marL="76200" marR="76200" marT="76200" marB="76200"/>
                </a:tc>
                <a:tc>
                  <a:txBody>
                    <a:bodyPr/>
                    <a:lstStyle/>
                    <a:p>
                      <a:pPr fontAlgn="t"/>
                      <a:r>
                        <a:rPr lang="en-US" sz="2400" dirty="0">
                          <a:effectLst/>
                        </a:rPr>
                        <a:t>&amp;euro;</a:t>
                      </a:r>
                    </a:p>
                  </a:txBody>
                  <a:tcPr marL="76200" marR="76200" marT="76200" marB="76200"/>
                </a:tc>
                <a:extLst>
                  <a:ext uri="{0D108BD9-81ED-4DB2-BD59-A6C34878D82A}">
                    <a16:rowId xmlns:a16="http://schemas.microsoft.com/office/drawing/2014/main" val="4096593556"/>
                  </a:ext>
                </a:extLst>
              </a:tr>
            </a:tbl>
          </a:graphicData>
        </a:graphic>
      </p:graphicFrame>
      <p:sp>
        <p:nvSpPr>
          <p:cNvPr id="4" name="Date Placeholder 3">
            <a:extLst>
              <a:ext uri="{FF2B5EF4-FFF2-40B4-BE49-F238E27FC236}">
                <a16:creationId xmlns:a16="http://schemas.microsoft.com/office/drawing/2014/main" id="{09A8B0E2-B7A4-48AB-8E3A-E3992B1D0861}"/>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0C2D096D-4AFD-41E7-A8B1-442993490574}"/>
              </a:ext>
            </a:extLst>
          </p:cNvPr>
          <p:cNvSpPr>
            <a:spLocks noGrp="1"/>
          </p:cNvSpPr>
          <p:nvPr>
            <p:ph type="ftr" sz="quarter" idx="16"/>
          </p:nvPr>
        </p:nvSpPr>
        <p:spPr/>
        <p:txBody>
          <a:bodyPr/>
          <a:lstStyle/>
          <a:p>
            <a:r>
              <a:rPr lang="en-US"/>
              <a:t>HTML and CSS</a:t>
            </a:r>
          </a:p>
        </p:txBody>
      </p:sp>
      <p:sp>
        <p:nvSpPr>
          <p:cNvPr id="8" name="Rectangle 7">
            <a:extLst>
              <a:ext uri="{FF2B5EF4-FFF2-40B4-BE49-F238E27FC236}">
                <a16:creationId xmlns:a16="http://schemas.microsoft.com/office/drawing/2014/main" id="{AC492904-D05F-47F2-8534-F523BDD303FF}"/>
              </a:ext>
            </a:extLst>
          </p:cNvPr>
          <p:cNvSpPr/>
          <p:nvPr/>
        </p:nvSpPr>
        <p:spPr>
          <a:xfrm>
            <a:off x="356616" y="961174"/>
            <a:ext cx="8330184" cy="415498"/>
          </a:xfrm>
          <a:prstGeom prst="rect">
            <a:avLst/>
          </a:prstGeom>
        </p:spPr>
        <p:txBody>
          <a:bodyPr wrap="square">
            <a:spAutoFit/>
          </a:bodyPr>
          <a:lstStyle/>
          <a:p>
            <a:r>
              <a:rPr lang="en-US" sz="2100" b="1" dirty="0">
                <a:hlinkClick r:id="rId2"/>
              </a:rPr>
              <a:t>https://www.tutorialspoint.com/html5/html5_entities.htm</a:t>
            </a:r>
            <a:endParaRPr lang="en-US" sz="2100" b="1" dirty="0"/>
          </a:p>
        </p:txBody>
      </p:sp>
    </p:spTree>
    <p:extLst>
      <p:ext uri="{BB962C8B-B14F-4D97-AF65-F5344CB8AC3E}">
        <p14:creationId xmlns:p14="http://schemas.microsoft.com/office/powerpoint/2010/main" val="221672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Unordered Lists</a:t>
            </a:r>
          </a:p>
        </p:txBody>
      </p:sp>
      <p:sp>
        <p:nvSpPr>
          <p:cNvPr id="3" name="Content Placeholder 2"/>
          <p:cNvSpPr>
            <a:spLocks noGrp="1"/>
          </p:cNvSpPr>
          <p:nvPr>
            <p:ph sz="quarter" idx="1"/>
          </p:nvPr>
        </p:nvSpPr>
        <p:spPr/>
        <p:txBody>
          <a:bodyPr/>
          <a:lstStyle/>
          <a:p>
            <a:pPr marL="0" indent="0">
              <a:buNone/>
            </a:pPr>
            <a:r>
              <a:rPr lang="en-US" dirty="0"/>
              <a:t>&lt;UL&gt;</a:t>
            </a:r>
          </a:p>
          <a:p>
            <a:pPr marL="0" indent="0">
              <a:buNone/>
            </a:pPr>
            <a:r>
              <a:rPr lang="en-US" dirty="0"/>
              <a:t>	&lt;LI&gt;Health&lt;/LI&gt;</a:t>
            </a:r>
          </a:p>
          <a:p>
            <a:pPr marL="0" indent="0">
              <a:buNone/>
            </a:pPr>
            <a:r>
              <a:rPr lang="en-US" dirty="0"/>
              <a:t>	&lt;LI&gt;Dental&lt;/LI&gt;</a:t>
            </a:r>
          </a:p>
          <a:p>
            <a:pPr marL="0" indent="0">
              <a:buNone/>
            </a:pPr>
            <a:r>
              <a:rPr lang="en-US" dirty="0"/>
              <a:t>	&lt;LI&gt;Vision&lt;/LI&gt;</a:t>
            </a:r>
          </a:p>
          <a:p>
            <a:pPr marL="0" indent="0">
              <a:buNone/>
            </a:pPr>
            <a:r>
              <a:rPr lang="en-US" dirty="0"/>
              <a:t>&lt;/UL&gt;</a:t>
            </a:r>
          </a:p>
          <a:p>
            <a:pPr marL="0" indent="0">
              <a:buNone/>
            </a:pPr>
            <a:endParaRPr lang="en-US" dirty="0"/>
          </a:p>
          <a:p>
            <a:pPr>
              <a:buClr>
                <a:schemeClr val="tx1"/>
              </a:buClr>
              <a:buFont typeface="Arial" pitchFamily="34" charset="0"/>
              <a:buChar char="•"/>
            </a:pPr>
            <a:r>
              <a:rPr lang="en-US" dirty="0"/>
              <a:t>Health</a:t>
            </a:r>
          </a:p>
          <a:p>
            <a:pPr>
              <a:buClr>
                <a:schemeClr val="tx1"/>
              </a:buClr>
              <a:buFont typeface="Arial" pitchFamily="34" charset="0"/>
              <a:buChar char="•"/>
            </a:pPr>
            <a:r>
              <a:rPr lang="en-US" dirty="0"/>
              <a:t>Dental</a:t>
            </a:r>
          </a:p>
          <a:p>
            <a:pPr>
              <a:buClr>
                <a:schemeClr val="tx1"/>
              </a:buClr>
              <a:buFont typeface="Arial" pitchFamily="34" charset="0"/>
              <a:buChar char="•"/>
            </a:pPr>
            <a:r>
              <a:rPr lang="en-US" dirty="0"/>
              <a:t>Vision</a:t>
            </a:r>
          </a:p>
        </p:txBody>
      </p:sp>
      <p:sp>
        <p:nvSpPr>
          <p:cNvPr id="4" name="Date Placeholder 3">
            <a:extLst>
              <a:ext uri="{FF2B5EF4-FFF2-40B4-BE49-F238E27FC236}">
                <a16:creationId xmlns:a16="http://schemas.microsoft.com/office/drawing/2014/main" id="{40AD39B6-14FB-485D-AF15-82738FB2B001}"/>
              </a:ext>
            </a:extLst>
          </p:cNvPr>
          <p:cNvSpPr>
            <a:spLocks noGrp="1"/>
          </p:cNvSpPr>
          <p:nvPr>
            <p:ph type="dt" sz="half" idx="14"/>
          </p:nvPr>
        </p:nvSpPr>
        <p:spPr/>
        <p:txBody>
          <a:bodyPr/>
          <a:lstStyle/>
          <a:p>
            <a:fld id="{D8DEF18E-6C98-4FE8-930E-344E3BF2C2D8}" type="datetime1">
              <a:rPr lang="en-US" smtClean="0"/>
              <a:t>3/11/2020</a:t>
            </a:fld>
            <a:endParaRPr lang="en-US"/>
          </a:p>
        </p:txBody>
      </p:sp>
      <p:sp>
        <p:nvSpPr>
          <p:cNvPr id="5" name="Footer Placeholder 4">
            <a:extLst>
              <a:ext uri="{FF2B5EF4-FFF2-40B4-BE49-F238E27FC236}">
                <a16:creationId xmlns:a16="http://schemas.microsoft.com/office/drawing/2014/main" id="{9928C6A5-D158-41B5-B08E-9E5C5F2F8049}"/>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02334936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Ordered Lists</a:t>
            </a:r>
          </a:p>
        </p:txBody>
      </p:sp>
      <p:sp>
        <p:nvSpPr>
          <p:cNvPr id="3" name="Content Placeholder 2"/>
          <p:cNvSpPr>
            <a:spLocks noGrp="1"/>
          </p:cNvSpPr>
          <p:nvPr>
            <p:ph sz="quarter" idx="1"/>
          </p:nvPr>
        </p:nvSpPr>
        <p:spPr/>
        <p:txBody>
          <a:bodyPr/>
          <a:lstStyle/>
          <a:p>
            <a:pPr marL="0" indent="0">
              <a:buNone/>
            </a:pPr>
            <a:r>
              <a:rPr lang="en-US" dirty="0"/>
              <a:t>&lt;OL type="A" start="3"&gt;</a:t>
            </a:r>
          </a:p>
          <a:p>
            <a:pPr marL="0" indent="0">
              <a:buNone/>
            </a:pPr>
            <a:r>
              <a:rPr lang="en-US" dirty="0"/>
              <a:t>	&lt;LI&gt;Health&lt;/LI&gt;</a:t>
            </a:r>
          </a:p>
          <a:p>
            <a:pPr marL="0" indent="0">
              <a:buNone/>
            </a:pPr>
            <a:r>
              <a:rPr lang="en-US" dirty="0"/>
              <a:t>	&lt;LI&gt;Dental&lt;/LI&gt;</a:t>
            </a:r>
          </a:p>
          <a:p>
            <a:pPr marL="0" indent="0">
              <a:buNone/>
            </a:pPr>
            <a:r>
              <a:rPr lang="en-US" dirty="0"/>
              <a:t>	&lt;LI&gt;Vision&lt;/LI&gt;</a:t>
            </a:r>
          </a:p>
          <a:p>
            <a:pPr marL="0" indent="0">
              <a:buNone/>
            </a:pPr>
            <a:r>
              <a:rPr lang="en-US" dirty="0"/>
              <a:t>&lt;/OL&gt;</a:t>
            </a:r>
          </a:p>
          <a:p>
            <a:pPr marL="0" indent="0">
              <a:buNone/>
            </a:pPr>
            <a:endParaRPr lang="en-US" dirty="0"/>
          </a:p>
          <a:p>
            <a:pPr marL="0" indent="0">
              <a:buNone/>
            </a:pPr>
            <a:endParaRPr lang="en-US" dirty="0"/>
          </a:p>
          <a:p>
            <a:pPr marL="457200" indent="-457200">
              <a:buClr>
                <a:schemeClr val="tx1"/>
              </a:buClr>
              <a:buFont typeface="+mj-lt"/>
              <a:buAutoNum type="arabicPeriod"/>
            </a:pPr>
            <a:r>
              <a:rPr lang="en-US" sz="2800" dirty="0"/>
              <a:t>Health</a:t>
            </a:r>
          </a:p>
          <a:p>
            <a:pPr marL="457200" indent="-457200">
              <a:buClr>
                <a:schemeClr val="tx1"/>
              </a:buClr>
              <a:buFont typeface="+mj-lt"/>
              <a:buAutoNum type="arabicPeriod"/>
            </a:pPr>
            <a:r>
              <a:rPr lang="en-US" sz="2800" dirty="0"/>
              <a:t>Dental</a:t>
            </a:r>
          </a:p>
          <a:p>
            <a:pPr marL="457200" indent="-457200">
              <a:buClr>
                <a:schemeClr val="tx1"/>
              </a:buClr>
              <a:buFont typeface="+mj-lt"/>
              <a:buAutoNum type="arabicPeriod"/>
            </a:pPr>
            <a:r>
              <a:rPr lang="en-US" sz="2800" dirty="0"/>
              <a:t>Vision</a:t>
            </a:r>
          </a:p>
        </p:txBody>
      </p:sp>
      <p:sp>
        <p:nvSpPr>
          <p:cNvPr id="4" name="Rectangle 3"/>
          <p:cNvSpPr/>
          <p:nvPr/>
        </p:nvSpPr>
        <p:spPr>
          <a:xfrm>
            <a:off x="3657600" y="4724400"/>
            <a:ext cx="2819400" cy="1384995"/>
          </a:xfrm>
          <a:prstGeom prst="rect">
            <a:avLst/>
          </a:prstGeom>
        </p:spPr>
        <p:txBody>
          <a:bodyPr wrap="square">
            <a:spAutoFit/>
          </a:bodyPr>
          <a:lstStyle/>
          <a:p>
            <a:pPr marL="457200" indent="-457200">
              <a:buClr>
                <a:schemeClr val="tx1"/>
              </a:buClr>
              <a:buFont typeface="+mj-lt"/>
              <a:buAutoNum type="alphaUcPeriod" startAt="3"/>
            </a:pPr>
            <a:r>
              <a:rPr lang="en-US" sz="2800" b="1" dirty="0"/>
              <a:t>Health</a:t>
            </a:r>
          </a:p>
          <a:p>
            <a:pPr marL="457200" indent="-457200">
              <a:buClr>
                <a:schemeClr val="tx1"/>
              </a:buClr>
              <a:buFont typeface="+mj-lt"/>
              <a:buAutoNum type="alphaUcPeriod" startAt="3"/>
            </a:pPr>
            <a:r>
              <a:rPr lang="en-US" sz="2800" b="1" dirty="0"/>
              <a:t>Dental</a:t>
            </a:r>
          </a:p>
          <a:p>
            <a:pPr marL="457200" indent="-457200">
              <a:buClr>
                <a:schemeClr val="tx1"/>
              </a:buClr>
              <a:buFont typeface="+mj-lt"/>
              <a:buAutoNum type="alphaUcPeriod" startAt="3"/>
            </a:pPr>
            <a:r>
              <a:rPr lang="en-US" sz="2800" b="1" dirty="0"/>
              <a:t>Vision</a:t>
            </a:r>
          </a:p>
        </p:txBody>
      </p:sp>
      <p:sp>
        <p:nvSpPr>
          <p:cNvPr id="5" name="Date Placeholder 4">
            <a:extLst>
              <a:ext uri="{FF2B5EF4-FFF2-40B4-BE49-F238E27FC236}">
                <a16:creationId xmlns:a16="http://schemas.microsoft.com/office/drawing/2014/main" id="{80F9330F-A9A2-4999-870B-2D8B95716EBD}"/>
              </a:ext>
            </a:extLst>
          </p:cNvPr>
          <p:cNvSpPr>
            <a:spLocks noGrp="1"/>
          </p:cNvSpPr>
          <p:nvPr>
            <p:ph type="dt" sz="half" idx="14"/>
          </p:nvPr>
        </p:nvSpPr>
        <p:spPr/>
        <p:txBody>
          <a:bodyPr/>
          <a:lstStyle/>
          <a:p>
            <a:fld id="{56A0354F-3CA7-4895-96DD-9ED9AF3C0F13}" type="datetime1">
              <a:rPr lang="en-US" smtClean="0"/>
              <a:t>3/11/2020</a:t>
            </a:fld>
            <a:endParaRPr lang="en-US"/>
          </a:p>
        </p:txBody>
      </p:sp>
      <p:sp>
        <p:nvSpPr>
          <p:cNvPr id="6" name="Footer Placeholder 5">
            <a:extLst>
              <a:ext uri="{FF2B5EF4-FFF2-40B4-BE49-F238E27FC236}">
                <a16:creationId xmlns:a16="http://schemas.microsoft.com/office/drawing/2014/main" id="{AD34C9CA-5DEA-4FD2-B477-72BBAFC779FC}"/>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292713270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Paragraphs Revised</a:t>
            </a:r>
          </a:p>
        </p:txBody>
      </p:sp>
      <p:sp>
        <p:nvSpPr>
          <p:cNvPr id="3" name="Content Placeholder 2"/>
          <p:cNvSpPr>
            <a:spLocks noGrp="1"/>
          </p:cNvSpPr>
          <p:nvPr>
            <p:ph sz="quarter" idx="1"/>
          </p:nvPr>
        </p:nvSpPr>
        <p:spPr>
          <a:xfrm>
            <a:off x="457200" y="1828800"/>
            <a:ext cx="7467600" cy="4645152"/>
          </a:xfrm>
        </p:spPr>
        <p:txBody>
          <a:bodyPr/>
          <a:lstStyle/>
          <a:p>
            <a:r>
              <a:rPr lang="en-US" dirty="0"/>
              <a:t>&lt;P&gt; text &lt;/P&gt;: Puts in two returns around the text. </a:t>
            </a:r>
          </a:p>
          <a:p>
            <a:r>
              <a:rPr lang="en-US" dirty="0"/>
              <a:t>Other variants that do exactly the same thing:</a:t>
            </a:r>
            <a:br>
              <a:rPr lang="en-US" dirty="0"/>
            </a:br>
            <a:r>
              <a:rPr lang="en-US" dirty="0"/>
              <a:t>&lt;DIV&gt;, &lt;HEADER&gt;, &lt;FOOTER&gt;,&lt;MAIN&gt;,  &lt;SECTION&gt;, &lt;ARTICLE&gt;, &lt;ASIDE&gt;, &lt;NAV&gt;</a:t>
            </a:r>
          </a:p>
          <a:p>
            <a:r>
              <a:rPr lang="en-US" dirty="0"/>
              <a:t>Why? So that you can separate the sections out with meaningful names, rather than having &lt;p&gt; and &lt;div&gt; tags all over your document.</a:t>
            </a:r>
          </a:p>
        </p:txBody>
      </p:sp>
      <p:sp>
        <p:nvSpPr>
          <p:cNvPr id="4" name="Date Placeholder 3">
            <a:extLst>
              <a:ext uri="{FF2B5EF4-FFF2-40B4-BE49-F238E27FC236}">
                <a16:creationId xmlns:a16="http://schemas.microsoft.com/office/drawing/2014/main" id="{F8314936-2F92-4F8B-B38E-A37CE0751034}"/>
              </a:ext>
            </a:extLst>
          </p:cNvPr>
          <p:cNvSpPr>
            <a:spLocks noGrp="1"/>
          </p:cNvSpPr>
          <p:nvPr>
            <p:ph type="dt" sz="half" idx="14"/>
          </p:nvPr>
        </p:nvSpPr>
        <p:spPr/>
        <p:txBody>
          <a:bodyPr/>
          <a:lstStyle/>
          <a:p>
            <a:fld id="{32B7BE30-786C-471C-A53F-59497D2265A7}" type="datetime1">
              <a:rPr lang="en-US" smtClean="0"/>
              <a:t>3/11/2020</a:t>
            </a:fld>
            <a:endParaRPr lang="en-US"/>
          </a:p>
        </p:txBody>
      </p:sp>
      <p:sp>
        <p:nvSpPr>
          <p:cNvPr id="5" name="Footer Placeholder 4">
            <a:extLst>
              <a:ext uri="{FF2B5EF4-FFF2-40B4-BE49-F238E27FC236}">
                <a16:creationId xmlns:a16="http://schemas.microsoft.com/office/drawing/2014/main" id="{6BC60B53-EA31-4D18-BB53-E6CC4A1321BA}"/>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245966370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Block Level Elements</a:t>
            </a:r>
          </a:p>
        </p:txBody>
      </p:sp>
      <p:sp>
        <p:nvSpPr>
          <p:cNvPr id="3" name="Content Placeholder 2"/>
          <p:cNvSpPr>
            <a:spLocks noGrp="1"/>
          </p:cNvSpPr>
          <p:nvPr>
            <p:ph sz="quarter" idx="1"/>
          </p:nvPr>
        </p:nvSpPr>
        <p:spPr>
          <a:xfrm>
            <a:off x="457200" y="1828800"/>
            <a:ext cx="7467600" cy="4645152"/>
          </a:xfrm>
        </p:spPr>
        <p:txBody>
          <a:bodyPr/>
          <a:lstStyle/>
          <a:p>
            <a:r>
              <a:rPr lang="en-US" dirty="0"/>
              <a:t>Puts two ENTERS around a paragraph: </a:t>
            </a:r>
          </a:p>
          <a:p>
            <a:pPr marL="0" indent="0">
              <a:buNone/>
            </a:pPr>
            <a:r>
              <a:rPr lang="en-US" dirty="0"/>
              <a:t>&lt;P&gt;, &lt;DIV&gt;, &lt;HEADER&gt;, &lt;FOOTER&gt;,&lt;MAIN&gt;, &lt;SECTION&gt;, &lt;ARTICLE&gt;, &lt;ASIDE&gt;, &lt;NAV&gt;</a:t>
            </a:r>
          </a:p>
          <a:p>
            <a:r>
              <a:rPr lang="en-US" dirty="0"/>
              <a:t>Formats as a Paragraph (above) but also:</a:t>
            </a:r>
          </a:p>
          <a:p>
            <a:pPr lvl="1"/>
            <a:r>
              <a:rPr lang="en-US" dirty="0"/>
              <a:t>&lt;BLOCKQUOTE&gt;: Indents on both sides about .5"</a:t>
            </a:r>
          </a:p>
          <a:p>
            <a:pPr lvl="1"/>
            <a:r>
              <a:rPr lang="en-US" dirty="0"/>
              <a:t>&lt;H1&gt;…&lt;H6&gt;: Font is bold and larger</a:t>
            </a:r>
          </a:p>
          <a:p>
            <a:pPr lvl="1"/>
            <a:r>
              <a:rPr lang="en-US" dirty="0"/>
              <a:t>&lt;OL&gt; and &lt;UL&gt;: Indents on the left and structures as a list.</a:t>
            </a:r>
          </a:p>
          <a:p>
            <a:pPr lvl="1"/>
            <a:r>
              <a:rPr lang="en-US" dirty="0"/>
              <a:t>&lt;TABLE&gt;</a:t>
            </a:r>
          </a:p>
        </p:txBody>
      </p:sp>
      <p:sp>
        <p:nvSpPr>
          <p:cNvPr id="4" name="Date Placeholder 3">
            <a:extLst>
              <a:ext uri="{FF2B5EF4-FFF2-40B4-BE49-F238E27FC236}">
                <a16:creationId xmlns:a16="http://schemas.microsoft.com/office/drawing/2014/main" id="{BE7E8720-0D38-4825-965B-FF7934BAC894}"/>
              </a:ext>
            </a:extLst>
          </p:cNvPr>
          <p:cNvSpPr>
            <a:spLocks noGrp="1"/>
          </p:cNvSpPr>
          <p:nvPr>
            <p:ph type="dt" sz="half" idx="14"/>
          </p:nvPr>
        </p:nvSpPr>
        <p:spPr/>
        <p:txBody>
          <a:bodyPr/>
          <a:lstStyle/>
          <a:p>
            <a:fld id="{1F246CCB-C296-4E85-BCDB-1C316D889DB8}" type="datetime1">
              <a:rPr lang="en-US" smtClean="0"/>
              <a:t>3/11/2020</a:t>
            </a:fld>
            <a:endParaRPr lang="en-US"/>
          </a:p>
        </p:txBody>
      </p:sp>
      <p:sp>
        <p:nvSpPr>
          <p:cNvPr id="5" name="Footer Placeholder 4">
            <a:extLst>
              <a:ext uri="{FF2B5EF4-FFF2-40B4-BE49-F238E27FC236}">
                <a16:creationId xmlns:a16="http://schemas.microsoft.com/office/drawing/2014/main" id="{86D291D8-F480-4588-A277-07987E0FFF3B}"/>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245966370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467600" cy="1143000"/>
          </a:xfrm>
        </p:spPr>
        <p:txBody>
          <a:bodyPr/>
          <a:lstStyle/>
          <a:p>
            <a:r>
              <a:rPr lang="en-US" dirty="0"/>
              <a:t>New HTML 5 Elements with Older Browsers</a:t>
            </a:r>
          </a:p>
        </p:txBody>
      </p:sp>
      <p:sp>
        <p:nvSpPr>
          <p:cNvPr id="3" name="Content Placeholder 2"/>
          <p:cNvSpPr>
            <a:spLocks noGrp="1"/>
          </p:cNvSpPr>
          <p:nvPr>
            <p:ph sz="quarter" idx="1"/>
          </p:nvPr>
        </p:nvSpPr>
        <p:spPr>
          <a:xfrm>
            <a:off x="457200" y="2057400"/>
            <a:ext cx="7467600" cy="4416552"/>
          </a:xfrm>
        </p:spPr>
        <p:txBody>
          <a:bodyPr/>
          <a:lstStyle/>
          <a:p>
            <a:endParaRPr lang="en-US" dirty="0"/>
          </a:p>
          <a:p>
            <a:r>
              <a:rPr lang="en-US" sz="2800" dirty="0"/>
              <a:t>Add the following to the main CSS for your website:</a:t>
            </a:r>
          </a:p>
          <a:p>
            <a:pPr lvl="1"/>
            <a:r>
              <a:rPr lang="en-US" sz="2400" dirty="0"/>
              <a:t>header, footer, section, article, aside, figure, nav</a:t>
            </a:r>
            <a:r>
              <a:rPr lang="en-US" sz="2400"/>
              <a:t>, main, menu </a:t>
            </a:r>
            <a:br>
              <a:rPr lang="en-US" sz="2400" dirty="0"/>
            </a:br>
            <a:r>
              <a:rPr lang="en-US" sz="2400" dirty="0"/>
              <a:t>{ display: block; }</a:t>
            </a:r>
          </a:p>
          <a:p>
            <a:pPr lvl="1"/>
            <a:r>
              <a:rPr lang="en-US" sz="2400" dirty="0"/>
              <a:t>mark { background-color: yellow; }</a:t>
            </a:r>
          </a:p>
        </p:txBody>
      </p:sp>
      <p:sp>
        <p:nvSpPr>
          <p:cNvPr id="4" name="Date Placeholder 3">
            <a:extLst>
              <a:ext uri="{FF2B5EF4-FFF2-40B4-BE49-F238E27FC236}">
                <a16:creationId xmlns:a16="http://schemas.microsoft.com/office/drawing/2014/main" id="{1F7D71F9-1643-4D39-9C39-60B63BDD9CCD}"/>
              </a:ext>
            </a:extLst>
          </p:cNvPr>
          <p:cNvSpPr>
            <a:spLocks noGrp="1"/>
          </p:cNvSpPr>
          <p:nvPr>
            <p:ph type="dt" sz="half" idx="14"/>
          </p:nvPr>
        </p:nvSpPr>
        <p:spPr/>
        <p:txBody>
          <a:bodyPr/>
          <a:lstStyle/>
          <a:p>
            <a:fld id="{F9C6E57D-6389-4BC5-AD83-FA40B19E7DA7}" type="datetime1">
              <a:rPr lang="en-US" smtClean="0"/>
              <a:t>3/11/2020</a:t>
            </a:fld>
            <a:endParaRPr lang="en-US"/>
          </a:p>
        </p:txBody>
      </p:sp>
      <p:sp>
        <p:nvSpPr>
          <p:cNvPr id="5" name="Footer Placeholder 4">
            <a:extLst>
              <a:ext uri="{FF2B5EF4-FFF2-40B4-BE49-F238E27FC236}">
                <a16:creationId xmlns:a16="http://schemas.microsoft.com/office/drawing/2014/main" id="{8B697D80-25EA-4A04-A4F5-9AD63C6240AF}"/>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805900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4BE31-7E47-4465-A2D5-519B72F74B4F}"/>
              </a:ext>
            </a:extLst>
          </p:cNvPr>
          <p:cNvSpPr>
            <a:spLocks noGrp="1"/>
          </p:cNvSpPr>
          <p:nvPr>
            <p:ph type="title"/>
          </p:nvPr>
        </p:nvSpPr>
        <p:spPr>
          <a:xfrm>
            <a:off x="457200" y="274638"/>
            <a:ext cx="7467600" cy="715962"/>
          </a:xfrm>
        </p:spPr>
        <p:txBody>
          <a:bodyPr/>
          <a:lstStyle/>
          <a:p>
            <a:r>
              <a:rPr lang="en-US" dirty="0"/>
              <a:t>HTML Colors</a:t>
            </a:r>
          </a:p>
        </p:txBody>
      </p:sp>
      <p:graphicFrame>
        <p:nvGraphicFramePr>
          <p:cNvPr id="6" name="Table 6">
            <a:extLst>
              <a:ext uri="{FF2B5EF4-FFF2-40B4-BE49-F238E27FC236}">
                <a16:creationId xmlns:a16="http://schemas.microsoft.com/office/drawing/2014/main" id="{4E7AB548-B6FB-4121-B1C1-B2F8CD0F2415}"/>
              </a:ext>
            </a:extLst>
          </p:cNvPr>
          <p:cNvGraphicFramePr>
            <a:graphicFrameLocks noGrp="1"/>
          </p:cNvGraphicFramePr>
          <p:nvPr>
            <p:ph sz="quarter" idx="1"/>
            <p:extLst>
              <p:ext uri="{D42A27DB-BD31-4B8C-83A1-F6EECF244321}">
                <p14:modId xmlns:p14="http://schemas.microsoft.com/office/powerpoint/2010/main" val="510901174"/>
              </p:ext>
            </p:extLst>
          </p:nvPr>
        </p:nvGraphicFramePr>
        <p:xfrm>
          <a:off x="370734" y="1462722"/>
          <a:ext cx="3733800" cy="5120640"/>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2034973205"/>
                    </a:ext>
                  </a:extLst>
                </a:gridCol>
                <a:gridCol w="1524000">
                  <a:extLst>
                    <a:ext uri="{9D8B030D-6E8A-4147-A177-3AD203B41FA5}">
                      <a16:colId xmlns:a16="http://schemas.microsoft.com/office/drawing/2014/main" val="3851345805"/>
                    </a:ext>
                  </a:extLst>
                </a:gridCol>
              </a:tblGrid>
              <a:tr h="370840">
                <a:tc>
                  <a:txBody>
                    <a:bodyPr/>
                    <a:lstStyle/>
                    <a:p>
                      <a:pPr algn="l" fontAlgn="t"/>
                      <a:r>
                        <a:rPr lang="en-US" dirty="0">
                          <a:effectLst/>
                        </a:rPr>
                        <a:t>Color Name</a:t>
                      </a:r>
                    </a:p>
                  </a:txBody>
                  <a:tcPr marL="152400" marR="76200" marT="76200" marB="76200"/>
                </a:tc>
                <a:tc>
                  <a:txBody>
                    <a:bodyPr/>
                    <a:lstStyle/>
                    <a:p>
                      <a:pPr algn="l" fontAlgn="t"/>
                      <a:r>
                        <a:rPr lang="en-US">
                          <a:effectLst/>
                        </a:rPr>
                        <a:t>HEX</a:t>
                      </a:r>
                    </a:p>
                  </a:txBody>
                  <a:tcPr marL="76200" marR="76200" marT="76200" marB="76200"/>
                </a:tc>
                <a:extLst>
                  <a:ext uri="{0D108BD9-81ED-4DB2-BD59-A6C34878D82A}">
                    <a16:rowId xmlns:a16="http://schemas.microsoft.com/office/drawing/2014/main" val="1527622098"/>
                  </a:ext>
                </a:extLst>
              </a:tr>
              <a:tr h="370840">
                <a:tc>
                  <a:txBody>
                    <a:bodyPr/>
                    <a:lstStyle/>
                    <a:p>
                      <a:pPr algn="l" fontAlgn="t"/>
                      <a:r>
                        <a:rPr lang="en-US">
                          <a:effectLst/>
                          <a:hlinkClick r:id="rId2"/>
                        </a:rPr>
                        <a:t>AliceBlue</a:t>
                      </a:r>
                      <a:r>
                        <a:rPr lang="en-US">
                          <a:effectLst/>
                        </a:rPr>
                        <a:t> </a:t>
                      </a:r>
                    </a:p>
                  </a:txBody>
                  <a:tcPr marL="152400" marR="76200" marT="76200" marB="76200"/>
                </a:tc>
                <a:tc>
                  <a:txBody>
                    <a:bodyPr/>
                    <a:lstStyle/>
                    <a:p>
                      <a:pPr algn="l" fontAlgn="t"/>
                      <a:r>
                        <a:rPr lang="en-US">
                          <a:effectLst/>
                          <a:hlinkClick r:id="rId3"/>
                        </a:rPr>
                        <a:t>#F0F8FF</a:t>
                      </a:r>
                      <a:endParaRPr lang="en-US">
                        <a:effectLst/>
                      </a:endParaRPr>
                    </a:p>
                  </a:txBody>
                  <a:tcPr marL="76200" marR="76200" marT="76200" marB="76200"/>
                </a:tc>
                <a:extLst>
                  <a:ext uri="{0D108BD9-81ED-4DB2-BD59-A6C34878D82A}">
                    <a16:rowId xmlns:a16="http://schemas.microsoft.com/office/drawing/2014/main" val="852718479"/>
                  </a:ext>
                </a:extLst>
              </a:tr>
              <a:tr h="370840">
                <a:tc>
                  <a:txBody>
                    <a:bodyPr/>
                    <a:lstStyle/>
                    <a:p>
                      <a:pPr algn="l" fontAlgn="t"/>
                      <a:r>
                        <a:rPr lang="en-US">
                          <a:effectLst/>
                          <a:hlinkClick r:id="rId4"/>
                        </a:rPr>
                        <a:t>AntiqueWhite</a:t>
                      </a:r>
                      <a:r>
                        <a:rPr lang="en-US">
                          <a:effectLst/>
                        </a:rPr>
                        <a:t> </a:t>
                      </a:r>
                    </a:p>
                  </a:txBody>
                  <a:tcPr marL="152400" marR="76200" marT="76200" marB="76200"/>
                </a:tc>
                <a:tc>
                  <a:txBody>
                    <a:bodyPr/>
                    <a:lstStyle/>
                    <a:p>
                      <a:pPr algn="l" fontAlgn="t"/>
                      <a:r>
                        <a:rPr lang="en-US">
                          <a:effectLst/>
                          <a:hlinkClick r:id="rId5"/>
                        </a:rPr>
                        <a:t>#FAEBD7</a:t>
                      </a:r>
                      <a:endParaRPr lang="en-US">
                        <a:effectLst/>
                      </a:endParaRPr>
                    </a:p>
                  </a:txBody>
                  <a:tcPr marL="76200" marR="76200" marT="76200" marB="76200"/>
                </a:tc>
                <a:extLst>
                  <a:ext uri="{0D108BD9-81ED-4DB2-BD59-A6C34878D82A}">
                    <a16:rowId xmlns:a16="http://schemas.microsoft.com/office/drawing/2014/main" val="1302238304"/>
                  </a:ext>
                </a:extLst>
              </a:tr>
              <a:tr h="370840">
                <a:tc>
                  <a:txBody>
                    <a:bodyPr/>
                    <a:lstStyle/>
                    <a:p>
                      <a:pPr algn="l" fontAlgn="t"/>
                      <a:r>
                        <a:rPr lang="en-US">
                          <a:effectLst/>
                          <a:hlinkClick r:id="rId6"/>
                        </a:rPr>
                        <a:t>Aqua</a:t>
                      </a:r>
                      <a:r>
                        <a:rPr lang="en-US">
                          <a:effectLst/>
                        </a:rPr>
                        <a:t> </a:t>
                      </a:r>
                    </a:p>
                  </a:txBody>
                  <a:tcPr marL="152400" marR="76200" marT="76200" marB="76200"/>
                </a:tc>
                <a:tc>
                  <a:txBody>
                    <a:bodyPr/>
                    <a:lstStyle/>
                    <a:p>
                      <a:pPr algn="l" fontAlgn="t"/>
                      <a:r>
                        <a:rPr lang="en-US">
                          <a:effectLst/>
                          <a:hlinkClick r:id="rId7"/>
                        </a:rPr>
                        <a:t>#00FFFF</a:t>
                      </a:r>
                      <a:endParaRPr lang="en-US">
                        <a:effectLst/>
                      </a:endParaRPr>
                    </a:p>
                  </a:txBody>
                  <a:tcPr marL="76200" marR="76200" marT="76200" marB="76200"/>
                </a:tc>
                <a:extLst>
                  <a:ext uri="{0D108BD9-81ED-4DB2-BD59-A6C34878D82A}">
                    <a16:rowId xmlns:a16="http://schemas.microsoft.com/office/drawing/2014/main" val="319971362"/>
                  </a:ext>
                </a:extLst>
              </a:tr>
              <a:tr h="370840">
                <a:tc>
                  <a:txBody>
                    <a:bodyPr/>
                    <a:lstStyle/>
                    <a:p>
                      <a:pPr algn="l" fontAlgn="t"/>
                      <a:r>
                        <a:rPr lang="en-US">
                          <a:effectLst/>
                          <a:hlinkClick r:id="rId8"/>
                        </a:rPr>
                        <a:t>Aquamarine</a:t>
                      </a:r>
                      <a:r>
                        <a:rPr lang="en-US">
                          <a:effectLst/>
                        </a:rPr>
                        <a:t> </a:t>
                      </a:r>
                    </a:p>
                  </a:txBody>
                  <a:tcPr marL="152400" marR="76200" marT="76200" marB="76200"/>
                </a:tc>
                <a:tc>
                  <a:txBody>
                    <a:bodyPr/>
                    <a:lstStyle/>
                    <a:p>
                      <a:pPr algn="l" fontAlgn="t"/>
                      <a:r>
                        <a:rPr lang="en-US">
                          <a:effectLst/>
                          <a:hlinkClick r:id="rId9"/>
                        </a:rPr>
                        <a:t>#7FFFD4</a:t>
                      </a:r>
                      <a:endParaRPr lang="en-US">
                        <a:effectLst/>
                      </a:endParaRPr>
                    </a:p>
                  </a:txBody>
                  <a:tcPr marL="76200" marR="76200" marT="76200" marB="76200"/>
                </a:tc>
                <a:extLst>
                  <a:ext uri="{0D108BD9-81ED-4DB2-BD59-A6C34878D82A}">
                    <a16:rowId xmlns:a16="http://schemas.microsoft.com/office/drawing/2014/main" val="3097358903"/>
                  </a:ext>
                </a:extLst>
              </a:tr>
              <a:tr h="370840">
                <a:tc>
                  <a:txBody>
                    <a:bodyPr/>
                    <a:lstStyle/>
                    <a:p>
                      <a:pPr algn="l" fontAlgn="t"/>
                      <a:r>
                        <a:rPr lang="en-US">
                          <a:effectLst/>
                          <a:hlinkClick r:id="rId10"/>
                        </a:rPr>
                        <a:t>Azure</a:t>
                      </a:r>
                      <a:r>
                        <a:rPr lang="en-US">
                          <a:effectLst/>
                        </a:rPr>
                        <a:t> </a:t>
                      </a:r>
                    </a:p>
                  </a:txBody>
                  <a:tcPr marL="152400" marR="76200" marT="76200" marB="76200"/>
                </a:tc>
                <a:tc>
                  <a:txBody>
                    <a:bodyPr/>
                    <a:lstStyle/>
                    <a:p>
                      <a:pPr algn="l" fontAlgn="t"/>
                      <a:r>
                        <a:rPr lang="en-US">
                          <a:effectLst/>
                          <a:hlinkClick r:id="rId11"/>
                        </a:rPr>
                        <a:t>#F0FFFF</a:t>
                      </a:r>
                      <a:endParaRPr lang="en-US">
                        <a:effectLst/>
                      </a:endParaRPr>
                    </a:p>
                  </a:txBody>
                  <a:tcPr marL="76200" marR="76200" marT="76200" marB="76200"/>
                </a:tc>
                <a:extLst>
                  <a:ext uri="{0D108BD9-81ED-4DB2-BD59-A6C34878D82A}">
                    <a16:rowId xmlns:a16="http://schemas.microsoft.com/office/drawing/2014/main" val="500078062"/>
                  </a:ext>
                </a:extLst>
              </a:tr>
              <a:tr h="370840">
                <a:tc>
                  <a:txBody>
                    <a:bodyPr/>
                    <a:lstStyle/>
                    <a:p>
                      <a:pPr algn="l" fontAlgn="t"/>
                      <a:r>
                        <a:rPr lang="en-US">
                          <a:effectLst/>
                          <a:hlinkClick r:id="rId12"/>
                        </a:rPr>
                        <a:t>Beige</a:t>
                      </a:r>
                      <a:r>
                        <a:rPr lang="en-US">
                          <a:effectLst/>
                        </a:rPr>
                        <a:t> </a:t>
                      </a:r>
                    </a:p>
                  </a:txBody>
                  <a:tcPr marL="152400" marR="76200" marT="76200" marB="76200"/>
                </a:tc>
                <a:tc>
                  <a:txBody>
                    <a:bodyPr/>
                    <a:lstStyle/>
                    <a:p>
                      <a:pPr algn="l" fontAlgn="t"/>
                      <a:r>
                        <a:rPr lang="en-US">
                          <a:effectLst/>
                          <a:hlinkClick r:id="rId13"/>
                        </a:rPr>
                        <a:t>#F5F5DC</a:t>
                      </a:r>
                      <a:endParaRPr lang="en-US">
                        <a:effectLst/>
                      </a:endParaRPr>
                    </a:p>
                  </a:txBody>
                  <a:tcPr marL="76200" marR="76200" marT="76200" marB="76200"/>
                </a:tc>
                <a:extLst>
                  <a:ext uri="{0D108BD9-81ED-4DB2-BD59-A6C34878D82A}">
                    <a16:rowId xmlns:a16="http://schemas.microsoft.com/office/drawing/2014/main" val="4171837250"/>
                  </a:ext>
                </a:extLst>
              </a:tr>
              <a:tr h="370840">
                <a:tc>
                  <a:txBody>
                    <a:bodyPr/>
                    <a:lstStyle/>
                    <a:p>
                      <a:pPr algn="l" fontAlgn="t"/>
                      <a:r>
                        <a:rPr lang="en-US">
                          <a:effectLst/>
                          <a:hlinkClick r:id="rId14"/>
                        </a:rPr>
                        <a:t>Bisque</a:t>
                      </a:r>
                      <a:r>
                        <a:rPr lang="en-US">
                          <a:effectLst/>
                        </a:rPr>
                        <a:t> </a:t>
                      </a:r>
                    </a:p>
                  </a:txBody>
                  <a:tcPr marL="152400" marR="76200" marT="76200" marB="76200"/>
                </a:tc>
                <a:tc>
                  <a:txBody>
                    <a:bodyPr/>
                    <a:lstStyle/>
                    <a:p>
                      <a:pPr algn="l" fontAlgn="t"/>
                      <a:r>
                        <a:rPr lang="en-US">
                          <a:effectLst/>
                          <a:hlinkClick r:id="rId15"/>
                        </a:rPr>
                        <a:t>#FFE4C4</a:t>
                      </a:r>
                      <a:endParaRPr lang="en-US">
                        <a:effectLst/>
                      </a:endParaRPr>
                    </a:p>
                  </a:txBody>
                  <a:tcPr marL="76200" marR="76200" marT="76200" marB="76200"/>
                </a:tc>
                <a:extLst>
                  <a:ext uri="{0D108BD9-81ED-4DB2-BD59-A6C34878D82A}">
                    <a16:rowId xmlns:a16="http://schemas.microsoft.com/office/drawing/2014/main" val="1824975604"/>
                  </a:ext>
                </a:extLst>
              </a:tr>
              <a:tr h="370840">
                <a:tc>
                  <a:txBody>
                    <a:bodyPr/>
                    <a:lstStyle/>
                    <a:p>
                      <a:pPr algn="l" fontAlgn="t"/>
                      <a:r>
                        <a:rPr lang="en-US">
                          <a:effectLst/>
                          <a:hlinkClick r:id="rId16"/>
                        </a:rPr>
                        <a:t>Black</a:t>
                      </a:r>
                      <a:r>
                        <a:rPr lang="en-US">
                          <a:effectLst/>
                        </a:rPr>
                        <a:t> </a:t>
                      </a:r>
                    </a:p>
                  </a:txBody>
                  <a:tcPr marL="152400" marR="76200" marT="76200" marB="76200"/>
                </a:tc>
                <a:tc>
                  <a:txBody>
                    <a:bodyPr/>
                    <a:lstStyle/>
                    <a:p>
                      <a:pPr algn="l" fontAlgn="t"/>
                      <a:r>
                        <a:rPr lang="en-US">
                          <a:effectLst/>
                          <a:hlinkClick r:id="rId17"/>
                        </a:rPr>
                        <a:t>#000000</a:t>
                      </a:r>
                      <a:endParaRPr lang="en-US">
                        <a:effectLst/>
                      </a:endParaRPr>
                    </a:p>
                  </a:txBody>
                  <a:tcPr marL="76200" marR="76200" marT="76200" marB="76200"/>
                </a:tc>
                <a:extLst>
                  <a:ext uri="{0D108BD9-81ED-4DB2-BD59-A6C34878D82A}">
                    <a16:rowId xmlns:a16="http://schemas.microsoft.com/office/drawing/2014/main" val="4052653974"/>
                  </a:ext>
                </a:extLst>
              </a:tr>
              <a:tr h="370840">
                <a:tc>
                  <a:txBody>
                    <a:bodyPr/>
                    <a:lstStyle/>
                    <a:p>
                      <a:pPr algn="l" fontAlgn="t"/>
                      <a:r>
                        <a:rPr lang="en-US">
                          <a:effectLst/>
                          <a:hlinkClick r:id="rId18"/>
                        </a:rPr>
                        <a:t>BlanchedAlmond</a:t>
                      </a:r>
                      <a:r>
                        <a:rPr lang="en-US">
                          <a:effectLst/>
                        </a:rPr>
                        <a:t> </a:t>
                      </a:r>
                    </a:p>
                  </a:txBody>
                  <a:tcPr marL="152400" marR="76200" marT="76200" marB="76200"/>
                </a:tc>
                <a:tc>
                  <a:txBody>
                    <a:bodyPr/>
                    <a:lstStyle/>
                    <a:p>
                      <a:pPr algn="l" fontAlgn="t"/>
                      <a:r>
                        <a:rPr lang="en-US">
                          <a:effectLst/>
                          <a:hlinkClick r:id="rId19"/>
                        </a:rPr>
                        <a:t>#FFEBCD</a:t>
                      </a:r>
                      <a:endParaRPr lang="en-US">
                        <a:effectLst/>
                      </a:endParaRPr>
                    </a:p>
                  </a:txBody>
                  <a:tcPr marL="76200" marR="76200" marT="76200" marB="76200"/>
                </a:tc>
                <a:extLst>
                  <a:ext uri="{0D108BD9-81ED-4DB2-BD59-A6C34878D82A}">
                    <a16:rowId xmlns:a16="http://schemas.microsoft.com/office/drawing/2014/main" val="2187585017"/>
                  </a:ext>
                </a:extLst>
              </a:tr>
              <a:tr h="370840">
                <a:tc>
                  <a:txBody>
                    <a:bodyPr/>
                    <a:lstStyle/>
                    <a:p>
                      <a:pPr algn="l" fontAlgn="t"/>
                      <a:r>
                        <a:rPr lang="en-US">
                          <a:effectLst/>
                          <a:hlinkClick r:id="rId20"/>
                        </a:rPr>
                        <a:t>Blue</a:t>
                      </a:r>
                      <a:r>
                        <a:rPr lang="en-US">
                          <a:effectLst/>
                        </a:rPr>
                        <a:t> </a:t>
                      </a:r>
                    </a:p>
                  </a:txBody>
                  <a:tcPr marL="152400" marR="76200" marT="76200" marB="76200"/>
                </a:tc>
                <a:tc>
                  <a:txBody>
                    <a:bodyPr/>
                    <a:lstStyle/>
                    <a:p>
                      <a:pPr algn="l" fontAlgn="t"/>
                      <a:r>
                        <a:rPr lang="en-US">
                          <a:effectLst/>
                          <a:hlinkClick r:id="rId21"/>
                        </a:rPr>
                        <a:t>#0000FF</a:t>
                      </a:r>
                      <a:endParaRPr lang="en-US">
                        <a:effectLst/>
                      </a:endParaRPr>
                    </a:p>
                  </a:txBody>
                  <a:tcPr marL="76200" marR="76200" marT="76200" marB="76200"/>
                </a:tc>
                <a:extLst>
                  <a:ext uri="{0D108BD9-81ED-4DB2-BD59-A6C34878D82A}">
                    <a16:rowId xmlns:a16="http://schemas.microsoft.com/office/drawing/2014/main" val="529060363"/>
                  </a:ext>
                </a:extLst>
              </a:tr>
              <a:tr h="370840">
                <a:tc>
                  <a:txBody>
                    <a:bodyPr/>
                    <a:lstStyle/>
                    <a:p>
                      <a:pPr algn="l" fontAlgn="t"/>
                      <a:r>
                        <a:rPr lang="en-US">
                          <a:effectLst/>
                          <a:hlinkClick r:id="rId22"/>
                        </a:rPr>
                        <a:t>BlueViolet</a:t>
                      </a:r>
                      <a:r>
                        <a:rPr lang="en-US">
                          <a:effectLst/>
                        </a:rPr>
                        <a:t> </a:t>
                      </a:r>
                    </a:p>
                  </a:txBody>
                  <a:tcPr marL="152400" marR="76200" marT="76200" marB="76200"/>
                </a:tc>
                <a:tc>
                  <a:txBody>
                    <a:bodyPr/>
                    <a:lstStyle/>
                    <a:p>
                      <a:pPr algn="l" fontAlgn="t"/>
                      <a:r>
                        <a:rPr lang="en-US" dirty="0">
                          <a:effectLst/>
                          <a:hlinkClick r:id="rId23"/>
                        </a:rPr>
                        <a:t>#8A2BE2</a:t>
                      </a:r>
                      <a:endParaRPr lang="en-US" dirty="0">
                        <a:effectLst/>
                      </a:endParaRPr>
                    </a:p>
                  </a:txBody>
                  <a:tcPr marL="76200" marR="76200" marT="76200" marB="76200"/>
                </a:tc>
                <a:extLst>
                  <a:ext uri="{0D108BD9-81ED-4DB2-BD59-A6C34878D82A}">
                    <a16:rowId xmlns:a16="http://schemas.microsoft.com/office/drawing/2014/main" val="29834965"/>
                  </a:ext>
                </a:extLst>
              </a:tr>
            </a:tbl>
          </a:graphicData>
        </a:graphic>
      </p:graphicFrame>
      <p:sp>
        <p:nvSpPr>
          <p:cNvPr id="4" name="Date Placeholder 3">
            <a:extLst>
              <a:ext uri="{FF2B5EF4-FFF2-40B4-BE49-F238E27FC236}">
                <a16:creationId xmlns:a16="http://schemas.microsoft.com/office/drawing/2014/main" id="{0C0BFE70-9D8E-4B86-8DC4-5ABAE7E04AFE}"/>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7C4431B4-7D2F-4972-9498-AA347BE73DFD}"/>
              </a:ext>
            </a:extLst>
          </p:cNvPr>
          <p:cNvSpPr>
            <a:spLocks noGrp="1"/>
          </p:cNvSpPr>
          <p:nvPr>
            <p:ph type="ftr" sz="quarter" idx="16"/>
          </p:nvPr>
        </p:nvSpPr>
        <p:spPr/>
        <p:txBody>
          <a:bodyPr/>
          <a:lstStyle/>
          <a:p>
            <a:r>
              <a:rPr lang="en-US"/>
              <a:t>HTML and CSS</a:t>
            </a:r>
          </a:p>
        </p:txBody>
      </p:sp>
      <p:sp>
        <p:nvSpPr>
          <p:cNvPr id="8" name="Rectangle 7">
            <a:extLst>
              <a:ext uri="{FF2B5EF4-FFF2-40B4-BE49-F238E27FC236}">
                <a16:creationId xmlns:a16="http://schemas.microsoft.com/office/drawing/2014/main" id="{5666DBB6-E32B-40A9-A4EE-AEE3D0B2C049}"/>
              </a:ext>
            </a:extLst>
          </p:cNvPr>
          <p:cNvSpPr/>
          <p:nvPr/>
        </p:nvSpPr>
        <p:spPr>
          <a:xfrm>
            <a:off x="228600" y="934499"/>
            <a:ext cx="8458200" cy="461665"/>
          </a:xfrm>
          <a:prstGeom prst="rect">
            <a:avLst/>
          </a:prstGeom>
        </p:spPr>
        <p:txBody>
          <a:bodyPr wrap="square">
            <a:spAutoFit/>
          </a:bodyPr>
          <a:lstStyle/>
          <a:p>
            <a:r>
              <a:rPr lang="en-US" sz="2400" b="1" dirty="0">
                <a:hlinkClick r:id="rId24"/>
              </a:rPr>
              <a:t>https://www.w3schools.com/colors/colors_names.asp</a:t>
            </a:r>
            <a:endParaRPr lang="en-US" sz="2400" b="1" dirty="0"/>
          </a:p>
        </p:txBody>
      </p:sp>
      <p:graphicFrame>
        <p:nvGraphicFramePr>
          <p:cNvPr id="9" name="Table 6">
            <a:extLst>
              <a:ext uri="{FF2B5EF4-FFF2-40B4-BE49-F238E27FC236}">
                <a16:creationId xmlns:a16="http://schemas.microsoft.com/office/drawing/2014/main" id="{833EDF58-04B5-498B-A831-5743669761F4}"/>
              </a:ext>
            </a:extLst>
          </p:cNvPr>
          <p:cNvGraphicFramePr>
            <a:graphicFrameLocks/>
          </p:cNvGraphicFramePr>
          <p:nvPr>
            <p:extLst>
              <p:ext uri="{D42A27DB-BD31-4B8C-83A1-F6EECF244321}">
                <p14:modId xmlns:p14="http://schemas.microsoft.com/office/powerpoint/2010/main" val="2115070402"/>
              </p:ext>
            </p:extLst>
          </p:nvPr>
        </p:nvGraphicFramePr>
        <p:xfrm>
          <a:off x="4613550" y="1447800"/>
          <a:ext cx="3311250" cy="5120640"/>
        </p:xfrm>
        <a:graphic>
          <a:graphicData uri="http://schemas.openxmlformats.org/drawingml/2006/table">
            <a:tbl>
              <a:tblPr firstRow="1" bandRow="1">
                <a:tableStyleId>{5C22544A-7EE6-4342-B048-85BDC9FD1C3A}</a:tableStyleId>
              </a:tblPr>
              <a:tblGrid>
                <a:gridCol w="2015850">
                  <a:extLst>
                    <a:ext uri="{9D8B030D-6E8A-4147-A177-3AD203B41FA5}">
                      <a16:colId xmlns:a16="http://schemas.microsoft.com/office/drawing/2014/main" val="2034973205"/>
                    </a:ext>
                  </a:extLst>
                </a:gridCol>
                <a:gridCol w="1295400">
                  <a:extLst>
                    <a:ext uri="{9D8B030D-6E8A-4147-A177-3AD203B41FA5}">
                      <a16:colId xmlns:a16="http://schemas.microsoft.com/office/drawing/2014/main" val="2377668833"/>
                    </a:ext>
                  </a:extLst>
                </a:gridCol>
              </a:tblGrid>
              <a:tr h="370840">
                <a:tc>
                  <a:txBody>
                    <a:bodyPr/>
                    <a:lstStyle/>
                    <a:p>
                      <a:pPr algn="l" fontAlgn="t"/>
                      <a:r>
                        <a:rPr lang="en-US" dirty="0">
                          <a:effectLst/>
                        </a:rPr>
                        <a:t>Color Name</a:t>
                      </a:r>
                    </a:p>
                  </a:txBody>
                  <a:tcPr marL="152400" marR="76200" marT="76200" marB="76200"/>
                </a:tc>
                <a:tc>
                  <a:txBody>
                    <a:bodyPr/>
                    <a:lstStyle/>
                    <a:p>
                      <a:pPr algn="l" fontAlgn="t"/>
                      <a:r>
                        <a:rPr lang="en-US" dirty="0">
                          <a:effectLst/>
                        </a:rPr>
                        <a:t>HEX</a:t>
                      </a:r>
                    </a:p>
                  </a:txBody>
                  <a:tcPr marL="152400" marR="76200" marT="76200" marB="76200"/>
                </a:tc>
                <a:extLst>
                  <a:ext uri="{0D108BD9-81ED-4DB2-BD59-A6C34878D82A}">
                    <a16:rowId xmlns:a16="http://schemas.microsoft.com/office/drawing/2014/main" val="1527622098"/>
                  </a:ext>
                </a:extLst>
              </a:tr>
              <a:tr h="370840">
                <a:tc>
                  <a:txBody>
                    <a:bodyPr/>
                    <a:lstStyle/>
                    <a:p>
                      <a:pPr algn="l" fontAlgn="t"/>
                      <a:r>
                        <a:rPr lang="en-US" dirty="0" err="1">
                          <a:effectLst/>
                          <a:hlinkClick r:id="rId25"/>
                        </a:rPr>
                        <a:t>BurlyWood</a:t>
                      </a:r>
                      <a:r>
                        <a:rPr lang="en-US" dirty="0">
                          <a:effectLst/>
                        </a:rPr>
                        <a:t> </a:t>
                      </a:r>
                    </a:p>
                  </a:txBody>
                  <a:tcPr marL="152400" marR="76200" marT="76200" marB="76200"/>
                </a:tc>
                <a:tc>
                  <a:txBody>
                    <a:bodyPr/>
                    <a:lstStyle/>
                    <a:p>
                      <a:pPr algn="l" fontAlgn="t"/>
                      <a:r>
                        <a:rPr lang="en-US">
                          <a:effectLst/>
                          <a:hlinkClick r:id="rId26"/>
                        </a:rPr>
                        <a:t>#DEB887</a:t>
                      </a:r>
                      <a:endParaRPr lang="en-US">
                        <a:effectLst/>
                      </a:endParaRPr>
                    </a:p>
                  </a:txBody>
                  <a:tcPr marL="76200" marR="76200" marT="76200" marB="76200"/>
                </a:tc>
                <a:extLst>
                  <a:ext uri="{0D108BD9-81ED-4DB2-BD59-A6C34878D82A}">
                    <a16:rowId xmlns:a16="http://schemas.microsoft.com/office/drawing/2014/main" val="852718479"/>
                  </a:ext>
                </a:extLst>
              </a:tr>
              <a:tr h="370840">
                <a:tc>
                  <a:txBody>
                    <a:bodyPr/>
                    <a:lstStyle/>
                    <a:p>
                      <a:pPr algn="l" fontAlgn="t"/>
                      <a:r>
                        <a:rPr lang="en-US">
                          <a:effectLst/>
                          <a:hlinkClick r:id="rId27"/>
                        </a:rPr>
                        <a:t>CadetBlue</a:t>
                      </a:r>
                      <a:r>
                        <a:rPr lang="en-US">
                          <a:effectLst/>
                        </a:rPr>
                        <a:t> </a:t>
                      </a:r>
                    </a:p>
                  </a:txBody>
                  <a:tcPr marL="152400" marR="76200" marT="76200" marB="76200"/>
                </a:tc>
                <a:tc>
                  <a:txBody>
                    <a:bodyPr/>
                    <a:lstStyle/>
                    <a:p>
                      <a:pPr algn="l" fontAlgn="t"/>
                      <a:r>
                        <a:rPr lang="en-US">
                          <a:effectLst/>
                          <a:hlinkClick r:id="rId28"/>
                        </a:rPr>
                        <a:t>#5F9EA0</a:t>
                      </a:r>
                      <a:endParaRPr lang="en-US">
                        <a:effectLst/>
                      </a:endParaRPr>
                    </a:p>
                  </a:txBody>
                  <a:tcPr marL="76200" marR="76200" marT="76200" marB="76200"/>
                </a:tc>
                <a:extLst>
                  <a:ext uri="{0D108BD9-81ED-4DB2-BD59-A6C34878D82A}">
                    <a16:rowId xmlns:a16="http://schemas.microsoft.com/office/drawing/2014/main" val="1302238304"/>
                  </a:ext>
                </a:extLst>
              </a:tr>
              <a:tr h="370840">
                <a:tc>
                  <a:txBody>
                    <a:bodyPr/>
                    <a:lstStyle/>
                    <a:p>
                      <a:pPr algn="l" fontAlgn="t"/>
                      <a:r>
                        <a:rPr lang="en-US">
                          <a:effectLst/>
                          <a:hlinkClick r:id="rId29"/>
                        </a:rPr>
                        <a:t>Chartreuse</a:t>
                      </a:r>
                      <a:r>
                        <a:rPr lang="en-US">
                          <a:effectLst/>
                        </a:rPr>
                        <a:t> </a:t>
                      </a:r>
                    </a:p>
                  </a:txBody>
                  <a:tcPr marL="152400" marR="76200" marT="76200" marB="76200"/>
                </a:tc>
                <a:tc>
                  <a:txBody>
                    <a:bodyPr/>
                    <a:lstStyle/>
                    <a:p>
                      <a:pPr algn="l" fontAlgn="t"/>
                      <a:r>
                        <a:rPr lang="en-US">
                          <a:effectLst/>
                          <a:hlinkClick r:id="rId30"/>
                        </a:rPr>
                        <a:t>#7FFF00</a:t>
                      </a:r>
                      <a:endParaRPr lang="en-US">
                        <a:effectLst/>
                      </a:endParaRPr>
                    </a:p>
                  </a:txBody>
                  <a:tcPr marL="76200" marR="76200" marT="76200" marB="76200"/>
                </a:tc>
                <a:extLst>
                  <a:ext uri="{0D108BD9-81ED-4DB2-BD59-A6C34878D82A}">
                    <a16:rowId xmlns:a16="http://schemas.microsoft.com/office/drawing/2014/main" val="319971362"/>
                  </a:ext>
                </a:extLst>
              </a:tr>
              <a:tr h="370840">
                <a:tc>
                  <a:txBody>
                    <a:bodyPr/>
                    <a:lstStyle/>
                    <a:p>
                      <a:pPr algn="l" fontAlgn="t"/>
                      <a:r>
                        <a:rPr lang="en-US">
                          <a:effectLst/>
                          <a:hlinkClick r:id="rId31"/>
                        </a:rPr>
                        <a:t>Chocolate</a:t>
                      </a:r>
                      <a:r>
                        <a:rPr lang="en-US">
                          <a:effectLst/>
                        </a:rPr>
                        <a:t> </a:t>
                      </a:r>
                    </a:p>
                  </a:txBody>
                  <a:tcPr marL="152400" marR="76200" marT="76200" marB="76200"/>
                </a:tc>
                <a:tc>
                  <a:txBody>
                    <a:bodyPr/>
                    <a:lstStyle/>
                    <a:p>
                      <a:pPr algn="l" fontAlgn="t"/>
                      <a:r>
                        <a:rPr lang="en-US">
                          <a:effectLst/>
                          <a:hlinkClick r:id="rId32"/>
                        </a:rPr>
                        <a:t>#D2691E</a:t>
                      </a:r>
                      <a:endParaRPr lang="en-US">
                        <a:effectLst/>
                      </a:endParaRPr>
                    </a:p>
                  </a:txBody>
                  <a:tcPr marL="76200" marR="76200" marT="76200" marB="76200"/>
                </a:tc>
                <a:extLst>
                  <a:ext uri="{0D108BD9-81ED-4DB2-BD59-A6C34878D82A}">
                    <a16:rowId xmlns:a16="http://schemas.microsoft.com/office/drawing/2014/main" val="3097358903"/>
                  </a:ext>
                </a:extLst>
              </a:tr>
              <a:tr h="370840">
                <a:tc>
                  <a:txBody>
                    <a:bodyPr/>
                    <a:lstStyle/>
                    <a:p>
                      <a:pPr algn="l" fontAlgn="t"/>
                      <a:r>
                        <a:rPr lang="en-US">
                          <a:effectLst/>
                          <a:hlinkClick r:id="rId33"/>
                        </a:rPr>
                        <a:t>Coral</a:t>
                      </a:r>
                      <a:r>
                        <a:rPr lang="en-US">
                          <a:effectLst/>
                        </a:rPr>
                        <a:t> </a:t>
                      </a:r>
                    </a:p>
                  </a:txBody>
                  <a:tcPr marL="152400" marR="76200" marT="76200" marB="76200"/>
                </a:tc>
                <a:tc>
                  <a:txBody>
                    <a:bodyPr/>
                    <a:lstStyle/>
                    <a:p>
                      <a:pPr algn="l" fontAlgn="t"/>
                      <a:r>
                        <a:rPr lang="en-US">
                          <a:effectLst/>
                          <a:hlinkClick r:id="rId34"/>
                        </a:rPr>
                        <a:t>#FF7F50</a:t>
                      </a:r>
                      <a:endParaRPr lang="en-US">
                        <a:effectLst/>
                      </a:endParaRPr>
                    </a:p>
                  </a:txBody>
                  <a:tcPr marL="76200" marR="76200" marT="76200" marB="76200"/>
                </a:tc>
                <a:extLst>
                  <a:ext uri="{0D108BD9-81ED-4DB2-BD59-A6C34878D82A}">
                    <a16:rowId xmlns:a16="http://schemas.microsoft.com/office/drawing/2014/main" val="500078062"/>
                  </a:ext>
                </a:extLst>
              </a:tr>
              <a:tr h="370840">
                <a:tc>
                  <a:txBody>
                    <a:bodyPr/>
                    <a:lstStyle/>
                    <a:p>
                      <a:pPr algn="l" fontAlgn="t"/>
                      <a:r>
                        <a:rPr lang="en-US">
                          <a:effectLst/>
                          <a:hlinkClick r:id="rId35"/>
                        </a:rPr>
                        <a:t>CornflowerBlue</a:t>
                      </a:r>
                      <a:r>
                        <a:rPr lang="en-US">
                          <a:effectLst/>
                        </a:rPr>
                        <a:t> </a:t>
                      </a:r>
                    </a:p>
                  </a:txBody>
                  <a:tcPr marL="152400" marR="76200" marT="76200" marB="76200"/>
                </a:tc>
                <a:tc>
                  <a:txBody>
                    <a:bodyPr/>
                    <a:lstStyle/>
                    <a:p>
                      <a:pPr algn="l" fontAlgn="t"/>
                      <a:r>
                        <a:rPr lang="en-US">
                          <a:effectLst/>
                          <a:hlinkClick r:id="rId36"/>
                        </a:rPr>
                        <a:t>#6495ED</a:t>
                      </a:r>
                      <a:endParaRPr lang="en-US">
                        <a:effectLst/>
                      </a:endParaRPr>
                    </a:p>
                  </a:txBody>
                  <a:tcPr marL="76200" marR="76200" marT="76200" marB="76200"/>
                </a:tc>
                <a:extLst>
                  <a:ext uri="{0D108BD9-81ED-4DB2-BD59-A6C34878D82A}">
                    <a16:rowId xmlns:a16="http://schemas.microsoft.com/office/drawing/2014/main" val="4171837250"/>
                  </a:ext>
                </a:extLst>
              </a:tr>
              <a:tr h="370840">
                <a:tc>
                  <a:txBody>
                    <a:bodyPr/>
                    <a:lstStyle/>
                    <a:p>
                      <a:pPr algn="l" fontAlgn="t"/>
                      <a:r>
                        <a:rPr lang="en-US">
                          <a:effectLst/>
                          <a:hlinkClick r:id="rId37"/>
                        </a:rPr>
                        <a:t>Cornsilk</a:t>
                      </a:r>
                      <a:r>
                        <a:rPr lang="en-US">
                          <a:effectLst/>
                        </a:rPr>
                        <a:t> </a:t>
                      </a:r>
                    </a:p>
                  </a:txBody>
                  <a:tcPr marL="152400" marR="76200" marT="76200" marB="76200"/>
                </a:tc>
                <a:tc>
                  <a:txBody>
                    <a:bodyPr/>
                    <a:lstStyle/>
                    <a:p>
                      <a:pPr algn="l" fontAlgn="t"/>
                      <a:r>
                        <a:rPr lang="en-US">
                          <a:effectLst/>
                          <a:hlinkClick r:id="rId38"/>
                        </a:rPr>
                        <a:t>#FFF8DC</a:t>
                      </a:r>
                      <a:endParaRPr lang="en-US">
                        <a:effectLst/>
                      </a:endParaRPr>
                    </a:p>
                  </a:txBody>
                  <a:tcPr marL="76200" marR="76200" marT="76200" marB="76200"/>
                </a:tc>
                <a:extLst>
                  <a:ext uri="{0D108BD9-81ED-4DB2-BD59-A6C34878D82A}">
                    <a16:rowId xmlns:a16="http://schemas.microsoft.com/office/drawing/2014/main" val="1824975604"/>
                  </a:ext>
                </a:extLst>
              </a:tr>
              <a:tr h="370840">
                <a:tc>
                  <a:txBody>
                    <a:bodyPr/>
                    <a:lstStyle/>
                    <a:p>
                      <a:pPr algn="l" fontAlgn="t"/>
                      <a:r>
                        <a:rPr lang="en-US">
                          <a:effectLst/>
                          <a:hlinkClick r:id="rId39"/>
                        </a:rPr>
                        <a:t>Crimson</a:t>
                      </a:r>
                      <a:r>
                        <a:rPr lang="en-US">
                          <a:effectLst/>
                        </a:rPr>
                        <a:t> </a:t>
                      </a:r>
                    </a:p>
                  </a:txBody>
                  <a:tcPr marL="152400" marR="76200" marT="76200" marB="76200"/>
                </a:tc>
                <a:tc>
                  <a:txBody>
                    <a:bodyPr/>
                    <a:lstStyle/>
                    <a:p>
                      <a:pPr algn="l" fontAlgn="t"/>
                      <a:r>
                        <a:rPr lang="en-US">
                          <a:effectLst/>
                          <a:hlinkClick r:id="rId40"/>
                        </a:rPr>
                        <a:t>#DC143C</a:t>
                      </a:r>
                      <a:endParaRPr lang="en-US">
                        <a:effectLst/>
                      </a:endParaRPr>
                    </a:p>
                  </a:txBody>
                  <a:tcPr marL="76200" marR="76200" marT="76200" marB="76200"/>
                </a:tc>
                <a:extLst>
                  <a:ext uri="{0D108BD9-81ED-4DB2-BD59-A6C34878D82A}">
                    <a16:rowId xmlns:a16="http://schemas.microsoft.com/office/drawing/2014/main" val="4052653974"/>
                  </a:ext>
                </a:extLst>
              </a:tr>
              <a:tr h="370840">
                <a:tc>
                  <a:txBody>
                    <a:bodyPr/>
                    <a:lstStyle/>
                    <a:p>
                      <a:pPr algn="l" fontAlgn="t"/>
                      <a:r>
                        <a:rPr lang="en-US">
                          <a:effectLst/>
                          <a:hlinkClick r:id="rId41"/>
                        </a:rPr>
                        <a:t>Cyan</a:t>
                      </a:r>
                      <a:r>
                        <a:rPr lang="en-US">
                          <a:effectLst/>
                        </a:rPr>
                        <a:t> </a:t>
                      </a:r>
                    </a:p>
                  </a:txBody>
                  <a:tcPr marL="152400" marR="76200" marT="76200" marB="76200"/>
                </a:tc>
                <a:tc>
                  <a:txBody>
                    <a:bodyPr/>
                    <a:lstStyle/>
                    <a:p>
                      <a:pPr algn="l" fontAlgn="t"/>
                      <a:r>
                        <a:rPr lang="en-US">
                          <a:effectLst/>
                          <a:hlinkClick r:id="rId7"/>
                        </a:rPr>
                        <a:t>#00FFFF</a:t>
                      </a:r>
                      <a:endParaRPr lang="en-US">
                        <a:effectLst/>
                      </a:endParaRPr>
                    </a:p>
                  </a:txBody>
                  <a:tcPr marL="76200" marR="76200" marT="76200" marB="76200"/>
                </a:tc>
                <a:extLst>
                  <a:ext uri="{0D108BD9-81ED-4DB2-BD59-A6C34878D82A}">
                    <a16:rowId xmlns:a16="http://schemas.microsoft.com/office/drawing/2014/main" val="2187585017"/>
                  </a:ext>
                </a:extLst>
              </a:tr>
              <a:tr h="370840">
                <a:tc>
                  <a:txBody>
                    <a:bodyPr/>
                    <a:lstStyle/>
                    <a:p>
                      <a:pPr algn="l" fontAlgn="t"/>
                      <a:r>
                        <a:rPr lang="en-US">
                          <a:effectLst/>
                          <a:hlinkClick r:id="rId42"/>
                        </a:rPr>
                        <a:t>DarkBlue</a:t>
                      </a:r>
                      <a:r>
                        <a:rPr lang="en-US">
                          <a:effectLst/>
                        </a:rPr>
                        <a:t> </a:t>
                      </a:r>
                    </a:p>
                  </a:txBody>
                  <a:tcPr marL="152400" marR="76200" marT="76200" marB="76200"/>
                </a:tc>
                <a:tc>
                  <a:txBody>
                    <a:bodyPr/>
                    <a:lstStyle/>
                    <a:p>
                      <a:pPr algn="l" fontAlgn="t"/>
                      <a:r>
                        <a:rPr lang="en-US">
                          <a:effectLst/>
                          <a:hlinkClick r:id="rId43"/>
                        </a:rPr>
                        <a:t>#00008B</a:t>
                      </a:r>
                      <a:endParaRPr lang="en-US">
                        <a:effectLst/>
                      </a:endParaRPr>
                    </a:p>
                  </a:txBody>
                  <a:tcPr marL="76200" marR="76200" marT="76200" marB="76200"/>
                </a:tc>
                <a:extLst>
                  <a:ext uri="{0D108BD9-81ED-4DB2-BD59-A6C34878D82A}">
                    <a16:rowId xmlns:a16="http://schemas.microsoft.com/office/drawing/2014/main" val="529060363"/>
                  </a:ext>
                </a:extLst>
              </a:tr>
              <a:tr h="370840">
                <a:tc>
                  <a:txBody>
                    <a:bodyPr/>
                    <a:lstStyle/>
                    <a:p>
                      <a:pPr algn="l" fontAlgn="t"/>
                      <a:r>
                        <a:rPr lang="en-US">
                          <a:effectLst/>
                          <a:hlinkClick r:id="rId44"/>
                        </a:rPr>
                        <a:t>DarkCyan</a:t>
                      </a:r>
                      <a:r>
                        <a:rPr lang="en-US">
                          <a:effectLst/>
                        </a:rPr>
                        <a:t> </a:t>
                      </a:r>
                    </a:p>
                  </a:txBody>
                  <a:tcPr marL="152400" marR="76200" marT="76200" marB="76200"/>
                </a:tc>
                <a:tc>
                  <a:txBody>
                    <a:bodyPr/>
                    <a:lstStyle/>
                    <a:p>
                      <a:pPr algn="l" fontAlgn="t"/>
                      <a:r>
                        <a:rPr lang="en-US" dirty="0">
                          <a:effectLst/>
                          <a:hlinkClick r:id="rId45"/>
                        </a:rPr>
                        <a:t>#008B8B</a:t>
                      </a:r>
                      <a:endParaRPr lang="en-US" dirty="0">
                        <a:effectLst/>
                      </a:endParaRPr>
                    </a:p>
                  </a:txBody>
                  <a:tcPr marL="76200" marR="76200" marT="76200" marB="76200"/>
                </a:tc>
                <a:extLst>
                  <a:ext uri="{0D108BD9-81ED-4DB2-BD59-A6C34878D82A}">
                    <a16:rowId xmlns:a16="http://schemas.microsoft.com/office/drawing/2014/main" val="29834965"/>
                  </a:ext>
                </a:extLst>
              </a:tr>
            </a:tbl>
          </a:graphicData>
        </a:graphic>
      </p:graphicFrame>
    </p:spTree>
    <p:extLst>
      <p:ext uri="{BB962C8B-B14F-4D97-AF65-F5344CB8AC3E}">
        <p14:creationId xmlns:p14="http://schemas.microsoft.com/office/powerpoint/2010/main" val="2817926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C27A5-7C74-4C88-B063-4071D3C0BF63}"/>
              </a:ext>
            </a:extLst>
          </p:cNvPr>
          <p:cNvSpPr>
            <a:spLocks noGrp="1"/>
          </p:cNvSpPr>
          <p:nvPr>
            <p:ph type="title"/>
          </p:nvPr>
        </p:nvSpPr>
        <p:spPr/>
        <p:txBody>
          <a:bodyPr/>
          <a:lstStyle/>
          <a:p>
            <a:r>
              <a:rPr lang="en-US" dirty="0"/>
              <a:t>Validate HTML and CSS</a:t>
            </a:r>
          </a:p>
        </p:txBody>
      </p:sp>
      <p:sp>
        <p:nvSpPr>
          <p:cNvPr id="3" name="Content Placeholder 2">
            <a:extLst>
              <a:ext uri="{FF2B5EF4-FFF2-40B4-BE49-F238E27FC236}">
                <a16:creationId xmlns:a16="http://schemas.microsoft.com/office/drawing/2014/main" id="{902AFA5C-60A4-4903-9792-11EA67E4E52D}"/>
              </a:ext>
            </a:extLst>
          </p:cNvPr>
          <p:cNvSpPr>
            <a:spLocks noGrp="1"/>
          </p:cNvSpPr>
          <p:nvPr>
            <p:ph sz="quarter" idx="1"/>
          </p:nvPr>
        </p:nvSpPr>
        <p:spPr>
          <a:xfrm>
            <a:off x="457200" y="1828800"/>
            <a:ext cx="7467600" cy="4495800"/>
          </a:xfrm>
        </p:spPr>
        <p:txBody>
          <a:bodyPr>
            <a:normAutofit/>
          </a:bodyPr>
          <a:lstStyle/>
          <a:p>
            <a:r>
              <a:rPr lang="en-US" sz="2800" dirty="0"/>
              <a:t>HTML: </a:t>
            </a:r>
            <a:br>
              <a:rPr lang="en-US" sz="2800" dirty="0"/>
            </a:br>
            <a:r>
              <a:rPr lang="en-US" sz="2800" dirty="0">
                <a:hlinkClick r:id="rId2"/>
              </a:rPr>
              <a:t>https://validator.w3.org/</a:t>
            </a:r>
            <a:endParaRPr lang="en-US" sz="2800" dirty="0"/>
          </a:p>
          <a:p>
            <a:r>
              <a:rPr lang="en-US" sz="2800" dirty="0"/>
              <a:t>CSS: </a:t>
            </a:r>
            <a:br>
              <a:rPr lang="en-US" sz="2800" dirty="0"/>
            </a:br>
            <a:r>
              <a:rPr lang="en-US" sz="2800" dirty="0">
                <a:hlinkClick r:id="rId3"/>
              </a:rPr>
              <a:t>http://jigsaw.w3.org/css-validator/</a:t>
            </a:r>
            <a:endParaRPr lang="en-US" sz="2800" dirty="0"/>
          </a:p>
        </p:txBody>
      </p:sp>
      <p:sp>
        <p:nvSpPr>
          <p:cNvPr id="4" name="Date Placeholder 3">
            <a:extLst>
              <a:ext uri="{FF2B5EF4-FFF2-40B4-BE49-F238E27FC236}">
                <a16:creationId xmlns:a16="http://schemas.microsoft.com/office/drawing/2014/main" id="{C50AC183-8C29-4C5D-9812-BF2279BDB231}"/>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0A40DD2A-4157-4E26-BE59-F56A79507FD2}"/>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15577019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Links</a:t>
            </a:r>
          </a:p>
        </p:txBody>
      </p:sp>
      <p:sp>
        <p:nvSpPr>
          <p:cNvPr id="3" name="Content Placeholder 2"/>
          <p:cNvSpPr>
            <a:spLocks noGrp="1"/>
          </p:cNvSpPr>
          <p:nvPr>
            <p:ph sz="quarter" idx="1"/>
          </p:nvPr>
        </p:nvSpPr>
        <p:spPr/>
        <p:txBody>
          <a:bodyPr>
            <a:normAutofit/>
          </a:bodyPr>
          <a:lstStyle/>
          <a:p>
            <a:pPr marL="0" indent="0">
              <a:buNone/>
            </a:pPr>
            <a:r>
              <a:rPr lang="en-US" sz="3200" dirty="0"/>
              <a:t>&lt;A HREF=</a:t>
            </a:r>
            <a:r>
              <a:rPr lang="en-US" sz="3200" dirty="0">
                <a:hlinkClick r:id="rId2"/>
              </a:rPr>
              <a:t>"http://www.google.com</a:t>
            </a:r>
            <a:r>
              <a:rPr lang="en-US" sz="3200" dirty="0"/>
              <a:t>"&gt;</a:t>
            </a:r>
          </a:p>
          <a:p>
            <a:pPr marL="0" indent="0">
              <a:buNone/>
            </a:pPr>
            <a:r>
              <a:rPr lang="en-US" sz="3200" u="sng" dirty="0">
                <a:solidFill>
                  <a:srgbClr val="0070C0"/>
                </a:solidFill>
              </a:rPr>
              <a:t>Google</a:t>
            </a:r>
            <a:r>
              <a:rPr lang="en-US" sz="3200" dirty="0"/>
              <a:t>&lt;/A&gt;</a:t>
            </a:r>
          </a:p>
          <a:p>
            <a:pPr marL="0" indent="0">
              <a:buNone/>
            </a:pPr>
            <a:endParaRPr lang="en-US" sz="3200" dirty="0"/>
          </a:p>
          <a:p>
            <a:pPr marL="0" indent="0">
              <a:buNone/>
            </a:pPr>
            <a:r>
              <a:rPr lang="en-US" sz="3200" dirty="0"/>
              <a:t>External/Absolute Link</a:t>
            </a:r>
          </a:p>
          <a:p>
            <a:pPr marL="0" indent="0">
              <a:buNone/>
            </a:pPr>
            <a:endParaRPr lang="en-US" sz="3200" dirty="0"/>
          </a:p>
        </p:txBody>
      </p:sp>
      <p:sp>
        <p:nvSpPr>
          <p:cNvPr id="4" name="Date Placeholder 3">
            <a:extLst>
              <a:ext uri="{FF2B5EF4-FFF2-40B4-BE49-F238E27FC236}">
                <a16:creationId xmlns:a16="http://schemas.microsoft.com/office/drawing/2014/main" id="{E7E809AA-F924-46D9-936A-5DC9A899A044}"/>
              </a:ext>
            </a:extLst>
          </p:cNvPr>
          <p:cNvSpPr>
            <a:spLocks noGrp="1"/>
          </p:cNvSpPr>
          <p:nvPr>
            <p:ph type="dt" sz="half" idx="14"/>
          </p:nvPr>
        </p:nvSpPr>
        <p:spPr/>
        <p:txBody>
          <a:bodyPr/>
          <a:lstStyle/>
          <a:p>
            <a:fld id="{B851BC1F-8BD2-42F9-B3BA-65AD5E0DEBD7}" type="datetime1">
              <a:rPr lang="en-US" smtClean="0"/>
              <a:t>3/11/2020</a:t>
            </a:fld>
            <a:endParaRPr lang="en-US"/>
          </a:p>
        </p:txBody>
      </p:sp>
      <p:sp>
        <p:nvSpPr>
          <p:cNvPr id="5" name="Footer Placeholder 4">
            <a:extLst>
              <a:ext uri="{FF2B5EF4-FFF2-40B4-BE49-F238E27FC236}">
                <a16:creationId xmlns:a16="http://schemas.microsoft.com/office/drawing/2014/main" id="{097612B2-919C-47D6-AA56-5E403C8C66C0}"/>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18776798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Internal/Relative Links</a:t>
            </a:r>
          </a:p>
        </p:txBody>
      </p:sp>
      <p:sp>
        <p:nvSpPr>
          <p:cNvPr id="3" name="Content Placeholder 2"/>
          <p:cNvSpPr>
            <a:spLocks noGrp="1"/>
          </p:cNvSpPr>
          <p:nvPr>
            <p:ph sz="quarter" idx="1"/>
          </p:nvPr>
        </p:nvSpPr>
        <p:spPr>
          <a:xfrm>
            <a:off x="457200" y="2057400"/>
            <a:ext cx="7848600" cy="4416552"/>
          </a:xfrm>
        </p:spPr>
        <p:txBody>
          <a:bodyPr>
            <a:normAutofit/>
          </a:bodyPr>
          <a:lstStyle/>
          <a:p>
            <a:pPr marL="0" indent="0">
              <a:spcBef>
                <a:spcPts val="4200"/>
              </a:spcBef>
              <a:buNone/>
            </a:pPr>
            <a:r>
              <a:rPr lang="en-US" sz="3000" dirty="0"/>
              <a:t>&lt;a </a:t>
            </a:r>
            <a:r>
              <a:rPr lang="en-US" sz="3000" dirty="0" err="1"/>
              <a:t>href</a:t>
            </a:r>
            <a:r>
              <a:rPr lang="en-US" sz="3000" dirty="0"/>
              <a:t>="</a:t>
            </a:r>
            <a:r>
              <a:rPr lang="en-US" sz="3000" dirty="0" err="1"/>
              <a:t>TopicB</a:t>
            </a:r>
            <a:r>
              <a:rPr lang="en-US" sz="3000" dirty="0"/>
              <a:t>/about-us.html"&gt;About Us&lt;/a&gt;</a:t>
            </a:r>
          </a:p>
          <a:p>
            <a:pPr marL="0" indent="0">
              <a:spcBef>
                <a:spcPts val="4200"/>
              </a:spcBef>
              <a:buNone/>
            </a:pPr>
            <a:r>
              <a:rPr lang="en-US" sz="3000" dirty="0"/>
              <a:t>&lt;a </a:t>
            </a:r>
            <a:r>
              <a:rPr lang="en-US" sz="3000" dirty="0" err="1"/>
              <a:t>href</a:t>
            </a:r>
            <a:r>
              <a:rPr lang="en-US" sz="3000" dirty="0"/>
              <a:t>="../index.html"&gt;Homepage&lt;/a&gt;</a:t>
            </a:r>
          </a:p>
          <a:p>
            <a:pPr marL="0" indent="0">
              <a:spcBef>
                <a:spcPts val="4200"/>
              </a:spcBef>
              <a:buNone/>
            </a:pPr>
            <a:r>
              <a:rPr lang="en-US" sz="3000" dirty="0"/>
              <a:t>&lt;a </a:t>
            </a:r>
            <a:r>
              <a:rPr lang="en-US" sz="3000" dirty="0" err="1"/>
              <a:t>href</a:t>
            </a:r>
            <a:r>
              <a:rPr lang="en-US" sz="3000" dirty="0"/>
              <a:t>="../../Unit1/recipes.html"&gt;</a:t>
            </a:r>
            <a:br>
              <a:rPr lang="en-US" sz="3000" dirty="0"/>
            </a:br>
            <a:r>
              <a:rPr lang="en-US" sz="3000" u="sng" dirty="0">
                <a:solidFill>
                  <a:srgbClr val="0070C0"/>
                </a:solidFill>
              </a:rPr>
              <a:t>Recipes</a:t>
            </a:r>
            <a:r>
              <a:rPr lang="en-US" sz="3000" dirty="0"/>
              <a:t>&lt;/a&gt;</a:t>
            </a:r>
          </a:p>
        </p:txBody>
      </p:sp>
      <p:sp>
        <p:nvSpPr>
          <p:cNvPr id="6" name="Up Arrow 5"/>
          <p:cNvSpPr/>
          <p:nvPr/>
        </p:nvSpPr>
        <p:spPr>
          <a:xfrm>
            <a:off x="1905000" y="3124200"/>
            <a:ext cx="990600" cy="457200"/>
          </a:xfrm>
          <a:prstGeom prst="up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Up</a:t>
            </a:r>
          </a:p>
        </p:txBody>
      </p:sp>
      <p:sp>
        <p:nvSpPr>
          <p:cNvPr id="9" name="Down Arrow 8"/>
          <p:cNvSpPr/>
          <p:nvPr/>
        </p:nvSpPr>
        <p:spPr>
          <a:xfrm>
            <a:off x="2514600" y="1593273"/>
            <a:ext cx="1219200" cy="533400"/>
          </a:xfrm>
          <a:prstGeom prst="down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Down</a:t>
            </a:r>
          </a:p>
        </p:txBody>
      </p:sp>
      <p:sp>
        <p:nvSpPr>
          <p:cNvPr id="10" name="Down Arrow 9"/>
          <p:cNvSpPr/>
          <p:nvPr/>
        </p:nvSpPr>
        <p:spPr>
          <a:xfrm>
            <a:off x="3048000" y="4120572"/>
            <a:ext cx="1219200" cy="533400"/>
          </a:xfrm>
          <a:prstGeom prst="down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Down</a:t>
            </a:r>
          </a:p>
        </p:txBody>
      </p:sp>
      <p:sp>
        <p:nvSpPr>
          <p:cNvPr id="11" name="Up Arrow 10"/>
          <p:cNvSpPr/>
          <p:nvPr/>
        </p:nvSpPr>
        <p:spPr>
          <a:xfrm>
            <a:off x="1693718" y="4120572"/>
            <a:ext cx="990600" cy="457200"/>
          </a:xfrm>
          <a:prstGeom prst="up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Up</a:t>
            </a:r>
          </a:p>
        </p:txBody>
      </p:sp>
      <p:sp>
        <p:nvSpPr>
          <p:cNvPr id="13" name="Up Arrow 12"/>
          <p:cNvSpPr/>
          <p:nvPr/>
        </p:nvSpPr>
        <p:spPr>
          <a:xfrm>
            <a:off x="2372591" y="4158672"/>
            <a:ext cx="990600" cy="457200"/>
          </a:xfrm>
          <a:prstGeom prst="up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Up</a:t>
            </a:r>
          </a:p>
        </p:txBody>
      </p:sp>
      <p:sp>
        <p:nvSpPr>
          <p:cNvPr id="4" name="Date Placeholder 3">
            <a:extLst>
              <a:ext uri="{FF2B5EF4-FFF2-40B4-BE49-F238E27FC236}">
                <a16:creationId xmlns:a16="http://schemas.microsoft.com/office/drawing/2014/main" id="{EEFC8A81-8BFA-49BB-842F-34BD53C93E6B}"/>
              </a:ext>
            </a:extLst>
          </p:cNvPr>
          <p:cNvSpPr>
            <a:spLocks noGrp="1"/>
          </p:cNvSpPr>
          <p:nvPr>
            <p:ph type="dt" sz="half" idx="14"/>
          </p:nvPr>
        </p:nvSpPr>
        <p:spPr/>
        <p:txBody>
          <a:bodyPr/>
          <a:lstStyle/>
          <a:p>
            <a:fld id="{F28BFFF3-1CB0-49DC-BF8D-907ADCAE4418}" type="datetime1">
              <a:rPr lang="en-US" smtClean="0"/>
              <a:t>3/11/2020</a:t>
            </a:fld>
            <a:endParaRPr lang="en-US"/>
          </a:p>
        </p:txBody>
      </p:sp>
      <p:sp>
        <p:nvSpPr>
          <p:cNvPr id="5" name="Footer Placeholder 4">
            <a:extLst>
              <a:ext uri="{FF2B5EF4-FFF2-40B4-BE49-F238E27FC236}">
                <a16:creationId xmlns:a16="http://schemas.microsoft.com/office/drawing/2014/main" id="{83B151F0-158E-4AD1-AE0E-6F5FE8F1BBA9}"/>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2126343892"/>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E-Mail Links</a:t>
            </a:r>
          </a:p>
        </p:txBody>
      </p:sp>
      <p:sp>
        <p:nvSpPr>
          <p:cNvPr id="3" name="Content Placeholder 2"/>
          <p:cNvSpPr>
            <a:spLocks noGrp="1"/>
          </p:cNvSpPr>
          <p:nvPr>
            <p:ph sz="quarter" idx="1"/>
          </p:nvPr>
        </p:nvSpPr>
        <p:spPr/>
        <p:txBody>
          <a:bodyPr/>
          <a:lstStyle/>
          <a:p>
            <a:pPr marL="0" indent="0">
              <a:buNone/>
            </a:pPr>
            <a:r>
              <a:rPr lang="en-US" dirty="0"/>
              <a:t>&lt;A HREF=</a:t>
            </a:r>
            <a:r>
              <a:rPr lang="en-US" dirty="0">
                <a:hlinkClick r:id="rId2"/>
              </a:rPr>
              <a:t>"mailto:joe@aol.com</a:t>
            </a:r>
            <a:r>
              <a:rPr lang="en-US" dirty="0"/>
              <a:t>"&gt;E-Mail Joe&lt;/A&gt;</a:t>
            </a:r>
          </a:p>
          <a:p>
            <a:pPr marL="0" indent="0">
              <a:buNone/>
            </a:pPr>
            <a:endParaRPr lang="en-US" dirty="0"/>
          </a:p>
          <a:p>
            <a:pPr marL="0" indent="0">
              <a:buNone/>
            </a:pPr>
            <a:r>
              <a:rPr lang="en-US" dirty="0"/>
              <a:t>&lt;A HREF=</a:t>
            </a:r>
            <a:r>
              <a:rPr lang="en-US" dirty="0">
                <a:hlinkClick r:id="rId2"/>
              </a:rPr>
              <a:t>"mailto:joe@aol.com</a:t>
            </a:r>
            <a:r>
              <a:rPr lang="en-US" dirty="0"/>
              <a:t>" title="Opens up an email program"&gt;E-Mail Joe&lt;/A&gt;</a:t>
            </a:r>
          </a:p>
          <a:p>
            <a:pPr marL="0" indent="0">
              <a:buNone/>
            </a:pPr>
            <a:endParaRPr lang="en-US" dirty="0"/>
          </a:p>
          <a:p>
            <a:pPr marL="0" indent="0">
              <a:buNone/>
            </a:pPr>
            <a:r>
              <a:rPr lang="en-US" dirty="0"/>
              <a:t>&lt;A HREF=</a:t>
            </a:r>
            <a:r>
              <a:rPr lang="en-US" dirty="0">
                <a:hlinkClick r:id="rId2"/>
              </a:rPr>
              <a:t>"mailto:joe@aol.com</a:t>
            </a:r>
            <a:r>
              <a:rPr lang="en-US" dirty="0"/>
              <a:t>?Subject=</a:t>
            </a:r>
          </a:p>
          <a:p>
            <a:pPr marL="0" indent="0">
              <a:buNone/>
            </a:pPr>
            <a:r>
              <a:rPr lang="en-US" dirty="0"/>
              <a:t>Feedback"&gt;E-Mail Joe&lt;/A&gt;</a:t>
            </a:r>
          </a:p>
          <a:p>
            <a:pPr marL="0" indent="0">
              <a:buNone/>
            </a:pPr>
            <a:endParaRPr lang="en-US" dirty="0"/>
          </a:p>
          <a:p>
            <a:pPr marL="0" indent="0">
              <a:buNone/>
            </a:pPr>
            <a:endParaRPr lang="en-US" dirty="0"/>
          </a:p>
          <a:p>
            <a:pPr marL="0" indent="0">
              <a:buNone/>
            </a:pPr>
            <a:endParaRPr lang="en-US" dirty="0"/>
          </a:p>
        </p:txBody>
      </p:sp>
      <p:sp>
        <p:nvSpPr>
          <p:cNvPr id="4" name="Date Placeholder 3">
            <a:extLst>
              <a:ext uri="{FF2B5EF4-FFF2-40B4-BE49-F238E27FC236}">
                <a16:creationId xmlns:a16="http://schemas.microsoft.com/office/drawing/2014/main" id="{32799538-02A9-4378-A037-D4A024EF4E40}"/>
              </a:ext>
            </a:extLst>
          </p:cNvPr>
          <p:cNvSpPr>
            <a:spLocks noGrp="1"/>
          </p:cNvSpPr>
          <p:nvPr>
            <p:ph type="dt" sz="half" idx="14"/>
          </p:nvPr>
        </p:nvSpPr>
        <p:spPr/>
        <p:txBody>
          <a:bodyPr/>
          <a:lstStyle/>
          <a:p>
            <a:fld id="{30108593-EFF3-434D-94DB-025E3709069B}" type="datetime1">
              <a:rPr lang="en-US" smtClean="0"/>
              <a:t>3/11/2020</a:t>
            </a:fld>
            <a:endParaRPr lang="en-US"/>
          </a:p>
        </p:txBody>
      </p:sp>
      <p:sp>
        <p:nvSpPr>
          <p:cNvPr id="5" name="Footer Placeholder 4">
            <a:extLst>
              <a:ext uri="{FF2B5EF4-FFF2-40B4-BE49-F238E27FC236}">
                <a16:creationId xmlns:a16="http://schemas.microsoft.com/office/drawing/2014/main" id="{D4613E71-D5B7-4DF8-B542-64A658CFBB63}"/>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1001679794"/>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 to a New Tab</a:t>
            </a:r>
          </a:p>
        </p:txBody>
      </p:sp>
      <p:sp>
        <p:nvSpPr>
          <p:cNvPr id="3" name="Content Placeholder 2"/>
          <p:cNvSpPr>
            <a:spLocks noGrp="1"/>
          </p:cNvSpPr>
          <p:nvPr>
            <p:ph sz="quarter" idx="1"/>
          </p:nvPr>
        </p:nvSpPr>
        <p:spPr/>
        <p:txBody>
          <a:bodyPr>
            <a:normAutofit/>
          </a:bodyPr>
          <a:lstStyle/>
          <a:p>
            <a:pPr marL="0" indent="0">
              <a:buNone/>
            </a:pPr>
            <a:r>
              <a:rPr lang="en-US" sz="2800" dirty="0"/>
              <a:t>&lt;A HREF="https://www.w3schools.com" target="_blank"&gt;</a:t>
            </a:r>
          </a:p>
          <a:p>
            <a:pPr marL="0" indent="0">
              <a:buNone/>
            </a:pPr>
            <a:r>
              <a:rPr lang="en-US" sz="2800" u="sng" dirty="0">
                <a:solidFill>
                  <a:schemeClr val="accent2">
                    <a:lumMod val="75000"/>
                  </a:schemeClr>
                </a:solidFill>
              </a:rPr>
              <a:t>Visit W3Schools</a:t>
            </a:r>
          </a:p>
          <a:p>
            <a:pPr marL="0" indent="0">
              <a:buNone/>
            </a:pPr>
            <a:r>
              <a:rPr lang="en-US" sz="2800" dirty="0"/>
              <a:t>&lt;/A&gt;</a:t>
            </a:r>
            <a:endParaRPr lang="en-US" sz="1800" dirty="0"/>
          </a:p>
          <a:p>
            <a:pPr marL="0" indent="0">
              <a:buNone/>
            </a:pPr>
            <a:endParaRPr lang="en-US" sz="1800" dirty="0"/>
          </a:p>
          <a:p>
            <a:pPr marL="0" indent="0">
              <a:buNone/>
            </a:pPr>
            <a:endParaRPr lang="en-US" sz="1800" dirty="0"/>
          </a:p>
        </p:txBody>
      </p:sp>
      <p:sp>
        <p:nvSpPr>
          <p:cNvPr id="4" name="Date Placeholder 3">
            <a:extLst>
              <a:ext uri="{FF2B5EF4-FFF2-40B4-BE49-F238E27FC236}">
                <a16:creationId xmlns:a16="http://schemas.microsoft.com/office/drawing/2014/main" id="{B1331368-E448-4238-9C16-BA7EE5AE0C98}"/>
              </a:ext>
            </a:extLst>
          </p:cNvPr>
          <p:cNvSpPr>
            <a:spLocks noGrp="1"/>
          </p:cNvSpPr>
          <p:nvPr>
            <p:ph type="dt" sz="half" idx="14"/>
          </p:nvPr>
        </p:nvSpPr>
        <p:spPr/>
        <p:txBody>
          <a:bodyPr/>
          <a:lstStyle/>
          <a:p>
            <a:fld id="{8F5C2AAE-10EA-4560-8695-122143F39124}" type="datetime1">
              <a:rPr lang="en-US" smtClean="0"/>
              <a:t>3/11/2020</a:t>
            </a:fld>
            <a:endParaRPr lang="en-US"/>
          </a:p>
        </p:txBody>
      </p:sp>
      <p:sp>
        <p:nvSpPr>
          <p:cNvPr id="5" name="Footer Placeholder 4">
            <a:extLst>
              <a:ext uri="{FF2B5EF4-FFF2-40B4-BE49-F238E27FC236}">
                <a16:creationId xmlns:a16="http://schemas.microsoft.com/office/drawing/2014/main" id="{734FEF65-48CC-48FB-A153-358F0D4F79D9}"/>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2634497080"/>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Links Within a Webpage</a:t>
            </a:r>
          </a:p>
        </p:txBody>
      </p:sp>
      <p:sp>
        <p:nvSpPr>
          <p:cNvPr id="3" name="Content Placeholder 2"/>
          <p:cNvSpPr>
            <a:spLocks noGrp="1"/>
          </p:cNvSpPr>
          <p:nvPr>
            <p:ph sz="quarter" idx="1"/>
          </p:nvPr>
        </p:nvSpPr>
        <p:spPr/>
        <p:txBody>
          <a:bodyPr>
            <a:normAutofit/>
          </a:bodyPr>
          <a:lstStyle/>
          <a:p>
            <a:pPr marL="0" indent="0">
              <a:buNone/>
            </a:pPr>
            <a:r>
              <a:rPr lang="en-US" sz="2800" dirty="0"/>
              <a:t>Two Parts:</a:t>
            </a:r>
          </a:p>
          <a:p>
            <a:pPr marL="342900" indent="-342900">
              <a:buFont typeface="+mj-lt"/>
              <a:buAutoNum type="arabicPeriod"/>
            </a:pPr>
            <a:r>
              <a:rPr lang="en-US" sz="2800" dirty="0"/>
              <a:t>Put in (invisible) Anchors:</a:t>
            </a:r>
          </a:p>
          <a:p>
            <a:pPr lvl="1"/>
            <a:r>
              <a:rPr lang="en-US" sz="2500" dirty="0"/>
              <a:t>Technique A:</a:t>
            </a:r>
            <a:br>
              <a:rPr lang="en-US" sz="2500" dirty="0"/>
            </a:br>
            <a:r>
              <a:rPr lang="en-US" sz="2500" dirty="0"/>
              <a:t> &lt;a name="top"&gt;&lt;/a&gt;</a:t>
            </a:r>
          </a:p>
          <a:p>
            <a:pPr lvl="1"/>
            <a:r>
              <a:rPr lang="en-US" sz="2500" dirty="0"/>
              <a:t>Technique B:</a:t>
            </a:r>
            <a:br>
              <a:rPr lang="en-US" sz="2500" dirty="0"/>
            </a:br>
            <a:r>
              <a:rPr lang="en-US" sz="2500" dirty="0"/>
              <a:t> &lt;p ID="top"&gt;</a:t>
            </a:r>
            <a:r>
              <a:rPr lang="en-US" sz="2500" u="sng" dirty="0">
                <a:solidFill>
                  <a:schemeClr val="accent2">
                    <a:lumMod val="75000"/>
                  </a:schemeClr>
                </a:solidFill>
              </a:rPr>
              <a:t>Text that was already there.</a:t>
            </a:r>
            <a:r>
              <a:rPr lang="en-US" sz="2500" dirty="0"/>
              <a:t>&lt;/p&gt;</a:t>
            </a:r>
          </a:p>
          <a:p>
            <a:pPr marL="514350" indent="-514350">
              <a:buFont typeface="+mj-lt"/>
              <a:buAutoNum type="arabicPeriod"/>
            </a:pPr>
            <a:r>
              <a:rPr lang="en-US" sz="2800" dirty="0"/>
              <a:t>Then you put in the links</a:t>
            </a:r>
          </a:p>
          <a:p>
            <a:pPr lvl="1"/>
            <a:r>
              <a:rPr lang="en-US" sz="2500" dirty="0"/>
              <a:t>&lt;a </a:t>
            </a:r>
            <a:r>
              <a:rPr lang="en-US" sz="2500" dirty="0" err="1"/>
              <a:t>href</a:t>
            </a:r>
            <a:r>
              <a:rPr lang="en-US" sz="2500" dirty="0"/>
              <a:t>="#top"&gt;</a:t>
            </a:r>
            <a:r>
              <a:rPr lang="en-US" sz="2500" u="sng" dirty="0">
                <a:solidFill>
                  <a:schemeClr val="accent2">
                    <a:lumMod val="75000"/>
                  </a:schemeClr>
                </a:solidFill>
              </a:rPr>
              <a:t>Take Me to the Top</a:t>
            </a:r>
            <a:r>
              <a:rPr lang="en-US" sz="2500" dirty="0"/>
              <a:t>&lt;/a&gt;</a:t>
            </a:r>
          </a:p>
          <a:p>
            <a:pPr marL="982980" lvl="2" indent="-342900">
              <a:buFont typeface="+mj-lt"/>
              <a:buAutoNum type="arabicPeriod"/>
            </a:pPr>
            <a:endParaRPr lang="en-US" sz="2200" dirty="0"/>
          </a:p>
          <a:p>
            <a:pPr marL="0" indent="0">
              <a:buNone/>
            </a:pPr>
            <a:endParaRPr lang="en-US" sz="1800" dirty="0"/>
          </a:p>
          <a:p>
            <a:pPr marL="0" indent="0">
              <a:buNone/>
            </a:pPr>
            <a:endParaRPr lang="en-US" sz="1800" dirty="0"/>
          </a:p>
        </p:txBody>
      </p:sp>
      <p:sp>
        <p:nvSpPr>
          <p:cNvPr id="4" name="Date Placeholder 3">
            <a:extLst>
              <a:ext uri="{FF2B5EF4-FFF2-40B4-BE49-F238E27FC236}">
                <a16:creationId xmlns:a16="http://schemas.microsoft.com/office/drawing/2014/main" id="{E4961331-0738-46A3-858B-8A39C26B546D}"/>
              </a:ext>
            </a:extLst>
          </p:cNvPr>
          <p:cNvSpPr>
            <a:spLocks noGrp="1"/>
          </p:cNvSpPr>
          <p:nvPr>
            <p:ph type="dt" sz="half" idx="14"/>
          </p:nvPr>
        </p:nvSpPr>
        <p:spPr/>
        <p:txBody>
          <a:bodyPr/>
          <a:lstStyle/>
          <a:p>
            <a:fld id="{08DC308D-5A84-478B-A9B5-7FC7D525275B}" type="datetime1">
              <a:rPr lang="en-US" smtClean="0"/>
              <a:t>3/11/2020</a:t>
            </a:fld>
            <a:endParaRPr lang="en-US"/>
          </a:p>
        </p:txBody>
      </p:sp>
      <p:sp>
        <p:nvSpPr>
          <p:cNvPr id="5" name="Footer Placeholder 4">
            <a:extLst>
              <a:ext uri="{FF2B5EF4-FFF2-40B4-BE49-F238E27FC236}">
                <a16:creationId xmlns:a16="http://schemas.microsoft.com/office/drawing/2014/main" id="{72269F23-FC3B-4735-9291-23C973F8335F}"/>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556377356"/>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peech Bubble: Rectangle 6">
            <a:extLst>
              <a:ext uri="{FF2B5EF4-FFF2-40B4-BE49-F238E27FC236}">
                <a16:creationId xmlns:a16="http://schemas.microsoft.com/office/drawing/2014/main" id="{0F712D48-897F-41D7-B0FF-41DEF3CAF32D}"/>
              </a:ext>
            </a:extLst>
          </p:cNvPr>
          <p:cNvSpPr/>
          <p:nvPr/>
        </p:nvSpPr>
        <p:spPr>
          <a:xfrm>
            <a:off x="7315200" y="3733800"/>
            <a:ext cx="1828800" cy="3124200"/>
          </a:xfrm>
          <a:prstGeom prst="wedgeRectCallout">
            <a:avLst>
              <a:gd name="adj1" fmla="val -19271"/>
              <a:gd name="adj2" fmla="val 493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Video Tags</a:t>
            </a:r>
          </a:p>
        </p:txBody>
      </p:sp>
      <p:sp>
        <p:nvSpPr>
          <p:cNvPr id="3" name="Content Placeholder 2"/>
          <p:cNvSpPr>
            <a:spLocks noGrp="1"/>
          </p:cNvSpPr>
          <p:nvPr>
            <p:ph sz="quarter" idx="1"/>
          </p:nvPr>
        </p:nvSpPr>
        <p:spPr/>
        <p:txBody>
          <a:bodyPr>
            <a:normAutofit/>
          </a:bodyPr>
          <a:lstStyle/>
          <a:p>
            <a:r>
              <a:rPr lang="en-US" dirty="0"/>
              <a:t>Controls:</a:t>
            </a:r>
            <a:br>
              <a:rPr lang="en-US" dirty="0"/>
            </a:br>
            <a:r>
              <a:rPr lang="en-US" dirty="0"/>
              <a:t>&lt;video width="640" height="480" controls loop preload="auto" poster="poster.png"&gt;</a:t>
            </a:r>
            <a:br>
              <a:rPr lang="en-US" dirty="0"/>
            </a:br>
            <a:r>
              <a:rPr lang="en-US" dirty="0"/>
              <a:t>&lt;source </a:t>
            </a:r>
            <a:r>
              <a:rPr lang="en-US" dirty="0" err="1"/>
              <a:t>src</a:t>
            </a:r>
            <a:r>
              <a:rPr lang="en-US" dirty="0"/>
              <a:t>="movie.mp4" type="video/mp4"&gt;</a:t>
            </a:r>
            <a:br>
              <a:rPr lang="en-US" dirty="0"/>
            </a:br>
            <a:r>
              <a:rPr lang="en-US" dirty="0"/>
              <a:t>&lt;source </a:t>
            </a:r>
            <a:r>
              <a:rPr lang="en-US" dirty="0" err="1"/>
              <a:t>src</a:t>
            </a:r>
            <a:r>
              <a:rPr lang="en-US" dirty="0"/>
              <a:t>="movie.ogg" type="video/</a:t>
            </a:r>
            <a:r>
              <a:rPr lang="en-US" dirty="0" err="1"/>
              <a:t>ogg</a:t>
            </a:r>
            <a:r>
              <a:rPr lang="en-US" dirty="0"/>
              <a:t>"&gt;</a:t>
            </a:r>
            <a:br>
              <a:rPr lang="en-US" dirty="0"/>
            </a:br>
            <a:r>
              <a:rPr lang="en-US" b="0" i="1" dirty="0"/>
              <a:t>Your browser does not support the video tag.</a:t>
            </a:r>
            <a:br>
              <a:rPr lang="en-US" dirty="0"/>
            </a:br>
            <a:r>
              <a:rPr lang="en-US" dirty="0"/>
              <a:t>&lt;/video&gt;</a:t>
            </a:r>
          </a:p>
          <a:p>
            <a:r>
              <a:rPr lang="en-US" dirty="0"/>
              <a:t>Handheld Option:</a:t>
            </a:r>
            <a:br>
              <a:rPr lang="en-US" dirty="0"/>
            </a:br>
            <a:r>
              <a:rPr lang="en-US" sz="2200" dirty="0"/>
              <a:t>&lt;video width="320" height="240" </a:t>
            </a:r>
            <a:r>
              <a:rPr lang="en-US" sz="2200" dirty="0" err="1"/>
              <a:t>autoplay</a:t>
            </a:r>
            <a:r>
              <a:rPr lang="en-US" sz="2200" dirty="0"/>
              <a:t>&gt;</a:t>
            </a:r>
            <a:br>
              <a:rPr lang="en-US" sz="2200" dirty="0"/>
            </a:br>
            <a:r>
              <a:rPr lang="en-US" sz="2200" dirty="0"/>
              <a:t>&lt;source </a:t>
            </a:r>
            <a:r>
              <a:rPr lang="en-US" sz="2200" dirty="0" err="1"/>
              <a:t>src</a:t>
            </a:r>
            <a:r>
              <a:rPr lang="en-US" sz="2200" dirty="0"/>
              <a:t>=</a:t>
            </a:r>
            <a:r>
              <a:rPr lang="en-US" sz="2000" dirty="0"/>
              <a:t>"</a:t>
            </a:r>
            <a:r>
              <a:rPr lang="en-US" sz="2200" dirty="0"/>
              <a:t>highres.mp4" type="video/mp4</a:t>
            </a:r>
            <a:r>
              <a:rPr lang="en-US" sz="2000" dirty="0"/>
              <a:t>"</a:t>
            </a:r>
            <a:r>
              <a:rPr lang="en-US" sz="2200" dirty="0"/>
              <a:t> media="(min-device-width: 800px)</a:t>
            </a:r>
            <a:r>
              <a:rPr lang="en-US" sz="2000" dirty="0"/>
              <a:t> "</a:t>
            </a:r>
            <a:r>
              <a:rPr lang="en-US" sz="2200" dirty="0"/>
              <a:t>&gt;</a:t>
            </a:r>
            <a:br>
              <a:rPr lang="en-US" sz="2200" dirty="0"/>
            </a:br>
            <a:r>
              <a:rPr lang="en-US" sz="2200" dirty="0"/>
              <a:t>&lt;source </a:t>
            </a:r>
            <a:r>
              <a:rPr lang="en-US" sz="2200" dirty="0" err="1"/>
              <a:t>src</a:t>
            </a:r>
            <a:r>
              <a:rPr lang="en-US" sz="2200" dirty="0"/>
              <a:t>="lowres.mp4" type="video/mp4</a:t>
            </a:r>
            <a:r>
              <a:rPr lang="en-US" sz="2000" dirty="0"/>
              <a:t>"</a:t>
            </a:r>
            <a:r>
              <a:rPr lang="en-US" sz="2200" dirty="0"/>
              <a:t>&gt;</a:t>
            </a:r>
            <a:br>
              <a:rPr lang="en-US" sz="2200" dirty="0"/>
            </a:br>
            <a:r>
              <a:rPr lang="en-US" sz="2200" dirty="0"/>
              <a:t>&lt;/video&gt; </a:t>
            </a:r>
          </a:p>
          <a:p>
            <a:endParaRPr lang="en-US" dirty="0"/>
          </a:p>
        </p:txBody>
      </p:sp>
      <p:sp>
        <p:nvSpPr>
          <p:cNvPr id="4" name="Rounded Rectangular Callout 3"/>
          <p:cNvSpPr/>
          <p:nvPr/>
        </p:nvSpPr>
        <p:spPr>
          <a:xfrm>
            <a:off x="7315200" y="3733800"/>
            <a:ext cx="1864599" cy="3124200"/>
          </a:xfrm>
          <a:prstGeom prst="wedgeRoundRectCallout">
            <a:avLst>
              <a:gd name="adj1" fmla="val -106082"/>
              <a:gd name="adj2" fmla="val 6152"/>
              <a:gd name="adj3" fmla="val 16667"/>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The browser is asked if the device has a minimum width of 800px, i.e. does it have a wide screen?</a:t>
            </a:r>
          </a:p>
        </p:txBody>
      </p:sp>
      <p:sp>
        <p:nvSpPr>
          <p:cNvPr id="5" name="Date Placeholder 4">
            <a:extLst>
              <a:ext uri="{FF2B5EF4-FFF2-40B4-BE49-F238E27FC236}">
                <a16:creationId xmlns:a16="http://schemas.microsoft.com/office/drawing/2014/main" id="{55769F9B-BA24-43F5-9A20-BD68EE5871A8}"/>
              </a:ext>
            </a:extLst>
          </p:cNvPr>
          <p:cNvSpPr>
            <a:spLocks noGrp="1"/>
          </p:cNvSpPr>
          <p:nvPr>
            <p:ph type="dt" sz="half" idx="14"/>
          </p:nvPr>
        </p:nvSpPr>
        <p:spPr/>
        <p:txBody>
          <a:bodyPr/>
          <a:lstStyle/>
          <a:p>
            <a:fld id="{9E286AB3-86E4-4E08-BD7B-EF3F8854EB67}" type="datetime1">
              <a:rPr lang="en-US" smtClean="0"/>
              <a:t>3/11/2020</a:t>
            </a:fld>
            <a:endParaRPr lang="en-US"/>
          </a:p>
        </p:txBody>
      </p:sp>
      <p:sp>
        <p:nvSpPr>
          <p:cNvPr id="6" name="Footer Placeholder 5">
            <a:extLst>
              <a:ext uri="{FF2B5EF4-FFF2-40B4-BE49-F238E27FC236}">
                <a16:creationId xmlns:a16="http://schemas.microsoft.com/office/drawing/2014/main" id="{54882F0B-CC73-4884-99F9-F9C8C639C966}"/>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20817120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496BF-ADED-4AD0-99AA-3D661B6B7451}"/>
              </a:ext>
            </a:extLst>
          </p:cNvPr>
          <p:cNvSpPr>
            <a:spLocks noGrp="1"/>
          </p:cNvSpPr>
          <p:nvPr>
            <p:ph type="title"/>
          </p:nvPr>
        </p:nvSpPr>
        <p:spPr/>
        <p:txBody>
          <a:bodyPr/>
          <a:lstStyle/>
          <a:p>
            <a:r>
              <a:rPr lang="en-US" dirty="0"/>
              <a:t>Video CSS</a:t>
            </a:r>
          </a:p>
        </p:txBody>
      </p:sp>
      <p:sp>
        <p:nvSpPr>
          <p:cNvPr id="3" name="Content Placeholder 2">
            <a:extLst>
              <a:ext uri="{FF2B5EF4-FFF2-40B4-BE49-F238E27FC236}">
                <a16:creationId xmlns:a16="http://schemas.microsoft.com/office/drawing/2014/main" id="{78C139DE-E2CC-4C33-B088-A38932701774}"/>
              </a:ext>
            </a:extLst>
          </p:cNvPr>
          <p:cNvSpPr>
            <a:spLocks noGrp="1"/>
          </p:cNvSpPr>
          <p:nvPr>
            <p:ph sz="quarter" idx="1"/>
          </p:nvPr>
        </p:nvSpPr>
        <p:spPr/>
        <p:txBody>
          <a:bodyPr>
            <a:normAutofit/>
          </a:bodyPr>
          <a:lstStyle/>
          <a:p>
            <a:pPr marL="0" indent="0">
              <a:buNone/>
            </a:pPr>
            <a:r>
              <a:rPr lang="en-US" sz="4000" dirty="0"/>
              <a:t>Video { </a:t>
            </a:r>
            <a:br>
              <a:rPr lang="en-US" sz="4000" dirty="0"/>
            </a:br>
            <a:r>
              <a:rPr lang="en-US" sz="4000" dirty="0"/>
              <a:t>max-width: 100%; </a:t>
            </a:r>
            <a:br>
              <a:rPr lang="en-US" sz="4000" dirty="0"/>
            </a:br>
            <a:r>
              <a:rPr lang="en-US" sz="4000" dirty="0"/>
              <a:t>height: auto; }</a:t>
            </a:r>
          </a:p>
        </p:txBody>
      </p:sp>
      <p:sp>
        <p:nvSpPr>
          <p:cNvPr id="4" name="Date Placeholder 3">
            <a:extLst>
              <a:ext uri="{FF2B5EF4-FFF2-40B4-BE49-F238E27FC236}">
                <a16:creationId xmlns:a16="http://schemas.microsoft.com/office/drawing/2014/main" id="{F28B692B-0AB1-478B-9491-E70064B85745}"/>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F9B74169-F75B-49E4-984C-409E856ADB80}"/>
              </a:ext>
            </a:extLst>
          </p:cNvPr>
          <p:cNvSpPr>
            <a:spLocks noGrp="1"/>
          </p:cNvSpPr>
          <p:nvPr>
            <p:ph type="ftr" sz="quarter" idx="16"/>
          </p:nvPr>
        </p:nvSpPr>
        <p:spPr/>
        <p:txBody>
          <a:bodyPr/>
          <a:lstStyle/>
          <a:p>
            <a:r>
              <a:rPr lang="en-US"/>
              <a:t>HTML and CSS</a:t>
            </a:r>
          </a:p>
        </p:txBody>
      </p:sp>
      <p:sp>
        <p:nvSpPr>
          <p:cNvPr id="6" name="Callout: Up Arrow 5">
            <a:extLst>
              <a:ext uri="{FF2B5EF4-FFF2-40B4-BE49-F238E27FC236}">
                <a16:creationId xmlns:a16="http://schemas.microsoft.com/office/drawing/2014/main" id="{BA50BB34-CD5E-4779-B787-B5D6A2082C6B}"/>
              </a:ext>
            </a:extLst>
          </p:cNvPr>
          <p:cNvSpPr/>
          <p:nvPr/>
        </p:nvSpPr>
        <p:spPr>
          <a:xfrm rot="20053490">
            <a:off x="3086569" y="3132131"/>
            <a:ext cx="3657600" cy="2663952"/>
          </a:xfrm>
          <a:prstGeom prst="upArrowCallou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Remove height and width attributes from the &lt;VIDEO&gt; tag</a:t>
            </a:r>
          </a:p>
        </p:txBody>
      </p:sp>
    </p:spTree>
    <p:extLst>
      <p:ext uri="{BB962C8B-B14F-4D97-AF65-F5344CB8AC3E}">
        <p14:creationId xmlns:p14="http://schemas.microsoft.com/office/powerpoint/2010/main" val="14273479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CE671-D019-4729-A6A0-469B4773D5D3}"/>
              </a:ext>
            </a:extLst>
          </p:cNvPr>
          <p:cNvSpPr>
            <a:spLocks noGrp="1"/>
          </p:cNvSpPr>
          <p:nvPr>
            <p:ph type="title"/>
          </p:nvPr>
        </p:nvSpPr>
        <p:spPr/>
        <p:txBody>
          <a:bodyPr/>
          <a:lstStyle/>
          <a:p>
            <a:r>
              <a:rPr lang="en-US" dirty="0" err="1"/>
              <a:t>iFrame</a:t>
            </a:r>
            <a:r>
              <a:rPr lang="en-US" dirty="0"/>
              <a:t> Video</a:t>
            </a:r>
          </a:p>
        </p:txBody>
      </p:sp>
      <p:sp>
        <p:nvSpPr>
          <p:cNvPr id="4" name="Date Placeholder 3">
            <a:extLst>
              <a:ext uri="{FF2B5EF4-FFF2-40B4-BE49-F238E27FC236}">
                <a16:creationId xmlns:a16="http://schemas.microsoft.com/office/drawing/2014/main" id="{3F72D4C7-B34A-4904-9D94-3A9ECD48CBE4}"/>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FDF8785E-78DE-4997-8F59-AD3431F30099}"/>
              </a:ext>
            </a:extLst>
          </p:cNvPr>
          <p:cNvSpPr>
            <a:spLocks noGrp="1"/>
          </p:cNvSpPr>
          <p:nvPr>
            <p:ph type="ftr" sz="quarter" idx="16"/>
          </p:nvPr>
        </p:nvSpPr>
        <p:spPr/>
        <p:txBody>
          <a:bodyPr/>
          <a:lstStyle/>
          <a:p>
            <a:r>
              <a:rPr lang="en-US" dirty="0"/>
              <a:t>HTML and CSS</a:t>
            </a:r>
          </a:p>
        </p:txBody>
      </p:sp>
      <p:sp>
        <p:nvSpPr>
          <p:cNvPr id="7" name="Content Placeholder 6">
            <a:extLst>
              <a:ext uri="{FF2B5EF4-FFF2-40B4-BE49-F238E27FC236}">
                <a16:creationId xmlns:a16="http://schemas.microsoft.com/office/drawing/2014/main" id="{85875967-8048-4501-BF20-83F7B29C0D88}"/>
              </a:ext>
            </a:extLst>
          </p:cNvPr>
          <p:cNvSpPr>
            <a:spLocks noGrp="1"/>
          </p:cNvSpPr>
          <p:nvPr>
            <p:ph sz="quarter" idx="1"/>
          </p:nvPr>
        </p:nvSpPr>
        <p:spPr>
          <a:xfrm>
            <a:off x="457200" y="1600200"/>
            <a:ext cx="7315200" cy="4495800"/>
          </a:xfrm>
        </p:spPr>
        <p:txBody>
          <a:bodyPr>
            <a:normAutofit/>
          </a:bodyPr>
          <a:lstStyle/>
          <a:p>
            <a:pPr marL="0" indent="0">
              <a:buNone/>
            </a:pPr>
            <a:r>
              <a:rPr lang="en-US" altLang="en-US" sz="3600" dirty="0">
                <a:solidFill>
                  <a:srgbClr val="333333"/>
                </a:solidFill>
                <a:cs typeface="Courier New" panose="02070309020205020404" pitchFamily="49" charset="0"/>
              </a:rPr>
              <a:t>&lt;iframe width="560" height="315" </a:t>
            </a:r>
            <a:r>
              <a:rPr lang="en-US" altLang="en-US" sz="3600" dirty="0" err="1">
                <a:solidFill>
                  <a:srgbClr val="333333"/>
                </a:solidFill>
                <a:cs typeface="Courier New" panose="02070309020205020404" pitchFamily="49" charset="0"/>
              </a:rPr>
              <a:t>src</a:t>
            </a:r>
            <a:r>
              <a:rPr lang="en-US" altLang="en-US" sz="3600" dirty="0">
                <a:solidFill>
                  <a:srgbClr val="333333"/>
                </a:solidFill>
                <a:cs typeface="Courier New" panose="02070309020205020404" pitchFamily="49" charset="0"/>
              </a:rPr>
              <a:t>="https://www.youtube.com/embed/owsfdh4gxyc" frameborder="0" </a:t>
            </a:r>
            <a:r>
              <a:rPr lang="en-US" altLang="en-US" sz="3600" dirty="0" err="1">
                <a:solidFill>
                  <a:srgbClr val="333333"/>
                </a:solidFill>
                <a:cs typeface="Courier New" panose="02070309020205020404" pitchFamily="49" charset="0"/>
              </a:rPr>
              <a:t>allowfullscreen</a:t>
            </a:r>
            <a:r>
              <a:rPr lang="en-US" altLang="en-US" sz="3600" dirty="0">
                <a:solidFill>
                  <a:srgbClr val="333333"/>
                </a:solidFill>
                <a:cs typeface="Courier New" panose="02070309020205020404" pitchFamily="49" charset="0"/>
              </a:rPr>
              <a:t>&gt;</a:t>
            </a:r>
          </a:p>
          <a:p>
            <a:pPr marL="0" indent="0">
              <a:buNone/>
            </a:pPr>
            <a:r>
              <a:rPr lang="en-US" altLang="en-US" sz="3600" dirty="0">
                <a:solidFill>
                  <a:srgbClr val="333333"/>
                </a:solidFill>
                <a:cs typeface="Courier New" panose="02070309020205020404" pitchFamily="49" charset="0"/>
              </a:rPr>
              <a:t>&lt;/iframe&gt;</a:t>
            </a:r>
            <a:r>
              <a:rPr lang="en-US" altLang="en-US" sz="1050" dirty="0"/>
              <a:t> </a:t>
            </a:r>
            <a:endParaRPr lang="en-US" altLang="en-US" sz="6600" dirty="0"/>
          </a:p>
          <a:p>
            <a:endParaRPr lang="en-US" dirty="0"/>
          </a:p>
        </p:txBody>
      </p:sp>
    </p:spTree>
    <p:extLst>
      <p:ext uri="{BB962C8B-B14F-4D97-AF65-F5344CB8AC3E}">
        <p14:creationId xmlns:p14="http://schemas.microsoft.com/office/powerpoint/2010/main" val="16558798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Media Types</a:t>
            </a:r>
          </a:p>
        </p:txBody>
      </p:sp>
      <p:graphicFrame>
        <p:nvGraphicFramePr>
          <p:cNvPr id="5" name="Content Placeholder 3"/>
          <p:cNvGraphicFramePr>
            <a:graphicFrameLocks noGrp="1"/>
          </p:cNvGraphicFramePr>
          <p:nvPr>
            <p:ph sz="quarter" idx="1"/>
            <p:extLst>
              <p:ext uri="{D42A27DB-BD31-4B8C-83A1-F6EECF244321}">
                <p14:modId xmlns:p14="http://schemas.microsoft.com/office/powerpoint/2010/main" val="2528081010"/>
              </p:ext>
            </p:extLst>
          </p:nvPr>
        </p:nvGraphicFramePr>
        <p:xfrm>
          <a:off x="457200" y="2362200"/>
          <a:ext cx="7848600" cy="269240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905000">
                  <a:extLst>
                    <a:ext uri="{9D8B030D-6E8A-4147-A177-3AD203B41FA5}">
                      <a16:colId xmlns:a16="http://schemas.microsoft.com/office/drawing/2014/main" val="20003"/>
                    </a:ext>
                  </a:extLst>
                </a:gridCol>
              </a:tblGrid>
              <a:tr h="673100">
                <a:tc>
                  <a:txBody>
                    <a:bodyPr/>
                    <a:lstStyle/>
                    <a:p>
                      <a:pPr marL="0" marR="0" algn="ctr">
                        <a:spcBef>
                          <a:spcPts val="0"/>
                        </a:spcBef>
                        <a:spcAft>
                          <a:spcPts val="0"/>
                        </a:spcAft>
                      </a:pPr>
                      <a:r>
                        <a:rPr lang="en-US" sz="2000" dirty="0"/>
                        <a:t>File Format</a:t>
                      </a:r>
                    </a:p>
                  </a:txBody>
                  <a:tcPr marL="68580" marR="68580" marT="0" marB="0"/>
                </a:tc>
                <a:tc>
                  <a:txBody>
                    <a:bodyPr/>
                    <a:lstStyle/>
                    <a:p>
                      <a:pPr marL="0" marR="0" algn="ctr">
                        <a:spcBef>
                          <a:spcPts val="0"/>
                        </a:spcBef>
                        <a:spcAft>
                          <a:spcPts val="0"/>
                        </a:spcAft>
                      </a:pPr>
                      <a:r>
                        <a:rPr lang="en-US" sz="2000" dirty="0"/>
                        <a:t>Media Type</a:t>
                      </a:r>
                    </a:p>
                  </a:txBody>
                  <a:tcPr marL="68580" marR="68580" marT="0" marB="0"/>
                </a:tc>
                <a:tc>
                  <a:txBody>
                    <a:bodyPr/>
                    <a:lstStyle/>
                    <a:p>
                      <a:pPr marL="0" marR="0" algn="ctr">
                        <a:spcBef>
                          <a:spcPts val="0"/>
                        </a:spcBef>
                        <a:spcAft>
                          <a:spcPts val="0"/>
                        </a:spcAft>
                      </a:pPr>
                      <a:r>
                        <a:rPr lang="en-US" sz="2000" dirty="0"/>
                        <a:t>File Format</a:t>
                      </a:r>
                    </a:p>
                  </a:txBody>
                  <a:tcPr marL="68580" marR="68580" marT="0" marB="0"/>
                </a:tc>
                <a:tc>
                  <a:txBody>
                    <a:bodyPr/>
                    <a:lstStyle/>
                    <a:p>
                      <a:pPr marL="0" marR="0" algn="ctr">
                        <a:spcBef>
                          <a:spcPts val="0"/>
                        </a:spcBef>
                        <a:spcAft>
                          <a:spcPts val="0"/>
                        </a:spcAft>
                      </a:pPr>
                      <a:r>
                        <a:rPr lang="en-US" sz="2000" dirty="0"/>
                        <a:t>Media Type</a:t>
                      </a:r>
                    </a:p>
                  </a:txBody>
                  <a:tcPr marL="68580" marR="68580" marT="0" marB="0"/>
                </a:tc>
                <a:extLst>
                  <a:ext uri="{0D108BD9-81ED-4DB2-BD59-A6C34878D82A}">
                    <a16:rowId xmlns:a16="http://schemas.microsoft.com/office/drawing/2014/main" val="10000"/>
                  </a:ext>
                </a:extLst>
              </a:tr>
              <a:tr h="673100">
                <a:tc>
                  <a:txBody>
                    <a:bodyPr/>
                    <a:lstStyle/>
                    <a:p>
                      <a:pPr marL="0" marR="0" algn="ctr">
                        <a:spcBef>
                          <a:spcPts val="0"/>
                        </a:spcBef>
                        <a:spcAft>
                          <a:spcPts val="0"/>
                        </a:spcAft>
                      </a:pPr>
                      <a:r>
                        <a:rPr lang="en-US" sz="2000" b="0" dirty="0"/>
                        <a:t>MP4</a:t>
                      </a:r>
                    </a:p>
                  </a:txBody>
                  <a:tcPr marL="68580" marR="68580" marT="0" marB="0"/>
                </a:tc>
                <a:tc>
                  <a:txBody>
                    <a:bodyPr/>
                    <a:lstStyle/>
                    <a:p>
                      <a:pPr marL="0" marR="0" algn="ctr">
                        <a:spcBef>
                          <a:spcPts val="0"/>
                        </a:spcBef>
                        <a:spcAft>
                          <a:spcPts val="0"/>
                        </a:spcAft>
                      </a:pPr>
                      <a:r>
                        <a:rPr lang="en-US" sz="2000" b="0" dirty="0"/>
                        <a:t>video/mp4</a:t>
                      </a:r>
                    </a:p>
                  </a:txBody>
                  <a:tcPr marL="68580" marR="68580" marT="0" marB="0"/>
                </a:tc>
                <a:tc>
                  <a:txBody>
                    <a:bodyPr/>
                    <a:lstStyle/>
                    <a:p>
                      <a:pPr marL="0" marR="0" algn="ctr">
                        <a:spcBef>
                          <a:spcPts val="0"/>
                        </a:spcBef>
                        <a:spcAft>
                          <a:spcPts val="0"/>
                        </a:spcAft>
                      </a:pPr>
                      <a:r>
                        <a:rPr lang="en-US" sz="2000" b="0" dirty="0"/>
                        <a:t>MP4</a:t>
                      </a:r>
                    </a:p>
                  </a:txBody>
                  <a:tcPr marL="68580" marR="68580" marT="0" marB="0"/>
                </a:tc>
                <a:tc>
                  <a:txBody>
                    <a:bodyPr/>
                    <a:lstStyle/>
                    <a:p>
                      <a:pPr marL="0" marR="0" algn="ctr">
                        <a:spcBef>
                          <a:spcPts val="0"/>
                        </a:spcBef>
                        <a:spcAft>
                          <a:spcPts val="0"/>
                        </a:spcAft>
                      </a:pPr>
                      <a:r>
                        <a:rPr lang="en-US" sz="2000" b="0" dirty="0"/>
                        <a:t>video/mp4</a:t>
                      </a:r>
                    </a:p>
                  </a:txBody>
                  <a:tcPr marL="68580" marR="68580" marT="0" marB="0"/>
                </a:tc>
                <a:extLst>
                  <a:ext uri="{0D108BD9-81ED-4DB2-BD59-A6C34878D82A}">
                    <a16:rowId xmlns:a16="http://schemas.microsoft.com/office/drawing/2014/main" val="10001"/>
                  </a:ext>
                </a:extLst>
              </a:tr>
              <a:tr h="673100">
                <a:tc>
                  <a:txBody>
                    <a:bodyPr/>
                    <a:lstStyle/>
                    <a:p>
                      <a:pPr marL="0" marR="0" algn="ctr">
                        <a:spcBef>
                          <a:spcPts val="0"/>
                        </a:spcBef>
                        <a:spcAft>
                          <a:spcPts val="0"/>
                        </a:spcAft>
                      </a:pPr>
                      <a:r>
                        <a:rPr lang="en-US" sz="2000" b="0" dirty="0" err="1"/>
                        <a:t>WebM</a:t>
                      </a:r>
                      <a:endParaRPr lang="en-US" sz="2000" b="0" dirty="0"/>
                    </a:p>
                  </a:txBody>
                  <a:tcPr marL="68580" marR="68580" marT="0" marB="0"/>
                </a:tc>
                <a:tc>
                  <a:txBody>
                    <a:bodyPr/>
                    <a:lstStyle/>
                    <a:p>
                      <a:pPr marL="0" marR="0" algn="ctr">
                        <a:spcBef>
                          <a:spcPts val="0"/>
                        </a:spcBef>
                        <a:spcAft>
                          <a:spcPts val="0"/>
                        </a:spcAft>
                      </a:pPr>
                      <a:r>
                        <a:rPr lang="en-US" sz="2000" b="0" dirty="0"/>
                        <a:t>video/</a:t>
                      </a:r>
                      <a:r>
                        <a:rPr lang="en-US" sz="2000" b="0" dirty="0" err="1"/>
                        <a:t>webm</a:t>
                      </a:r>
                      <a:endParaRPr lang="en-US" sz="2000" b="0" dirty="0"/>
                    </a:p>
                  </a:txBody>
                  <a:tcPr marL="68580" marR="68580" marT="0" marB="0"/>
                </a:tc>
                <a:tc>
                  <a:txBody>
                    <a:bodyPr/>
                    <a:lstStyle/>
                    <a:p>
                      <a:pPr marL="0" marR="0" algn="ctr">
                        <a:spcBef>
                          <a:spcPts val="0"/>
                        </a:spcBef>
                        <a:spcAft>
                          <a:spcPts val="0"/>
                        </a:spcAft>
                      </a:pPr>
                      <a:r>
                        <a:rPr lang="en-US" sz="2000" b="0" dirty="0" err="1"/>
                        <a:t>WebM</a:t>
                      </a:r>
                      <a:endParaRPr lang="en-US" sz="2000" b="0" dirty="0"/>
                    </a:p>
                  </a:txBody>
                  <a:tcPr marL="68580" marR="68580" marT="0" marB="0"/>
                </a:tc>
                <a:tc>
                  <a:txBody>
                    <a:bodyPr/>
                    <a:lstStyle/>
                    <a:p>
                      <a:pPr marL="0" marR="0" algn="ctr">
                        <a:spcBef>
                          <a:spcPts val="0"/>
                        </a:spcBef>
                        <a:spcAft>
                          <a:spcPts val="0"/>
                        </a:spcAft>
                      </a:pPr>
                      <a:r>
                        <a:rPr lang="en-US" sz="2000" b="0" dirty="0"/>
                        <a:t>video/</a:t>
                      </a:r>
                      <a:r>
                        <a:rPr lang="en-US" sz="2000" b="0" dirty="0" err="1"/>
                        <a:t>webm</a:t>
                      </a:r>
                      <a:endParaRPr lang="en-US" sz="2000" b="0" dirty="0"/>
                    </a:p>
                  </a:txBody>
                  <a:tcPr marL="68580" marR="68580" marT="0" marB="0"/>
                </a:tc>
                <a:extLst>
                  <a:ext uri="{0D108BD9-81ED-4DB2-BD59-A6C34878D82A}">
                    <a16:rowId xmlns:a16="http://schemas.microsoft.com/office/drawing/2014/main" val="10002"/>
                  </a:ext>
                </a:extLst>
              </a:tr>
              <a:tr h="673100">
                <a:tc>
                  <a:txBody>
                    <a:bodyPr/>
                    <a:lstStyle/>
                    <a:p>
                      <a:pPr marL="0" marR="0" algn="ctr">
                        <a:spcBef>
                          <a:spcPts val="0"/>
                        </a:spcBef>
                        <a:spcAft>
                          <a:spcPts val="0"/>
                        </a:spcAft>
                      </a:pPr>
                      <a:r>
                        <a:rPr lang="en-US" sz="2000" b="0" dirty="0" err="1"/>
                        <a:t>Ogg</a:t>
                      </a:r>
                      <a:r>
                        <a:rPr lang="en-US" sz="2000" b="0" dirty="0"/>
                        <a:t> or </a:t>
                      </a:r>
                      <a:r>
                        <a:rPr lang="en-US" sz="2000" b="0" dirty="0" err="1"/>
                        <a:t>Ogv</a:t>
                      </a:r>
                      <a:endParaRPr lang="en-US" sz="2000" b="0" dirty="0"/>
                    </a:p>
                  </a:txBody>
                  <a:tcPr marL="68580" marR="68580" marT="0" marB="0"/>
                </a:tc>
                <a:tc>
                  <a:txBody>
                    <a:bodyPr/>
                    <a:lstStyle/>
                    <a:p>
                      <a:pPr marL="0" marR="0" algn="ctr">
                        <a:spcBef>
                          <a:spcPts val="0"/>
                        </a:spcBef>
                        <a:spcAft>
                          <a:spcPts val="0"/>
                        </a:spcAft>
                      </a:pPr>
                      <a:r>
                        <a:rPr lang="en-US" sz="2000" b="0" dirty="0"/>
                        <a:t>video/</a:t>
                      </a:r>
                      <a:r>
                        <a:rPr lang="en-US" sz="2000" b="0" dirty="0" err="1"/>
                        <a:t>ogg</a:t>
                      </a:r>
                      <a:endParaRPr lang="en-US" sz="2000" b="0" dirty="0"/>
                    </a:p>
                  </a:txBody>
                  <a:tcPr marL="68580" marR="68580" marT="0" marB="0"/>
                </a:tc>
                <a:tc>
                  <a:txBody>
                    <a:bodyPr/>
                    <a:lstStyle/>
                    <a:p>
                      <a:pPr marL="0" marR="0" algn="ctr">
                        <a:spcBef>
                          <a:spcPts val="0"/>
                        </a:spcBef>
                        <a:spcAft>
                          <a:spcPts val="0"/>
                        </a:spcAft>
                      </a:pPr>
                      <a:r>
                        <a:rPr lang="en-US" sz="2000" b="0" dirty="0" err="1"/>
                        <a:t>Ogg</a:t>
                      </a:r>
                      <a:r>
                        <a:rPr lang="en-US" sz="2000" b="0" dirty="0"/>
                        <a:t> or </a:t>
                      </a:r>
                      <a:r>
                        <a:rPr lang="en-US" sz="2000" b="0" dirty="0" err="1"/>
                        <a:t>Ogv</a:t>
                      </a:r>
                      <a:endParaRPr lang="en-US" sz="2000" b="0" dirty="0"/>
                    </a:p>
                  </a:txBody>
                  <a:tcPr marL="68580" marR="68580" marT="0" marB="0"/>
                </a:tc>
                <a:tc>
                  <a:txBody>
                    <a:bodyPr/>
                    <a:lstStyle/>
                    <a:p>
                      <a:pPr marL="0" marR="0" algn="ctr">
                        <a:spcBef>
                          <a:spcPts val="0"/>
                        </a:spcBef>
                        <a:spcAft>
                          <a:spcPts val="0"/>
                        </a:spcAft>
                      </a:pPr>
                      <a:r>
                        <a:rPr lang="en-US" sz="2000" b="0" dirty="0"/>
                        <a:t>video/</a:t>
                      </a:r>
                      <a:r>
                        <a:rPr lang="en-US" sz="2000" b="0" dirty="0" err="1"/>
                        <a:t>ogg</a:t>
                      </a:r>
                      <a:endParaRPr lang="en-US" sz="2000" b="0" dirty="0"/>
                    </a:p>
                  </a:txBody>
                  <a:tcPr marL="68580" marR="68580" marT="0" marB="0"/>
                </a:tc>
                <a:extLst>
                  <a:ext uri="{0D108BD9-81ED-4DB2-BD59-A6C34878D82A}">
                    <a16:rowId xmlns:a16="http://schemas.microsoft.com/office/drawing/2014/main" val="10003"/>
                  </a:ext>
                </a:extLst>
              </a:tr>
            </a:tbl>
          </a:graphicData>
        </a:graphic>
      </p:graphicFrame>
      <p:sp>
        <p:nvSpPr>
          <p:cNvPr id="3" name="Date Placeholder 2">
            <a:extLst>
              <a:ext uri="{FF2B5EF4-FFF2-40B4-BE49-F238E27FC236}">
                <a16:creationId xmlns:a16="http://schemas.microsoft.com/office/drawing/2014/main" id="{6271C01A-F255-4534-B5D4-CFC38B42D7C7}"/>
              </a:ext>
            </a:extLst>
          </p:cNvPr>
          <p:cNvSpPr>
            <a:spLocks noGrp="1"/>
          </p:cNvSpPr>
          <p:nvPr>
            <p:ph type="dt" sz="half" idx="14"/>
          </p:nvPr>
        </p:nvSpPr>
        <p:spPr/>
        <p:txBody>
          <a:bodyPr/>
          <a:lstStyle/>
          <a:p>
            <a:fld id="{5F61719E-2075-40B5-8224-0406FD96C066}" type="datetime1">
              <a:rPr lang="en-US" smtClean="0"/>
              <a:t>3/11/2020</a:t>
            </a:fld>
            <a:endParaRPr lang="en-US"/>
          </a:p>
        </p:txBody>
      </p:sp>
      <p:sp>
        <p:nvSpPr>
          <p:cNvPr id="4" name="Footer Placeholder 3">
            <a:extLst>
              <a:ext uri="{FF2B5EF4-FFF2-40B4-BE49-F238E27FC236}">
                <a16:creationId xmlns:a16="http://schemas.microsoft.com/office/drawing/2014/main" id="{E280F43A-DD51-4C87-9D2F-39CC7CB1C18D}"/>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10893966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Audio Tags</a:t>
            </a:r>
          </a:p>
        </p:txBody>
      </p:sp>
      <p:sp>
        <p:nvSpPr>
          <p:cNvPr id="3" name="Content Placeholder 2"/>
          <p:cNvSpPr>
            <a:spLocks noGrp="1"/>
          </p:cNvSpPr>
          <p:nvPr>
            <p:ph sz="quarter" idx="1"/>
          </p:nvPr>
        </p:nvSpPr>
        <p:spPr/>
        <p:txBody>
          <a:bodyPr/>
          <a:lstStyle/>
          <a:p>
            <a:r>
              <a:rPr lang="en-US" dirty="0"/>
              <a:t>Single Audio File </a:t>
            </a:r>
            <a:r>
              <a:rPr lang="en-US" dirty="0" err="1"/>
              <a:t>Autoplay</a:t>
            </a:r>
            <a:r>
              <a:rPr lang="en-US" dirty="0"/>
              <a:t>:</a:t>
            </a:r>
            <a:br>
              <a:rPr lang="en-US" dirty="0"/>
            </a:br>
            <a:r>
              <a:rPr lang="en-US" dirty="0"/>
              <a:t>&lt;audio </a:t>
            </a:r>
            <a:r>
              <a:rPr lang="en-US" dirty="0" err="1"/>
              <a:t>src</a:t>
            </a:r>
            <a:r>
              <a:rPr lang="en-US" dirty="0"/>
              <a:t>="audio.mp3" controls </a:t>
            </a:r>
            <a:r>
              <a:rPr lang="en-US" dirty="0" err="1"/>
              <a:t>autoplay</a:t>
            </a:r>
            <a:r>
              <a:rPr lang="en-US" dirty="0"/>
              <a:t>&gt;</a:t>
            </a:r>
            <a:br>
              <a:rPr lang="en-US" dirty="0"/>
            </a:br>
            <a:r>
              <a:rPr lang="en-US" dirty="0"/>
              <a:t>&lt;/audio&gt;</a:t>
            </a:r>
          </a:p>
          <a:p>
            <a:endParaRPr lang="en-US" dirty="0"/>
          </a:p>
          <a:p>
            <a:r>
              <a:rPr lang="en-US" dirty="0"/>
              <a:t>Multiple File Formats Example :</a:t>
            </a:r>
            <a:br>
              <a:rPr lang="en-US" dirty="0"/>
            </a:br>
            <a:r>
              <a:rPr lang="en-US" dirty="0"/>
              <a:t>&lt;audio controls&gt;</a:t>
            </a:r>
            <a:br>
              <a:rPr lang="en-US" dirty="0"/>
            </a:br>
            <a:r>
              <a:rPr lang="en-US" dirty="0"/>
              <a:t>&lt;source </a:t>
            </a:r>
            <a:r>
              <a:rPr lang="en-US" dirty="0" err="1"/>
              <a:t>src</a:t>
            </a:r>
            <a:r>
              <a:rPr lang="en-US" dirty="0"/>
              <a:t>="horse.ogg" type="audio/</a:t>
            </a:r>
            <a:r>
              <a:rPr lang="en-US" dirty="0" err="1"/>
              <a:t>ogg</a:t>
            </a:r>
            <a:r>
              <a:rPr lang="en-US" dirty="0"/>
              <a:t>"&gt;</a:t>
            </a:r>
            <a:br>
              <a:rPr lang="en-US" dirty="0"/>
            </a:br>
            <a:r>
              <a:rPr lang="en-US" dirty="0"/>
              <a:t>&lt;source </a:t>
            </a:r>
            <a:r>
              <a:rPr lang="en-US" dirty="0" err="1"/>
              <a:t>src</a:t>
            </a:r>
            <a:r>
              <a:rPr lang="en-US" dirty="0"/>
              <a:t>="horse.mp3" type="audio/mpeg"&gt;</a:t>
            </a:r>
            <a:br>
              <a:rPr lang="en-US" dirty="0"/>
            </a:br>
            <a:r>
              <a:rPr lang="en-US" b="0" i="1" dirty="0"/>
              <a:t>Your browser does not support the audio element.</a:t>
            </a:r>
            <a:br>
              <a:rPr lang="en-US" dirty="0"/>
            </a:br>
            <a:r>
              <a:rPr lang="en-US" dirty="0"/>
              <a:t>&lt;/audio&gt; </a:t>
            </a:r>
          </a:p>
        </p:txBody>
      </p:sp>
      <p:sp>
        <p:nvSpPr>
          <p:cNvPr id="4" name="Date Placeholder 3">
            <a:extLst>
              <a:ext uri="{FF2B5EF4-FFF2-40B4-BE49-F238E27FC236}">
                <a16:creationId xmlns:a16="http://schemas.microsoft.com/office/drawing/2014/main" id="{DF19D306-D17D-4A6E-8AAB-5206AE994905}"/>
              </a:ext>
            </a:extLst>
          </p:cNvPr>
          <p:cNvSpPr>
            <a:spLocks noGrp="1"/>
          </p:cNvSpPr>
          <p:nvPr>
            <p:ph type="dt" sz="half" idx="14"/>
          </p:nvPr>
        </p:nvSpPr>
        <p:spPr/>
        <p:txBody>
          <a:bodyPr/>
          <a:lstStyle/>
          <a:p>
            <a:fld id="{D9D7F749-2323-4BEA-93A5-B2D1BC8651A5}" type="datetime1">
              <a:rPr lang="en-US" smtClean="0"/>
              <a:t>3/11/2020</a:t>
            </a:fld>
            <a:endParaRPr lang="en-US"/>
          </a:p>
        </p:txBody>
      </p:sp>
      <p:sp>
        <p:nvSpPr>
          <p:cNvPr id="5" name="Footer Placeholder 4">
            <a:extLst>
              <a:ext uri="{FF2B5EF4-FFF2-40B4-BE49-F238E27FC236}">
                <a16:creationId xmlns:a16="http://schemas.microsoft.com/office/drawing/2014/main" id="{6601C196-4C8C-4A3B-8070-10FD34C2E215}"/>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17112760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727" y="222128"/>
            <a:ext cx="7467600" cy="1143000"/>
          </a:xfrm>
        </p:spPr>
        <p:txBody>
          <a:bodyPr/>
          <a:lstStyle/>
          <a:p>
            <a:r>
              <a:rPr lang="en-US" dirty="0"/>
              <a:t>Graphics on the Web</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420636634"/>
              </p:ext>
            </p:extLst>
          </p:nvPr>
        </p:nvGraphicFramePr>
        <p:xfrm>
          <a:off x="143252" y="2057400"/>
          <a:ext cx="8153402" cy="4439920"/>
        </p:xfrm>
        <a:graphic>
          <a:graphicData uri="http://schemas.openxmlformats.org/drawingml/2006/table">
            <a:tbl>
              <a:tblPr firstRow="1" bandRow="1">
                <a:tableStyleId>{5C22544A-7EE6-4342-B048-85BDC9FD1C3A}</a:tableStyleId>
              </a:tblPr>
              <a:tblGrid>
                <a:gridCol w="2038350">
                  <a:extLst>
                    <a:ext uri="{9D8B030D-6E8A-4147-A177-3AD203B41FA5}">
                      <a16:colId xmlns:a16="http://schemas.microsoft.com/office/drawing/2014/main" val="20000"/>
                    </a:ext>
                  </a:extLst>
                </a:gridCol>
                <a:gridCol w="1528764">
                  <a:extLst>
                    <a:ext uri="{9D8B030D-6E8A-4147-A177-3AD203B41FA5}">
                      <a16:colId xmlns:a16="http://schemas.microsoft.com/office/drawing/2014/main" val="20001"/>
                    </a:ext>
                  </a:extLst>
                </a:gridCol>
                <a:gridCol w="1401366">
                  <a:extLst>
                    <a:ext uri="{9D8B030D-6E8A-4147-A177-3AD203B41FA5}">
                      <a16:colId xmlns:a16="http://schemas.microsoft.com/office/drawing/2014/main" val="20002"/>
                    </a:ext>
                  </a:extLst>
                </a:gridCol>
                <a:gridCol w="1592461">
                  <a:extLst>
                    <a:ext uri="{9D8B030D-6E8A-4147-A177-3AD203B41FA5}">
                      <a16:colId xmlns:a16="http://schemas.microsoft.com/office/drawing/2014/main" val="20003"/>
                    </a:ext>
                  </a:extLst>
                </a:gridCol>
                <a:gridCol w="1592461">
                  <a:extLst>
                    <a:ext uri="{9D8B030D-6E8A-4147-A177-3AD203B41FA5}">
                      <a16:colId xmlns:a16="http://schemas.microsoft.com/office/drawing/2014/main" val="2336168349"/>
                    </a:ext>
                  </a:extLst>
                </a:gridCol>
              </a:tblGrid>
              <a:tr h="673100">
                <a:tc>
                  <a:txBody>
                    <a:bodyPr/>
                    <a:lstStyle/>
                    <a:p>
                      <a:pPr algn="ctr"/>
                      <a:endParaRPr lang="en-US" sz="2000" b="1" dirty="0"/>
                    </a:p>
                  </a:txBody>
                  <a:tcPr/>
                </a:tc>
                <a:tc>
                  <a:txBody>
                    <a:bodyPr/>
                    <a:lstStyle/>
                    <a:p>
                      <a:pPr algn="ctr"/>
                      <a:r>
                        <a:rPr lang="en-US" sz="2800" b="1" dirty="0"/>
                        <a:t>GIF</a:t>
                      </a:r>
                    </a:p>
                  </a:txBody>
                  <a:tcPr/>
                </a:tc>
                <a:tc>
                  <a:txBody>
                    <a:bodyPr/>
                    <a:lstStyle/>
                    <a:p>
                      <a:pPr algn="ctr"/>
                      <a:r>
                        <a:rPr lang="en-US" sz="2800" b="1" dirty="0"/>
                        <a:t>JPEG</a:t>
                      </a:r>
                    </a:p>
                  </a:txBody>
                  <a:tcPr/>
                </a:tc>
                <a:tc>
                  <a:txBody>
                    <a:bodyPr/>
                    <a:lstStyle/>
                    <a:p>
                      <a:pPr algn="ctr"/>
                      <a:r>
                        <a:rPr lang="en-US" sz="2800" b="1" dirty="0"/>
                        <a:t>PNG</a:t>
                      </a:r>
                    </a:p>
                  </a:txBody>
                  <a:tcPr/>
                </a:tc>
                <a:tc>
                  <a:txBody>
                    <a:bodyPr/>
                    <a:lstStyle/>
                    <a:p>
                      <a:pPr algn="ctr"/>
                      <a:r>
                        <a:rPr lang="en-US" sz="2800" b="1" dirty="0"/>
                        <a:t>SVG</a:t>
                      </a:r>
                    </a:p>
                  </a:txBody>
                  <a:tcPr/>
                </a:tc>
                <a:extLst>
                  <a:ext uri="{0D108BD9-81ED-4DB2-BD59-A6C34878D82A}">
                    <a16:rowId xmlns:a16="http://schemas.microsoft.com/office/drawing/2014/main" val="10000"/>
                  </a:ext>
                </a:extLst>
              </a:tr>
              <a:tr h="469900">
                <a:tc>
                  <a:txBody>
                    <a:bodyPr/>
                    <a:lstStyle/>
                    <a:p>
                      <a:pPr algn="ctr"/>
                      <a:r>
                        <a:rPr lang="en-US" sz="2000" b="1" dirty="0"/>
                        <a:t>Interlacing</a:t>
                      </a:r>
                    </a:p>
                  </a:txBody>
                  <a:tcPr/>
                </a:tc>
                <a:tc>
                  <a:txBody>
                    <a:bodyPr/>
                    <a:lstStyle/>
                    <a:p>
                      <a:pPr algn="ctr"/>
                      <a:r>
                        <a:rPr lang="en-US" sz="2000" b="1" dirty="0"/>
                        <a:t>Yes</a:t>
                      </a:r>
                    </a:p>
                  </a:txBody>
                  <a:tcPr/>
                </a:tc>
                <a:tc>
                  <a:txBody>
                    <a:bodyPr/>
                    <a:lstStyle/>
                    <a:p>
                      <a:pPr algn="ctr"/>
                      <a:r>
                        <a:rPr lang="en-US" sz="2000" b="1" dirty="0"/>
                        <a:t>No</a:t>
                      </a:r>
                    </a:p>
                  </a:txBody>
                  <a:tcPr/>
                </a:tc>
                <a:tc>
                  <a:txBody>
                    <a:bodyPr/>
                    <a:lstStyle/>
                    <a:p>
                      <a:pPr algn="ctr"/>
                      <a:r>
                        <a:rPr lang="en-US" sz="2000" b="1" dirty="0"/>
                        <a:t>Yes</a:t>
                      </a:r>
                    </a:p>
                  </a:txBody>
                  <a:tcPr/>
                </a:tc>
                <a:tc>
                  <a:txBody>
                    <a:bodyPr/>
                    <a:lstStyle/>
                    <a:p>
                      <a:pPr algn="ctr"/>
                      <a:r>
                        <a:rPr lang="en-US" sz="2000" b="1" dirty="0"/>
                        <a:t>No</a:t>
                      </a:r>
                    </a:p>
                  </a:txBody>
                  <a:tcPr/>
                </a:tc>
                <a:extLst>
                  <a:ext uri="{0D108BD9-81ED-4DB2-BD59-A6C34878D82A}">
                    <a16:rowId xmlns:a16="http://schemas.microsoft.com/office/drawing/2014/main" val="10001"/>
                  </a:ext>
                </a:extLst>
              </a:tr>
              <a:tr h="457200">
                <a:tc>
                  <a:txBody>
                    <a:bodyPr/>
                    <a:lstStyle/>
                    <a:p>
                      <a:pPr algn="ctr"/>
                      <a:r>
                        <a:rPr lang="en-US" sz="2000" b="1" dirty="0"/>
                        <a:t>Transparency</a:t>
                      </a:r>
                    </a:p>
                  </a:txBody>
                  <a:tcPr/>
                </a:tc>
                <a:tc>
                  <a:txBody>
                    <a:bodyPr/>
                    <a:lstStyle/>
                    <a:p>
                      <a:pPr algn="ctr"/>
                      <a:r>
                        <a:rPr lang="en-US" sz="2000" b="1" dirty="0"/>
                        <a:t>Yes</a:t>
                      </a:r>
                    </a:p>
                  </a:txBody>
                  <a:tcPr/>
                </a:tc>
                <a:tc>
                  <a:txBody>
                    <a:bodyPr/>
                    <a:lstStyle/>
                    <a:p>
                      <a:pPr algn="ctr"/>
                      <a:r>
                        <a:rPr lang="en-US" sz="2000" b="1" dirty="0"/>
                        <a:t>No</a:t>
                      </a:r>
                    </a:p>
                  </a:txBody>
                  <a:tcPr/>
                </a:tc>
                <a:tc>
                  <a:txBody>
                    <a:bodyPr/>
                    <a:lstStyle/>
                    <a:p>
                      <a:pPr algn="ctr"/>
                      <a:r>
                        <a:rPr lang="en-US" sz="2000" b="1" dirty="0"/>
                        <a:t>Yes</a:t>
                      </a:r>
                    </a:p>
                  </a:txBody>
                  <a:tcPr/>
                </a:tc>
                <a:tc>
                  <a:txBody>
                    <a:bodyPr/>
                    <a:lstStyle/>
                    <a:p>
                      <a:pPr algn="ctr"/>
                      <a:r>
                        <a:rPr lang="en-US" sz="2000" b="1" dirty="0"/>
                        <a:t>Yes</a:t>
                      </a:r>
                    </a:p>
                  </a:txBody>
                  <a:tcPr/>
                </a:tc>
                <a:extLst>
                  <a:ext uri="{0D108BD9-81ED-4DB2-BD59-A6C34878D82A}">
                    <a16:rowId xmlns:a16="http://schemas.microsoft.com/office/drawing/2014/main" val="10002"/>
                  </a:ext>
                </a:extLst>
              </a:tr>
              <a:tr h="381000">
                <a:tc>
                  <a:txBody>
                    <a:bodyPr/>
                    <a:lstStyle/>
                    <a:p>
                      <a:pPr algn="ctr"/>
                      <a:r>
                        <a:rPr lang="en-US" sz="2000" b="1" dirty="0"/>
                        <a:t>Animated</a:t>
                      </a:r>
                    </a:p>
                  </a:txBody>
                  <a:tcPr/>
                </a:tc>
                <a:tc>
                  <a:txBody>
                    <a:bodyPr/>
                    <a:lstStyle/>
                    <a:p>
                      <a:pPr algn="ctr"/>
                      <a:r>
                        <a:rPr lang="en-US" sz="2000" b="1" dirty="0"/>
                        <a:t>Yes</a:t>
                      </a:r>
                    </a:p>
                  </a:txBody>
                  <a:tcPr/>
                </a:tc>
                <a:tc>
                  <a:txBody>
                    <a:bodyPr/>
                    <a:lstStyle/>
                    <a:p>
                      <a:pPr algn="ctr"/>
                      <a:r>
                        <a:rPr lang="en-US" sz="2000" b="1" dirty="0"/>
                        <a:t>No</a:t>
                      </a:r>
                    </a:p>
                  </a:txBody>
                  <a:tcPr/>
                </a:tc>
                <a:tc>
                  <a:txBody>
                    <a:bodyPr/>
                    <a:lstStyle/>
                    <a:p>
                      <a:pPr algn="ctr"/>
                      <a:r>
                        <a:rPr lang="en-US" sz="2000" b="1" dirty="0"/>
                        <a:t>No</a:t>
                      </a:r>
                    </a:p>
                  </a:txBody>
                  <a:tcPr/>
                </a:tc>
                <a:tc>
                  <a:txBody>
                    <a:bodyPr/>
                    <a:lstStyle/>
                    <a:p>
                      <a:pPr algn="ctr"/>
                      <a:r>
                        <a:rPr lang="en-US" sz="2000" b="1" dirty="0"/>
                        <a:t>Yes</a:t>
                      </a:r>
                    </a:p>
                  </a:txBody>
                  <a:tcPr/>
                </a:tc>
                <a:extLst>
                  <a:ext uri="{0D108BD9-81ED-4DB2-BD59-A6C34878D82A}">
                    <a16:rowId xmlns:a16="http://schemas.microsoft.com/office/drawing/2014/main" val="10003"/>
                  </a:ext>
                </a:extLst>
              </a:tr>
              <a:tr h="431800">
                <a:tc>
                  <a:txBody>
                    <a:bodyPr/>
                    <a:lstStyle/>
                    <a:p>
                      <a:pPr algn="ctr"/>
                      <a:r>
                        <a:rPr lang="en-US" sz="2000" b="1" dirty="0"/>
                        <a:t>Photo Quality</a:t>
                      </a:r>
                    </a:p>
                  </a:txBody>
                  <a:tcPr/>
                </a:tc>
                <a:tc>
                  <a:txBody>
                    <a:bodyPr/>
                    <a:lstStyle/>
                    <a:p>
                      <a:pPr algn="ctr"/>
                      <a:r>
                        <a:rPr lang="en-US" sz="2000" b="1" dirty="0"/>
                        <a:t>No</a:t>
                      </a:r>
                    </a:p>
                  </a:txBody>
                  <a:tcPr/>
                </a:tc>
                <a:tc>
                  <a:txBody>
                    <a:bodyPr/>
                    <a:lstStyle/>
                    <a:p>
                      <a:pPr algn="ctr"/>
                      <a:r>
                        <a:rPr lang="en-US" sz="2000" b="1" dirty="0"/>
                        <a:t>Yes</a:t>
                      </a:r>
                    </a:p>
                  </a:txBody>
                  <a:tcPr/>
                </a:tc>
                <a:tc>
                  <a:txBody>
                    <a:bodyPr/>
                    <a:lstStyle/>
                    <a:p>
                      <a:pPr algn="ctr"/>
                      <a:r>
                        <a:rPr lang="en-US" sz="2000" b="1" dirty="0"/>
                        <a:t>Yes</a:t>
                      </a:r>
                    </a:p>
                  </a:txBody>
                  <a:tcPr/>
                </a:tc>
                <a:tc>
                  <a:txBody>
                    <a:bodyPr/>
                    <a:lstStyle/>
                    <a:p>
                      <a:pPr algn="ctr"/>
                      <a:r>
                        <a:rPr lang="en-US" sz="2000" b="1" dirty="0"/>
                        <a:t>No</a:t>
                      </a:r>
                    </a:p>
                  </a:txBody>
                  <a:tcPr/>
                </a:tc>
                <a:extLst>
                  <a:ext uri="{0D108BD9-81ED-4DB2-BD59-A6C34878D82A}">
                    <a16:rowId xmlns:a16="http://schemas.microsoft.com/office/drawing/2014/main" val="10004"/>
                  </a:ext>
                </a:extLst>
              </a:tr>
              <a:tr h="673100">
                <a:tc>
                  <a:txBody>
                    <a:bodyPr/>
                    <a:lstStyle/>
                    <a:p>
                      <a:pPr algn="ctr"/>
                      <a:r>
                        <a:rPr lang="en-US" sz="2000" b="1" dirty="0"/>
                        <a:t>Colors</a:t>
                      </a:r>
                    </a:p>
                  </a:txBody>
                  <a:tcPr/>
                </a:tc>
                <a:tc>
                  <a:txBody>
                    <a:bodyPr/>
                    <a:lstStyle/>
                    <a:p>
                      <a:pPr algn="ctr"/>
                      <a:r>
                        <a:rPr lang="en-US" sz="2000" b="1" dirty="0"/>
                        <a:t>256</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t>Millions</a:t>
                      </a:r>
                      <a:r>
                        <a:rPr lang="en-US" sz="2000" b="1" baseline="0" dirty="0"/>
                        <a:t> of colors</a:t>
                      </a:r>
                      <a:endParaRPr lang="en-US" sz="2000" b="1" dirty="0"/>
                    </a:p>
                  </a:txBody>
                  <a:tcPr/>
                </a:tc>
                <a:tc>
                  <a:txBody>
                    <a:bodyPr/>
                    <a:lstStyle/>
                    <a:p>
                      <a:pPr algn="ctr"/>
                      <a:r>
                        <a:rPr lang="en-US" sz="2000" b="1" dirty="0"/>
                        <a:t>256 (8-bit)</a:t>
                      </a:r>
                      <a:r>
                        <a:rPr lang="en-US" sz="2000" b="1" baseline="0" dirty="0"/>
                        <a:t> </a:t>
                      </a:r>
                      <a:r>
                        <a:rPr lang="en-US" sz="2000" b="1" dirty="0"/>
                        <a:t>or Millions of Colors (16-bit)</a:t>
                      </a:r>
                    </a:p>
                  </a:txBody>
                  <a:tcPr/>
                </a:tc>
                <a:tc>
                  <a:txBody>
                    <a:bodyPr/>
                    <a:lstStyle/>
                    <a:p>
                      <a:pPr algn="ctr"/>
                      <a:r>
                        <a:rPr lang="en-US" sz="2000" b="1" dirty="0"/>
                        <a:t>Millions of colors</a:t>
                      </a:r>
                    </a:p>
                  </a:txBody>
                  <a:tcPr/>
                </a:tc>
                <a:extLst>
                  <a:ext uri="{0D108BD9-81ED-4DB2-BD59-A6C34878D82A}">
                    <a16:rowId xmlns:a16="http://schemas.microsoft.com/office/drawing/2014/main" val="10005"/>
                  </a:ext>
                </a:extLst>
              </a:tr>
              <a:tr h="375920">
                <a:tc>
                  <a:txBody>
                    <a:bodyPr/>
                    <a:lstStyle/>
                    <a:p>
                      <a:pPr algn="ctr"/>
                      <a:r>
                        <a:rPr lang="en-US" sz="2000" b="1" dirty="0"/>
                        <a:t>Scalable</a:t>
                      </a:r>
                    </a:p>
                  </a:txBody>
                  <a:tcPr/>
                </a:tc>
                <a:tc>
                  <a:txBody>
                    <a:bodyPr/>
                    <a:lstStyle/>
                    <a:p>
                      <a:pPr algn="ctr"/>
                      <a:r>
                        <a:rPr lang="en-US" sz="2000" b="1" dirty="0"/>
                        <a:t>No</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t>No</a:t>
                      </a:r>
                    </a:p>
                  </a:txBody>
                  <a:tcPr/>
                </a:tc>
                <a:tc>
                  <a:txBody>
                    <a:bodyPr/>
                    <a:lstStyle/>
                    <a:p>
                      <a:pPr algn="ctr"/>
                      <a:r>
                        <a:rPr lang="en-US" sz="2000" b="1" dirty="0"/>
                        <a:t>No</a:t>
                      </a:r>
                    </a:p>
                  </a:txBody>
                  <a:tcPr/>
                </a:tc>
                <a:tc>
                  <a:txBody>
                    <a:bodyPr/>
                    <a:lstStyle/>
                    <a:p>
                      <a:pPr algn="ctr"/>
                      <a:r>
                        <a:rPr lang="en-US" sz="2000" b="1" dirty="0"/>
                        <a:t>Yes</a:t>
                      </a:r>
                    </a:p>
                  </a:txBody>
                  <a:tcPr/>
                </a:tc>
                <a:extLst>
                  <a:ext uri="{0D108BD9-81ED-4DB2-BD59-A6C34878D82A}">
                    <a16:rowId xmlns:a16="http://schemas.microsoft.com/office/drawing/2014/main" val="1158910625"/>
                  </a:ext>
                </a:extLst>
              </a:tr>
            </a:tbl>
          </a:graphicData>
        </a:graphic>
      </p:graphicFrame>
      <p:sp>
        <p:nvSpPr>
          <p:cNvPr id="3" name="Date Placeholder 2">
            <a:extLst>
              <a:ext uri="{FF2B5EF4-FFF2-40B4-BE49-F238E27FC236}">
                <a16:creationId xmlns:a16="http://schemas.microsoft.com/office/drawing/2014/main" id="{C662BF40-5DD3-4B27-9745-4B036C542E12}"/>
              </a:ext>
            </a:extLst>
          </p:cNvPr>
          <p:cNvSpPr>
            <a:spLocks noGrp="1"/>
          </p:cNvSpPr>
          <p:nvPr>
            <p:ph type="dt" sz="half" idx="14"/>
          </p:nvPr>
        </p:nvSpPr>
        <p:spPr/>
        <p:txBody>
          <a:bodyPr/>
          <a:lstStyle/>
          <a:p>
            <a:fld id="{6194CF5D-32C9-4B34-8E3C-F8C4C77AA469}" type="datetime1">
              <a:rPr lang="en-US" smtClean="0"/>
              <a:t>3/11/2020</a:t>
            </a:fld>
            <a:endParaRPr lang="en-US"/>
          </a:p>
        </p:txBody>
      </p:sp>
      <p:sp>
        <p:nvSpPr>
          <p:cNvPr id="5" name="Footer Placeholder 4">
            <a:extLst>
              <a:ext uri="{FF2B5EF4-FFF2-40B4-BE49-F238E27FC236}">
                <a16:creationId xmlns:a16="http://schemas.microsoft.com/office/drawing/2014/main" id="{B0CC1C2B-6E36-4CC7-B7F0-A1E2D07011CB}"/>
              </a:ext>
            </a:extLst>
          </p:cNvPr>
          <p:cNvSpPr>
            <a:spLocks noGrp="1"/>
          </p:cNvSpPr>
          <p:nvPr>
            <p:ph type="ftr" sz="quarter" idx="16"/>
          </p:nvPr>
        </p:nvSpPr>
        <p:spPr/>
        <p:txBody>
          <a:bodyPr/>
          <a:lstStyle/>
          <a:p>
            <a:r>
              <a:rPr lang="en-US"/>
              <a:t>HTML and CSS</a:t>
            </a:r>
          </a:p>
        </p:txBody>
      </p:sp>
      <p:pic>
        <p:nvPicPr>
          <p:cNvPr id="6" name="Picture 7" descr="Image result for svg responsive scalable vector graphics">
            <a:extLst>
              <a:ext uri="{FF2B5EF4-FFF2-40B4-BE49-F238E27FC236}">
                <a16:creationId xmlns:a16="http://schemas.microsoft.com/office/drawing/2014/main" id="{E057144A-7DA9-4FBA-B762-FF63CA9126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5999" y="1148"/>
            <a:ext cx="3158001" cy="2011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420122"/>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Graphic Programs</a:t>
            </a:r>
          </a:p>
        </p:txBody>
      </p:sp>
      <p:sp>
        <p:nvSpPr>
          <p:cNvPr id="3" name="Content Placeholder 2"/>
          <p:cNvSpPr>
            <a:spLocks noGrp="1"/>
          </p:cNvSpPr>
          <p:nvPr>
            <p:ph sz="quarter" idx="1"/>
          </p:nvPr>
        </p:nvSpPr>
        <p:spPr>
          <a:xfrm>
            <a:off x="457200" y="1600200"/>
            <a:ext cx="7467600" cy="3581400"/>
          </a:xfrm>
        </p:spPr>
        <p:txBody>
          <a:bodyPr/>
          <a:lstStyle/>
          <a:p>
            <a:r>
              <a:rPr lang="en-US" dirty="0"/>
              <a:t>Adobe </a:t>
            </a:r>
            <a:r>
              <a:rPr lang="en-US" dirty="0" err="1"/>
              <a:t>PhotoShop</a:t>
            </a:r>
            <a:r>
              <a:rPr lang="en-US" dirty="0"/>
              <a:t>: </a:t>
            </a:r>
            <a:r>
              <a:rPr lang="en-US" dirty="0">
                <a:hlinkClick r:id="rId2"/>
              </a:rPr>
              <a:t>http://www.adobe.com</a:t>
            </a:r>
            <a:endParaRPr lang="en-US" dirty="0"/>
          </a:p>
          <a:p>
            <a:r>
              <a:rPr lang="en-US" dirty="0"/>
              <a:t>Adobe </a:t>
            </a:r>
            <a:r>
              <a:rPr lang="en-US" dirty="0" err="1"/>
              <a:t>PhotoShop</a:t>
            </a:r>
            <a:r>
              <a:rPr lang="en-US" dirty="0"/>
              <a:t> Elements: </a:t>
            </a:r>
            <a:r>
              <a:rPr lang="en-US" dirty="0">
                <a:hlinkClick r:id="rId2"/>
              </a:rPr>
              <a:t>http://www.adobe.com</a:t>
            </a:r>
            <a:endParaRPr lang="en-US" dirty="0"/>
          </a:p>
          <a:p>
            <a:r>
              <a:rPr lang="en-US" dirty="0"/>
              <a:t>Adobe Illustrator: </a:t>
            </a:r>
            <a:r>
              <a:rPr lang="en-US" dirty="0">
                <a:hlinkClick r:id="rId2"/>
              </a:rPr>
              <a:t>http://www.adobe.com</a:t>
            </a:r>
            <a:endParaRPr lang="en-US" dirty="0"/>
          </a:p>
          <a:p>
            <a:r>
              <a:rPr lang="en-US" dirty="0"/>
              <a:t>Paint Shop Pro: </a:t>
            </a:r>
            <a:r>
              <a:rPr lang="en-US" dirty="0">
                <a:hlinkClick r:id="rId3"/>
              </a:rPr>
              <a:t>http://www.corel.com</a:t>
            </a:r>
            <a:endParaRPr lang="en-US" dirty="0"/>
          </a:p>
          <a:p>
            <a:r>
              <a:rPr lang="en-US" dirty="0"/>
              <a:t>GIMP (Gnu Image Manipulation Program):</a:t>
            </a:r>
            <a:br>
              <a:rPr lang="en-US" dirty="0"/>
            </a:br>
            <a:r>
              <a:rPr lang="en-US" dirty="0">
                <a:hlinkClick r:id="rId4"/>
              </a:rPr>
              <a:t>http://www.gimp.org</a:t>
            </a:r>
            <a:endParaRPr lang="en-US" dirty="0"/>
          </a:p>
          <a:p>
            <a:r>
              <a:rPr lang="en-US" dirty="0"/>
              <a:t>Inkscape: </a:t>
            </a:r>
            <a:r>
              <a:rPr lang="en-US" dirty="0">
                <a:hlinkClick r:id="rId5"/>
              </a:rPr>
              <a:t>https://inkscape.org/</a:t>
            </a:r>
            <a:endParaRPr lang="en-US" dirty="0"/>
          </a:p>
        </p:txBody>
      </p:sp>
      <p:sp>
        <p:nvSpPr>
          <p:cNvPr id="4" name="Date Placeholder 3">
            <a:extLst>
              <a:ext uri="{FF2B5EF4-FFF2-40B4-BE49-F238E27FC236}">
                <a16:creationId xmlns:a16="http://schemas.microsoft.com/office/drawing/2014/main" id="{9FEEE754-E4A9-4D55-8CF5-DE6FCBD046F2}"/>
              </a:ext>
            </a:extLst>
          </p:cNvPr>
          <p:cNvSpPr>
            <a:spLocks noGrp="1"/>
          </p:cNvSpPr>
          <p:nvPr>
            <p:ph type="dt" sz="half" idx="14"/>
          </p:nvPr>
        </p:nvSpPr>
        <p:spPr/>
        <p:txBody>
          <a:bodyPr/>
          <a:lstStyle/>
          <a:p>
            <a:fld id="{36D5BEB0-F710-440D-9967-288E0B243AE4}" type="datetime1">
              <a:rPr lang="en-US" smtClean="0"/>
              <a:t>3/11/2020</a:t>
            </a:fld>
            <a:endParaRPr lang="en-US"/>
          </a:p>
        </p:txBody>
      </p:sp>
      <p:sp>
        <p:nvSpPr>
          <p:cNvPr id="5" name="Footer Placeholder 4">
            <a:extLst>
              <a:ext uri="{FF2B5EF4-FFF2-40B4-BE49-F238E27FC236}">
                <a16:creationId xmlns:a16="http://schemas.microsoft.com/office/drawing/2014/main" id="{B85BBC29-07B3-43A7-9F60-6B5751642C1F}"/>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749880789"/>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868362"/>
          </a:xfrm>
        </p:spPr>
        <p:txBody>
          <a:bodyPr/>
          <a:lstStyle/>
          <a:p>
            <a:r>
              <a:rPr lang="en-US" dirty="0"/>
              <a:t>Download Website Graphics</a:t>
            </a:r>
          </a:p>
        </p:txBody>
      </p:sp>
      <p:sp>
        <p:nvSpPr>
          <p:cNvPr id="3" name="Content Placeholder 2"/>
          <p:cNvSpPr>
            <a:spLocks noGrp="1"/>
          </p:cNvSpPr>
          <p:nvPr>
            <p:ph sz="quarter" idx="1"/>
          </p:nvPr>
        </p:nvSpPr>
        <p:spPr>
          <a:xfrm>
            <a:off x="457200" y="1828800"/>
            <a:ext cx="7467600" cy="3352800"/>
          </a:xfrm>
        </p:spPr>
        <p:txBody>
          <a:bodyPr/>
          <a:lstStyle/>
          <a:p>
            <a:r>
              <a:rPr lang="en-US" dirty="0" err="1"/>
              <a:t>Dreamstime</a:t>
            </a:r>
            <a:r>
              <a:rPr lang="en-US" dirty="0"/>
              <a:t>: </a:t>
            </a:r>
            <a:r>
              <a:rPr lang="en-US" dirty="0">
                <a:hlinkClick r:id="rId2"/>
              </a:rPr>
              <a:t>https://www.dreamstime.com/</a:t>
            </a:r>
            <a:endParaRPr lang="en-US" dirty="0"/>
          </a:p>
          <a:p>
            <a:r>
              <a:rPr lang="en-US" dirty="0" err="1"/>
              <a:t>Freepik</a:t>
            </a:r>
            <a:r>
              <a:rPr lang="en-US" dirty="0"/>
              <a:t>: </a:t>
            </a:r>
            <a:r>
              <a:rPr lang="en-US" dirty="0">
                <a:hlinkClick r:id="rId3"/>
              </a:rPr>
              <a:t>https://www.freepik.com/</a:t>
            </a:r>
            <a:endParaRPr lang="en-US" dirty="0"/>
          </a:p>
          <a:p>
            <a:r>
              <a:rPr lang="en-US" dirty="0"/>
              <a:t>Canva: </a:t>
            </a:r>
            <a:r>
              <a:rPr lang="en-US" dirty="0">
                <a:hlinkClick r:id="rId4"/>
              </a:rPr>
              <a:t>https://www.canva.com/templates/</a:t>
            </a:r>
            <a:endParaRPr lang="en-US" dirty="0"/>
          </a:p>
          <a:p>
            <a:r>
              <a:rPr lang="en-US" dirty="0"/>
              <a:t>Story Blocks: </a:t>
            </a:r>
            <a:r>
              <a:rPr lang="en-US" dirty="0">
                <a:hlinkClick r:id="rId5"/>
              </a:rPr>
              <a:t>https://www.storyblocks.com/</a:t>
            </a:r>
            <a:endParaRPr lang="en-US" dirty="0"/>
          </a:p>
          <a:p>
            <a:r>
              <a:rPr lang="en-US" dirty="0"/>
              <a:t>Stock Graphics: </a:t>
            </a:r>
            <a:r>
              <a:rPr lang="en-US" dirty="0">
                <a:hlinkClick r:id="rId6"/>
              </a:rPr>
              <a:t>https://www.stock-graphics.com/</a:t>
            </a:r>
            <a:endParaRPr lang="en-US" dirty="0"/>
          </a:p>
        </p:txBody>
      </p:sp>
      <p:sp>
        <p:nvSpPr>
          <p:cNvPr id="4" name="Date Placeholder 3">
            <a:extLst>
              <a:ext uri="{FF2B5EF4-FFF2-40B4-BE49-F238E27FC236}">
                <a16:creationId xmlns:a16="http://schemas.microsoft.com/office/drawing/2014/main" id="{9FEEE754-E4A9-4D55-8CF5-DE6FCBD046F2}"/>
              </a:ext>
            </a:extLst>
          </p:cNvPr>
          <p:cNvSpPr>
            <a:spLocks noGrp="1"/>
          </p:cNvSpPr>
          <p:nvPr>
            <p:ph type="dt" sz="half" idx="14"/>
          </p:nvPr>
        </p:nvSpPr>
        <p:spPr/>
        <p:txBody>
          <a:bodyPr/>
          <a:lstStyle/>
          <a:p>
            <a:fld id="{36D5BEB0-F710-440D-9967-288E0B243AE4}" type="datetime1">
              <a:rPr lang="en-US" smtClean="0"/>
              <a:t>3/11/2020</a:t>
            </a:fld>
            <a:endParaRPr lang="en-US"/>
          </a:p>
        </p:txBody>
      </p:sp>
      <p:sp>
        <p:nvSpPr>
          <p:cNvPr id="5" name="Footer Placeholder 4">
            <a:extLst>
              <a:ext uri="{FF2B5EF4-FFF2-40B4-BE49-F238E27FC236}">
                <a16:creationId xmlns:a16="http://schemas.microsoft.com/office/drawing/2014/main" id="{B85BBC29-07B3-43A7-9F60-6B5751642C1F}"/>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838171508"/>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 Tags</a:t>
            </a:r>
          </a:p>
        </p:txBody>
      </p:sp>
      <p:sp>
        <p:nvSpPr>
          <p:cNvPr id="4" name="Date Placeholder 3">
            <a:extLst>
              <a:ext uri="{FF2B5EF4-FFF2-40B4-BE49-F238E27FC236}">
                <a16:creationId xmlns:a16="http://schemas.microsoft.com/office/drawing/2014/main" id="{D77C65AB-7350-4D72-84A4-22354366AC56}"/>
              </a:ext>
            </a:extLst>
          </p:cNvPr>
          <p:cNvSpPr>
            <a:spLocks noGrp="1"/>
          </p:cNvSpPr>
          <p:nvPr>
            <p:ph type="dt" sz="half" idx="10"/>
          </p:nvPr>
        </p:nvSpPr>
        <p:spPr/>
        <p:txBody>
          <a:bodyPr/>
          <a:lstStyle/>
          <a:p>
            <a:fld id="{FD178A81-FAB5-4EE0-B87D-E72DE717B807}" type="datetime1">
              <a:rPr lang="en-US" smtClean="0"/>
              <a:t>3/11/2020</a:t>
            </a:fld>
            <a:endParaRPr lang="en-US"/>
          </a:p>
        </p:txBody>
      </p:sp>
      <p:sp>
        <p:nvSpPr>
          <p:cNvPr id="5" name="Footer Placeholder 4">
            <a:extLst>
              <a:ext uri="{FF2B5EF4-FFF2-40B4-BE49-F238E27FC236}">
                <a16:creationId xmlns:a16="http://schemas.microsoft.com/office/drawing/2014/main" id="{7C12FEF8-D537-43F9-A623-FA11300949F0}"/>
              </a:ext>
            </a:extLst>
          </p:cNvPr>
          <p:cNvSpPr>
            <a:spLocks noGrp="1"/>
          </p:cNvSpPr>
          <p:nvPr>
            <p:ph type="ftr" sz="quarter" idx="11"/>
          </p:nvPr>
        </p:nvSpPr>
        <p:spPr/>
        <p:txBody>
          <a:bodyPr/>
          <a:lstStyle/>
          <a:p>
            <a:r>
              <a:rPr lang="en-US"/>
              <a:t>HTML and CSS</a:t>
            </a:r>
          </a:p>
        </p:txBody>
      </p:sp>
      <p:sp>
        <p:nvSpPr>
          <p:cNvPr id="3" name="Content Placeholder 2"/>
          <p:cNvSpPr>
            <a:spLocks noGrp="1"/>
          </p:cNvSpPr>
          <p:nvPr>
            <p:ph sz="quarter" idx="1"/>
          </p:nvPr>
        </p:nvSpPr>
        <p:spPr>
          <a:xfrm>
            <a:off x="457200" y="1600200"/>
            <a:ext cx="7467600" cy="2590800"/>
          </a:xfrm>
        </p:spPr>
        <p:txBody>
          <a:bodyPr/>
          <a:lstStyle/>
          <a:p>
            <a:r>
              <a:rPr lang="en-US" dirty="0"/>
              <a:t>&lt;IMG SRC="house.gif"&gt;</a:t>
            </a:r>
          </a:p>
          <a:p>
            <a:r>
              <a:rPr lang="en-US" dirty="0"/>
              <a:t>&lt;IMG SRC="house.gif" height="45" width="50"&gt;</a:t>
            </a:r>
          </a:p>
          <a:p>
            <a:r>
              <a:rPr lang="en-US" dirty="0"/>
              <a:t>&lt;IMG SRC="house.gif" height="45" width="50" ALT="House"&gt;</a:t>
            </a:r>
          </a:p>
          <a:p>
            <a:pPr marL="0" indent="0">
              <a:buNone/>
            </a:pPr>
            <a:endParaRPr lang="en-US" dirty="0"/>
          </a:p>
          <a:p>
            <a:endParaRPr lang="en-US" dirty="0"/>
          </a:p>
          <a:p>
            <a:endParaRPr lang="en-US" dirty="0"/>
          </a:p>
        </p:txBody>
      </p:sp>
      <p:graphicFrame>
        <p:nvGraphicFramePr>
          <p:cNvPr id="8" name="Table 8">
            <a:extLst>
              <a:ext uri="{FF2B5EF4-FFF2-40B4-BE49-F238E27FC236}">
                <a16:creationId xmlns:a16="http://schemas.microsoft.com/office/drawing/2014/main" id="{E4AA29F6-84B4-40C6-8619-92F93562DD47}"/>
              </a:ext>
            </a:extLst>
          </p:cNvPr>
          <p:cNvGraphicFramePr>
            <a:graphicFrameLocks noGrp="1"/>
          </p:cNvGraphicFramePr>
          <p:nvPr>
            <p:ph sz="quarter" idx="2"/>
            <p:extLst>
              <p:ext uri="{D42A27DB-BD31-4B8C-83A1-F6EECF244321}">
                <p14:modId xmlns:p14="http://schemas.microsoft.com/office/powerpoint/2010/main" val="3667380475"/>
              </p:ext>
            </p:extLst>
          </p:nvPr>
        </p:nvGraphicFramePr>
        <p:xfrm>
          <a:off x="457200" y="4128938"/>
          <a:ext cx="8133186" cy="1866900"/>
        </p:xfrm>
        <a:graphic>
          <a:graphicData uri="http://schemas.openxmlformats.org/drawingml/2006/table">
            <a:tbl>
              <a:tblPr firstRow="1" bandRow="1">
                <a:tableStyleId>{5C22544A-7EE6-4342-B048-85BDC9FD1C3A}</a:tableStyleId>
              </a:tblPr>
              <a:tblGrid>
                <a:gridCol w="4267200">
                  <a:extLst>
                    <a:ext uri="{9D8B030D-6E8A-4147-A177-3AD203B41FA5}">
                      <a16:colId xmlns:a16="http://schemas.microsoft.com/office/drawing/2014/main" val="1904037789"/>
                    </a:ext>
                  </a:extLst>
                </a:gridCol>
                <a:gridCol w="3865986">
                  <a:extLst>
                    <a:ext uri="{9D8B030D-6E8A-4147-A177-3AD203B41FA5}">
                      <a16:colId xmlns:a16="http://schemas.microsoft.com/office/drawing/2014/main" val="1122170553"/>
                    </a:ext>
                  </a:extLst>
                </a:gridCol>
              </a:tblGrid>
              <a:tr h="685800">
                <a:tc>
                  <a:txBody>
                    <a:bodyPr/>
                    <a:lstStyle/>
                    <a:p>
                      <a:pPr algn="ctr"/>
                      <a:r>
                        <a:rPr lang="en-US" sz="2800" dirty="0"/>
                        <a:t>HTML</a:t>
                      </a:r>
                    </a:p>
                  </a:txBody>
                  <a:tcPr/>
                </a:tc>
                <a:tc>
                  <a:txBody>
                    <a:bodyPr/>
                    <a:lstStyle/>
                    <a:p>
                      <a:pPr algn="ctr"/>
                      <a:r>
                        <a:rPr lang="en-US" sz="2800" dirty="0"/>
                        <a:t>CSS</a:t>
                      </a:r>
                    </a:p>
                  </a:txBody>
                  <a:tcPr/>
                </a:tc>
                <a:extLst>
                  <a:ext uri="{0D108BD9-81ED-4DB2-BD59-A6C34878D82A}">
                    <a16:rowId xmlns:a16="http://schemas.microsoft.com/office/drawing/2014/main" val="1320322657"/>
                  </a:ext>
                </a:extLst>
              </a:tr>
              <a:tr h="1181100">
                <a:tc>
                  <a:txBody>
                    <a:bodyPr/>
                    <a:lstStyle/>
                    <a:p>
                      <a:r>
                        <a:rPr lang="en-US" sz="2000" b="1" dirty="0"/>
                        <a:t>&lt;IMG SRC=“images/earth.jpg” id=“earth” alt=“Earth”&gt;</a:t>
                      </a:r>
                    </a:p>
                  </a:txBody>
                  <a:tcPr/>
                </a:tc>
                <a:tc>
                  <a:txBody>
                    <a:bodyPr/>
                    <a:lstStyle/>
                    <a:p>
                      <a:r>
                        <a:rPr lang="en-US" sz="2000" b="1" dirty="0"/>
                        <a:t>#earth { height: 150px;</a:t>
                      </a:r>
                    </a:p>
                    <a:p>
                      <a:r>
                        <a:rPr lang="en-US" sz="2000" b="1" dirty="0"/>
                        <a:t>	width: 200px;} or</a:t>
                      </a:r>
                    </a:p>
                    <a:p>
                      <a:r>
                        <a:rPr lang="en-US" sz="2000" b="1" dirty="0"/>
                        <a:t>#earth { max-width: 100%;}</a:t>
                      </a:r>
                    </a:p>
                  </a:txBody>
                  <a:tcPr/>
                </a:tc>
                <a:extLst>
                  <a:ext uri="{0D108BD9-81ED-4DB2-BD59-A6C34878D82A}">
                    <a16:rowId xmlns:a16="http://schemas.microsoft.com/office/drawing/2014/main" val="2131424561"/>
                  </a:ext>
                </a:extLst>
              </a:tr>
            </a:tbl>
          </a:graphicData>
        </a:graphic>
      </p:graphicFrame>
    </p:spTree>
    <p:extLst>
      <p:ext uri="{BB962C8B-B14F-4D97-AF65-F5344CB8AC3E}">
        <p14:creationId xmlns:p14="http://schemas.microsoft.com/office/powerpoint/2010/main" val="631467013"/>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452F5-9206-4822-8C59-A519F542A03D}"/>
              </a:ext>
            </a:extLst>
          </p:cNvPr>
          <p:cNvSpPr>
            <a:spLocks noGrp="1"/>
          </p:cNvSpPr>
          <p:nvPr>
            <p:ph type="title"/>
          </p:nvPr>
        </p:nvSpPr>
        <p:spPr>
          <a:xfrm>
            <a:off x="457200" y="274638"/>
            <a:ext cx="7467600" cy="868362"/>
          </a:xfrm>
        </p:spPr>
        <p:txBody>
          <a:bodyPr/>
          <a:lstStyle/>
          <a:p>
            <a:r>
              <a:rPr lang="en-US" dirty="0"/>
              <a:t>Favicon</a:t>
            </a:r>
          </a:p>
        </p:txBody>
      </p:sp>
      <p:sp>
        <p:nvSpPr>
          <p:cNvPr id="3" name="Content Placeholder 2">
            <a:extLst>
              <a:ext uri="{FF2B5EF4-FFF2-40B4-BE49-F238E27FC236}">
                <a16:creationId xmlns:a16="http://schemas.microsoft.com/office/drawing/2014/main" id="{D20663D6-9AC4-4F8F-9D2F-2759E35EC50C}"/>
              </a:ext>
            </a:extLst>
          </p:cNvPr>
          <p:cNvSpPr>
            <a:spLocks noGrp="1"/>
          </p:cNvSpPr>
          <p:nvPr>
            <p:ph sz="quarter" idx="1"/>
          </p:nvPr>
        </p:nvSpPr>
        <p:spPr>
          <a:xfrm>
            <a:off x="457200" y="3575033"/>
            <a:ext cx="7848599" cy="2368567"/>
          </a:xfrm>
        </p:spPr>
        <p:txBody>
          <a:bodyPr>
            <a:normAutofit/>
          </a:bodyPr>
          <a:lstStyle/>
          <a:p>
            <a:pPr marL="365760" lvl="1" indent="0">
              <a:buNone/>
            </a:pPr>
            <a:r>
              <a:rPr lang="en-US" sz="2400" dirty="0">
                <a:solidFill>
                  <a:srgbClr val="0070C0"/>
                </a:solidFill>
              </a:rPr>
              <a:t>&lt;head&gt;</a:t>
            </a:r>
          </a:p>
          <a:p>
            <a:pPr marL="365760" lvl="1" indent="0">
              <a:buNone/>
            </a:pPr>
            <a:r>
              <a:rPr lang="en-US" sz="2400" dirty="0">
                <a:solidFill>
                  <a:srgbClr val="0070C0"/>
                </a:solidFill>
              </a:rPr>
              <a:t>&lt;title&gt;</a:t>
            </a:r>
            <a:r>
              <a:rPr lang="en-US" sz="2400" dirty="0"/>
              <a:t>UFO Busters: Do You Need Us?</a:t>
            </a:r>
            <a:r>
              <a:rPr lang="en-US" sz="2400" dirty="0">
                <a:solidFill>
                  <a:srgbClr val="0070C0"/>
                </a:solidFill>
              </a:rPr>
              <a:t>&lt;/title&gt;</a:t>
            </a:r>
          </a:p>
          <a:p>
            <a:pPr marL="365760" lvl="1" indent="0">
              <a:buNone/>
            </a:pPr>
            <a:r>
              <a:rPr lang="en-US" sz="2400" dirty="0">
                <a:solidFill>
                  <a:srgbClr val="7030A0"/>
                </a:solidFill>
              </a:rPr>
              <a:t>&lt;link </a:t>
            </a:r>
            <a:r>
              <a:rPr lang="en-US" sz="2400" dirty="0" err="1">
                <a:solidFill>
                  <a:srgbClr val="7030A0"/>
                </a:solidFill>
              </a:rPr>
              <a:t>rel</a:t>
            </a:r>
            <a:r>
              <a:rPr lang="en-US" sz="2400" dirty="0">
                <a:solidFill>
                  <a:srgbClr val="7030A0"/>
                </a:solidFill>
              </a:rPr>
              <a:t>="shortcut icon" type="image/x-icon" </a:t>
            </a:r>
            <a:r>
              <a:rPr lang="en-US" sz="2400" dirty="0" err="1">
                <a:solidFill>
                  <a:srgbClr val="7030A0"/>
                </a:solidFill>
              </a:rPr>
              <a:t>href</a:t>
            </a:r>
            <a:r>
              <a:rPr lang="en-US" sz="2400" dirty="0">
                <a:solidFill>
                  <a:srgbClr val="7030A0"/>
                </a:solidFill>
              </a:rPr>
              <a:t>="images/smallufo.gif"&gt;</a:t>
            </a:r>
          </a:p>
          <a:p>
            <a:pPr marL="365760" lvl="1" indent="0">
              <a:buNone/>
            </a:pPr>
            <a:r>
              <a:rPr lang="en-US" sz="2400" dirty="0">
                <a:solidFill>
                  <a:srgbClr val="0070C0"/>
                </a:solidFill>
              </a:rPr>
              <a:t>&lt;/head&gt;</a:t>
            </a:r>
          </a:p>
        </p:txBody>
      </p:sp>
      <p:sp>
        <p:nvSpPr>
          <p:cNvPr id="4" name="Date Placeholder 3">
            <a:extLst>
              <a:ext uri="{FF2B5EF4-FFF2-40B4-BE49-F238E27FC236}">
                <a16:creationId xmlns:a16="http://schemas.microsoft.com/office/drawing/2014/main" id="{5221CB8D-CF71-481C-8CAB-C5F6564B447D}"/>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79DAB1E4-12DD-43AA-B677-FD3CCFBFCB77}"/>
              </a:ext>
            </a:extLst>
          </p:cNvPr>
          <p:cNvSpPr>
            <a:spLocks noGrp="1"/>
          </p:cNvSpPr>
          <p:nvPr>
            <p:ph type="ftr" sz="quarter" idx="16"/>
          </p:nvPr>
        </p:nvSpPr>
        <p:spPr/>
        <p:txBody>
          <a:bodyPr/>
          <a:lstStyle/>
          <a:p>
            <a:r>
              <a:rPr lang="en-US"/>
              <a:t>HTML and CSS</a:t>
            </a:r>
          </a:p>
        </p:txBody>
      </p:sp>
      <p:sp>
        <p:nvSpPr>
          <p:cNvPr id="6" name="Rectangle 5">
            <a:extLst>
              <a:ext uri="{FF2B5EF4-FFF2-40B4-BE49-F238E27FC236}">
                <a16:creationId xmlns:a16="http://schemas.microsoft.com/office/drawing/2014/main" id="{8639C72E-A8A6-4C46-8846-54F70CC6539E}"/>
              </a:ext>
            </a:extLst>
          </p:cNvPr>
          <p:cNvSpPr/>
          <p:nvPr/>
        </p:nvSpPr>
        <p:spPr>
          <a:xfrm>
            <a:off x="990600" y="1262526"/>
            <a:ext cx="6705600" cy="461665"/>
          </a:xfrm>
          <a:prstGeom prst="rect">
            <a:avLst/>
          </a:prstGeom>
        </p:spPr>
        <p:txBody>
          <a:bodyPr wrap="square">
            <a:spAutoFit/>
          </a:bodyPr>
          <a:lstStyle/>
          <a:p>
            <a:r>
              <a:rPr lang="en-US" sz="2400" b="1" dirty="0">
                <a:hlinkClick r:id="rId2"/>
              </a:rPr>
              <a:t>http://favicon-generator.org/</a:t>
            </a:r>
            <a:endParaRPr lang="en-US" sz="2400" b="1" dirty="0"/>
          </a:p>
        </p:txBody>
      </p:sp>
      <p:graphicFrame>
        <p:nvGraphicFramePr>
          <p:cNvPr id="7" name="Table 7">
            <a:extLst>
              <a:ext uri="{FF2B5EF4-FFF2-40B4-BE49-F238E27FC236}">
                <a16:creationId xmlns:a16="http://schemas.microsoft.com/office/drawing/2014/main" id="{B6FD8D43-4E67-4843-A9AC-2F219D9DBC7A}"/>
              </a:ext>
            </a:extLst>
          </p:cNvPr>
          <p:cNvGraphicFramePr>
            <a:graphicFrameLocks noGrp="1"/>
          </p:cNvGraphicFramePr>
          <p:nvPr>
            <p:extLst>
              <p:ext uri="{D42A27DB-BD31-4B8C-83A1-F6EECF244321}">
                <p14:modId xmlns:p14="http://schemas.microsoft.com/office/powerpoint/2010/main" val="994641212"/>
              </p:ext>
            </p:extLst>
          </p:nvPr>
        </p:nvGraphicFramePr>
        <p:xfrm>
          <a:off x="990600" y="1804472"/>
          <a:ext cx="6705600" cy="1483360"/>
        </p:xfrm>
        <a:graphic>
          <a:graphicData uri="http://schemas.openxmlformats.org/drawingml/2006/table">
            <a:tbl>
              <a:tblPr firstRow="1" bandRow="1">
                <a:tableStyleId>{5C22544A-7EE6-4342-B048-85BDC9FD1C3A}</a:tableStyleId>
              </a:tblPr>
              <a:tblGrid>
                <a:gridCol w="2235200">
                  <a:extLst>
                    <a:ext uri="{9D8B030D-6E8A-4147-A177-3AD203B41FA5}">
                      <a16:colId xmlns:a16="http://schemas.microsoft.com/office/drawing/2014/main" val="1505623572"/>
                    </a:ext>
                  </a:extLst>
                </a:gridCol>
                <a:gridCol w="2235200">
                  <a:extLst>
                    <a:ext uri="{9D8B030D-6E8A-4147-A177-3AD203B41FA5}">
                      <a16:colId xmlns:a16="http://schemas.microsoft.com/office/drawing/2014/main" val="4267594721"/>
                    </a:ext>
                  </a:extLst>
                </a:gridCol>
                <a:gridCol w="2235200">
                  <a:extLst>
                    <a:ext uri="{9D8B030D-6E8A-4147-A177-3AD203B41FA5}">
                      <a16:colId xmlns:a16="http://schemas.microsoft.com/office/drawing/2014/main" val="2635356096"/>
                    </a:ext>
                  </a:extLst>
                </a:gridCol>
              </a:tblGrid>
              <a:tr h="370840">
                <a:tc>
                  <a:txBody>
                    <a:bodyPr/>
                    <a:lstStyle/>
                    <a:p>
                      <a:r>
                        <a:rPr lang="en-US" dirty="0"/>
                        <a:t>Format</a:t>
                      </a:r>
                    </a:p>
                  </a:txBody>
                  <a:tcPr/>
                </a:tc>
                <a:tc>
                  <a:txBody>
                    <a:bodyPr/>
                    <a:lstStyle/>
                    <a:p>
                      <a:r>
                        <a:rPr lang="en-US" dirty="0"/>
                        <a:t>Size</a:t>
                      </a:r>
                    </a:p>
                  </a:txBody>
                  <a:tcPr/>
                </a:tc>
                <a:tc>
                  <a:txBody>
                    <a:bodyPr/>
                    <a:lstStyle/>
                    <a:p>
                      <a:r>
                        <a:rPr lang="en-US" dirty="0"/>
                        <a:t>Colors</a:t>
                      </a:r>
                    </a:p>
                  </a:txBody>
                  <a:tcPr/>
                </a:tc>
                <a:extLst>
                  <a:ext uri="{0D108BD9-81ED-4DB2-BD59-A6C34878D82A}">
                    <a16:rowId xmlns:a16="http://schemas.microsoft.com/office/drawing/2014/main" val="956356846"/>
                  </a:ext>
                </a:extLst>
              </a:tr>
              <a:tr h="370840">
                <a:tc>
                  <a:txBody>
                    <a:bodyPr/>
                    <a:lstStyle/>
                    <a:p>
                      <a:r>
                        <a:rPr lang="en-US" dirty="0"/>
                        <a:t>GIF</a:t>
                      </a:r>
                    </a:p>
                  </a:txBody>
                  <a:tcPr/>
                </a:tc>
                <a:tc>
                  <a:txBody>
                    <a:bodyPr/>
                    <a:lstStyle/>
                    <a:p>
                      <a:r>
                        <a:rPr lang="en-US" dirty="0"/>
                        <a:t>16 x 16 pixels</a:t>
                      </a:r>
                    </a:p>
                  </a:txBody>
                  <a:tcPr/>
                </a:tc>
                <a:tc>
                  <a:txBody>
                    <a:bodyPr/>
                    <a:lstStyle/>
                    <a:p>
                      <a:r>
                        <a:rPr lang="en-US" dirty="0"/>
                        <a:t>8-bit</a:t>
                      </a:r>
                    </a:p>
                  </a:txBody>
                  <a:tcPr/>
                </a:tc>
                <a:extLst>
                  <a:ext uri="{0D108BD9-81ED-4DB2-BD59-A6C34878D82A}">
                    <a16:rowId xmlns:a16="http://schemas.microsoft.com/office/drawing/2014/main" val="4235529889"/>
                  </a:ext>
                </a:extLst>
              </a:tr>
              <a:tr h="370840">
                <a:tc>
                  <a:txBody>
                    <a:bodyPr/>
                    <a:lstStyle/>
                    <a:p>
                      <a:r>
                        <a:rPr lang="en-US" dirty="0"/>
                        <a:t>PNG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32 x 32 pixels</a:t>
                      </a:r>
                    </a:p>
                  </a:txBody>
                  <a:tcPr/>
                </a:tc>
                <a:tc>
                  <a:txBody>
                    <a:bodyPr/>
                    <a:lstStyle/>
                    <a:p>
                      <a:r>
                        <a:rPr lang="en-US" dirty="0"/>
                        <a:t>24-bit</a:t>
                      </a:r>
                    </a:p>
                  </a:txBody>
                  <a:tcPr/>
                </a:tc>
                <a:extLst>
                  <a:ext uri="{0D108BD9-81ED-4DB2-BD59-A6C34878D82A}">
                    <a16:rowId xmlns:a16="http://schemas.microsoft.com/office/drawing/2014/main" val="1025978713"/>
                  </a:ext>
                </a:extLst>
              </a:tr>
              <a:tr h="370840">
                <a:tc>
                  <a:txBody>
                    <a:bodyPr/>
                    <a:lstStyle/>
                    <a:p>
                      <a:r>
                        <a:rPr lang="en-US" dirty="0"/>
                        <a:t>ICO</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728065991"/>
                  </a:ext>
                </a:extLst>
              </a:tr>
            </a:tbl>
          </a:graphicData>
        </a:graphic>
      </p:graphicFrame>
      <p:pic>
        <p:nvPicPr>
          <p:cNvPr id="11" name="Picture 10">
            <a:extLst>
              <a:ext uri="{FF2B5EF4-FFF2-40B4-BE49-F238E27FC236}">
                <a16:creationId xmlns:a16="http://schemas.microsoft.com/office/drawing/2014/main" id="{5BB72C22-821A-44B6-B10F-5DC51CD7D963}"/>
              </a:ext>
            </a:extLst>
          </p:cNvPr>
          <p:cNvPicPr>
            <a:picLocks noChangeAspect="1"/>
          </p:cNvPicPr>
          <p:nvPr/>
        </p:nvPicPr>
        <p:blipFill>
          <a:blip r:embed="rId3"/>
          <a:stretch>
            <a:fillRect/>
          </a:stretch>
        </p:blipFill>
        <p:spPr>
          <a:xfrm>
            <a:off x="199095" y="5792551"/>
            <a:ext cx="8745809" cy="667206"/>
          </a:xfrm>
          <a:prstGeom prst="rect">
            <a:avLst/>
          </a:prstGeom>
        </p:spPr>
      </p:pic>
    </p:spTree>
    <p:extLst>
      <p:ext uri="{BB962C8B-B14F-4D97-AF65-F5344CB8AC3E}">
        <p14:creationId xmlns:p14="http://schemas.microsoft.com/office/powerpoint/2010/main" val="37163860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7620000" cy="792162"/>
          </a:xfrm>
        </p:spPr>
        <p:txBody>
          <a:bodyPr/>
          <a:lstStyle/>
          <a:p>
            <a:r>
              <a:rPr lang="en-GB"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Inserting SVG</a:t>
            </a:r>
            <a:endPar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4" name="Rectangle 3"/>
          <p:cNvSpPr/>
          <p:nvPr/>
        </p:nvSpPr>
        <p:spPr>
          <a:xfrm>
            <a:off x="208750" y="1721731"/>
            <a:ext cx="8716100" cy="3908762"/>
          </a:xfrm>
          <a:prstGeom prst="rect">
            <a:avLst/>
          </a:prstGeom>
        </p:spPr>
        <p:txBody>
          <a:bodyPr wrap="square">
            <a:spAutoFit/>
          </a:bodyPr>
          <a:lstStyle/>
          <a:p>
            <a:r>
              <a:rPr lang="en-US" sz="2400" b="1" spc="-1" dirty="0">
                <a:solidFill>
                  <a:srgbClr val="434343"/>
                </a:solidFill>
                <a:uFill>
                  <a:solidFill>
                    <a:srgbClr val="FFFFFF"/>
                  </a:solidFill>
                </a:uFill>
                <a:latin typeface="Calibri"/>
                <a:ea typeface="Calibri"/>
                <a:cs typeface="Calibri"/>
              </a:rPr>
              <a:t>The </a:t>
            </a:r>
            <a:r>
              <a:rPr lang="en-US" sz="2400" b="1" spc="-1" dirty="0">
                <a:solidFill>
                  <a:schemeClr val="accent1"/>
                </a:solidFill>
                <a:uFill>
                  <a:solidFill>
                    <a:srgbClr val="FFFFFF"/>
                  </a:solidFill>
                </a:uFill>
                <a:latin typeface="Calibri"/>
                <a:ea typeface="Calibri"/>
                <a:cs typeface="Calibri"/>
              </a:rPr>
              <a:t>object</a:t>
            </a:r>
            <a:r>
              <a:rPr lang="en-US" sz="2400" b="1" spc="-1" dirty="0">
                <a:solidFill>
                  <a:srgbClr val="434343"/>
                </a:solidFill>
                <a:uFill>
                  <a:solidFill>
                    <a:srgbClr val="FFFFFF"/>
                  </a:solidFill>
                </a:uFill>
                <a:latin typeface="Calibri"/>
                <a:ea typeface="Calibri"/>
                <a:cs typeface="Calibri"/>
              </a:rPr>
              <a:t> tag is the container recommended by the W3C for holding non-HTML content in a web page.</a:t>
            </a:r>
          </a:p>
          <a:p>
            <a:endParaRPr lang="en-US" sz="2400" b="1" spc="-1" dirty="0">
              <a:solidFill>
                <a:srgbClr val="434343"/>
              </a:solidFill>
              <a:uFill>
                <a:solidFill>
                  <a:srgbClr val="FFFFFF"/>
                </a:solidFill>
              </a:uFill>
              <a:latin typeface="Calibri"/>
              <a:ea typeface="Calibri"/>
              <a:cs typeface="Calibri"/>
            </a:endParaRPr>
          </a:p>
          <a:p>
            <a:r>
              <a:rPr lang="en-US" sz="2400" b="1" spc="-1" dirty="0">
                <a:solidFill>
                  <a:srgbClr val="434343"/>
                </a:solidFill>
                <a:uFill>
                  <a:solidFill>
                    <a:srgbClr val="FFFFFF"/>
                  </a:solidFill>
                </a:uFill>
                <a:latin typeface="Calibri"/>
                <a:ea typeface="Calibri"/>
                <a:cs typeface="Calibri"/>
              </a:rPr>
              <a:t>We can make use of it to insert an SVG into our page like this:</a:t>
            </a:r>
          </a:p>
          <a:p>
            <a:endParaRPr lang="en-US" sz="2000" spc="-1" dirty="0">
              <a:solidFill>
                <a:srgbClr val="434343"/>
              </a:solidFill>
              <a:uFill>
                <a:solidFill>
                  <a:srgbClr val="FFFFFF"/>
                </a:solidFill>
              </a:uFill>
              <a:latin typeface="Calibri"/>
              <a:ea typeface="Calibri"/>
              <a:cs typeface="Calibri"/>
            </a:endParaRPr>
          </a:p>
          <a:p>
            <a:r>
              <a:rPr lang="en-US" sz="2800" b="1" spc="-1" dirty="0">
                <a:solidFill>
                  <a:schemeClr val="accent1"/>
                </a:solidFill>
                <a:uFill>
                  <a:solidFill>
                    <a:srgbClr val="FFFFFF"/>
                  </a:solidFill>
                </a:uFill>
                <a:latin typeface="Calibri"/>
                <a:ea typeface="Calibri"/>
                <a:cs typeface="Calibri"/>
              </a:rPr>
              <a:t>&lt;object data="</a:t>
            </a:r>
            <a:r>
              <a:rPr lang="en-US" sz="2800" b="1" spc="-1" dirty="0" err="1">
                <a:solidFill>
                  <a:schemeClr val="accent1"/>
                </a:solidFill>
                <a:uFill>
                  <a:solidFill>
                    <a:srgbClr val="FFFFFF"/>
                  </a:solidFill>
                </a:uFill>
                <a:latin typeface="Calibri"/>
                <a:ea typeface="Calibri"/>
                <a:cs typeface="Calibri"/>
              </a:rPr>
              <a:t>img</a:t>
            </a:r>
            <a:r>
              <a:rPr lang="en-US" sz="2800" b="1" spc="-1" dirty="0">
                <a:solidFill>
                  <a:schemeClr val="accent1"/>
                </a:solidFill>
                <a:uFill>
                  <a:solidFill>
                    <a:srgbClr val="FFFFFF"/>
                  </a:solidFill>
                </a:uFill>
                <a:latin typeface="Calibri"/>
                <a:ea typeface="Calibri"/>
                <a:cs typeface="Calibri"/>
              </a:rPr>
              <a:t>/</a:t>
            </a:r>
            <a:r>
              <a:rPr lang="en-US" sz="2800" b="1" spc="-1" dirty="0" err="1">
                <a:solidFill>
                  <a:schemeClr val="accent1"/>
                </a:solidFill>
                <a:uFill>
                  <a:solidFill>
                    <a:srgbClr val="FFFFFF"/>
                  </a:solidFill>
                </a:uFill>
                <a:latin typeface="Calibri"/>
                <a:ea typeface="Calibri"/>
                <a:cs typeface="Calibri"/>
              </a:rPr>
              <a:t>svgfile.svg</a:t>
            </a:r>
            <a:r>
              <a:rPr lang="en-US" sz="2800" b="1" spc="-1" dirty="0">
                <a:solidFill>
                  <a:schemeClr val="accent1"/>
                </a:solidFill>
                <a:uFill>
                  <a:solidFill>
                    <a:srgbClr val="FFFFFF"/>
                  </a:solidFill>
                </a:uFill>
                <a:latin typeface="Calibri"/>
                <a:ea typeface="Calibri"/>
                <a:cs typeface="Calibri"/>
              </a:rPr>
              <a:t>" type="image/</a:t>
            </a:r>
            <a:r>
              <a:rPr lang="en-US" sz="2800" b="1" spc="-1" dirty="0" err="1">
                <a:solidFill>
                  <a:schemeClr val="accent1"/>
                </a:solidFill>
                <a:uFill>
                  <a:solidFill>
                    <a:srgbClr val="FFFFFF"/>
                  </a:solidFill>
                </a:uFill>
                <a:latin typeface="Calibri"/>
                <a:ea typeface="Calibri"/>
                <a:cs typeface="Calibri"/>
              </a:rPr>
              <a:t>svg+xml</a:t>
            </a:r>
            <a:r>
              <a:rPr lang="en-US" sz="2800" b="1" spc="-1" dirty="0">
                <a:solidFill>
                  <a:schemeClr val="accent1"/>
                </a:solidFill>
                <a:uFill>
                  <a:solidFill>
                    <a:srgbClr val="FFFFFF"/>
                  </a:solidFill>
                </a:uFill>
                <a:latin typeface="Calibri"/>
                <a:ea typeface="Calibri"/>
                <a:cs typeface="Calibri"/>
              </a:rPr>
              <a:t>"&gt;</a:t>
            </a:r>
          </a:p>
          <a:p>
            <a:r>
              <a:rPr lang="en-US" sz="2800" b="1" spc="-1" dirty="0">
                <a:solidFill>
                  <a:schemeClr val="accent1"/>
                </a:solidFill>
                <a:uFill>
                  <a:solidFill>
                    <a:srgbClr val="FFFFFF"/>
                  </a:solidFill>
                </a:uFill>
                <a:latin typeface="Calibri"/>
                <a:ea typeface="Calibri"/>
                <a:cs typeface="Calibri"/>
              </a:rPr>
              <a:t>  &lt;span class="fallback-info"&gt;Your browser doesn't support SVG&lt;/span&gt;</a:t>
            </a:r>
          </a:p>
          <a:p>
            <a:r>
              <a:rPr lang="en-US" sz="2800" b="1" spc="-1" dirty="0">
                <a:solidFill>
                  <a:schemeClr val="accent1"/>
                </a:solidFill>
                <a:uFill>
                  <a:solidFill>
                    <a:srgbClr val="FFFFFF"/>
                  </a:solidFill>
                </a:uFill>
                <a:latin typeface="Calibri"/>
                <a:ea typeface="Calibri"/>
                <a:cs typeface="Calibri"/>
              </a:rPr>
              <a:t>&lt;/object&gt;</a:t>
            </a:r>
          </a:p>
          <a:p>
            <a:endParaRPr lang="en-US" sz="2000" spc="-1" dirty="0">
              <a:solidFill>
                <a:srgbClr val="434343"/>
              </a:solidFill>
              <a:uFill>
                <a:solidFill>
                  <a:srgbClr val="FFFFFF"/>
                </a:solidFill>
              </a:uFill>
              <a:latin typeface="Calibri"/>
              <a:ea typeface="Calibri"/>
              <a:cs typeface="Calibri"/>
            </a:endParaRPr>
          </a:p>
        </p:txBody>
      </p:sp>
    </p:spTree>
    <p:extLst>
      <p:ext uri="{BB962C8B-B14F-4D97-AF65-F5344CB8AC3E}">
        <p14:creationId xmlns:p14="http://schemas.microsoft.com/office/powerpoint/2010/main" val="28200106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750" y="274638"/>
            <a:ext cx="7716050" cy="563562"/>
          </a:xfrm>
        </p:spPr>
        <p:txBody>
          <a:bodyPr/>
          <a:lstStyle/>
          <a:p>
            <a:r>
              <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Inserting an SVG Inline</a:t>
            </a:r>
          </a:p>
        </p:txBody>
      </p:sp>
      <p:sp>
        <p:nvSpPr>
          <p:cNvPr id="4" name="Rectangle 3"/>
          <p:cNvSpPr/>
          <p:nvPr/>
        </p:nvSpPr>
        <p:spPr>
          <a:xfrm>
            <a:off x="208750" y="813955"/>
            <a:ext cx="8716100" cy="5832366"/>
          </a:xfrm>
          <a:prstGeom prst="rect">
            <a:avLst/>
          </a:prstGeom>
        </p:spPr>
        <p:txBody>
          <a:bodyPr wrap="square">
            <a:spAutoFit/>
          </a:bodyPr>
          <a:lstStyle/>
          <a:p>
            <a:r>
              <a:rPr lang="en-US" sz="2000" spc="-1" dirty="0">
                <a:solidFill>
                  <a:srgbClr val="434343"/>
                </a:solidFill>
                <a:uFill>
                  <a:solidFill>
                    <a:srgbClr val="FFFFFF"/>
                  </a:solidFill>
                </a:uFill>
                <a:latin typeface="Calibri"/>
                <a:ea typeface="Calibri"/>
                <a:cs typeface="Calibri"/>
              </a:rPr>
              <a:t>As SVG is merely an XML document, you can insert it directly into the HTML. For example:</a:t>
            </a:r>
          </a:p>
          <a:p>
            <a:endParaRPr lang="en-US" spc="-1" dirty="0">
              <a:solidFill>
                <a:srgbClr val="434343"/>
              </a:solidFill>
              <a:uFill>
                <a:solidFill>
                  <a:srgbClr val="FFFFFF"/>
                </a:solidFill>
              </a:uFill>
              <a:latin typeface="Calibri"/>
              <a:ea typeface="Calibri"/>
              <a:cs typeface="Calibri"/>
            </a:endParaRPr>
          </a:p>
          <a:p>
            <a:r>
              <a:rPr lang="en-US" sz="2100" b="1" spc="-1" dirty="0">
                <a:solidFill>
                  <a:schemeClr val="accent1"/>
                </a:solidFill>
                <a:uFill>
                  <a:solidFill>
                    <a:srgbClr val="FFFFFF"/>
                  </a:solidFill>
                </a:uFill>
                <a:latin typeface="Calibri"/>
                <a:ea typeface="Calibri"/>
                <a:cs typeface="Calibri"/>
              </a:rPr>
              <a:t>&lt;div&gt;</a:t>
            </a:r>
          </a:p>
          <a:p>
            <a:r>
              <a:rPr lang="en-US" sz="2100" b="1" spc="-1" dirty="0">
                <a:solidFill>
                  <a:schemeClr val="accent1"/>
                </a:solidFill>
                <a:uFill>
                  <a:solidFill>
                    <a:srgbClr val="FFFFFF"/>
                  </a:solidFill>
                </a:uFill>
                <a:latin typeface="Calibri"/>
                <a:ea typeface="Calibri"/>
                <a:cs typeface="Calibri"/>
              </a:rPr>
              <a:t>  &lt;h3&gt;Inserted 'inline':&lt;/h3&gt;</a:t>
            </a:r>
          </a:p>
          <a:p>
            <a:r>
              <a:rPr lang="en-US" sz="2100" b="1" spc="-1" dirty="0">
                <a:solidFill>
                  <a:schemeClr val="accent1"/>
                </a:solidFill>
                <a:uFill>
                  <a:solidFill>
                    <a:srgbClr val="FFFFFF"/>
                  </a:solidFill>
                </a:uFill>
                <a:latin typeface="Calibri"/>
                <a:ea typeface="Calibri"/>
                <a:cs typeface="Calibri"/>
              </a:rPr>
              <a:t>  &lt;span class="</a:t>
            </a:r>
            <a:r>
              <a:rPr lang="en-US" sz="2100" b="1" spc="-1" dirty="0" err="1">
                <a:solidFill>
                  <a:schemeClr val="accent1"/>
                </a:solidFill>
                <a:uFill>
                  <a:solidFill>
                    <a:srgbClr val="FFFFFF"/>
                  </a:solidFill>
                </a:uFill>
                <a:latin typeface="Calibri"/>
                <a:ea typeface="Calibri"/>
                <a:cs typeface="Calibri"/>
              </a:rPr>
              <a:t>inlineSVG</a:t>
            </a:r>
            <a:r>
              <a:rPr lang="en-US" sz="2100" b="1" spc="-1" dirty="0">
                <a:solidFill>
                  <a:schemeClr val="accent1"/>
                </a:solidFill>
                <a:uFill>
                  <a:solidFill>
                    <a:srgbClr val="FFFFFF"/>
                  </a:solidFill>
                </a:uFill>
                <a:latin typeface="Calibri"/>
                <a:ea typeface="Calibri"/>
                <a:cs typeface="Calibri"/>
              </a:rPr>
              <a:t>"&gt;</a:t>
            </a:r>
          </a:p>
          <a:p>
            <a:r>
              <a:rPr lang="en-US" sz="2100" b="1" spc="-1" dirty="0">
                <a:solidFill>
                  <a:schemeClr val="accent1"/>
                </a:solidFill>
                <a:uFill>
                  <a:solidFill>
                    <a:srgbClr val="FFFFFF"/>
                  </a:solidFill>
                </a:uFill>
                <a:latin typeface="Calibri"/>
                <a:ea typeface="Calibri"/>
                <a:cs typeface="Calibri"/>
              </a:rPr>
              <a:t>    &lt;</a:t>
            </a:r>
            <a:r>
              <a:rPr lang="en-US" sz="2100" b="1" spc="-1" dirty="0" err="1">
                <a:solidFill>
                  <a:schemeClr val="accent1"/>
                </a:solidFill>
                <a:uFill>
                  <a:solidFill>
                    <a:srgbClr val="FFFFFF"/>
                  </a:solidFill>
                </a:uFill>
                <a:latin typeface="Calibri"/>
                <a:ea typeface="Calibri"/>
                <a:cs typeface="Calibri"/>
              </a:rPr>
              <a:t>svg</a:t>
            </a:r>
            <a:r>
              <a:rPr lang="en-US" sz="2100" b="1" spc="-1" dirty="0">
                <a:solidFill>
                  <a:schemeClr val="accent1"/>
                </a:solidFill>
                <a:uFill>
                  <a:solidFill>
                    <a:srgbClr val="FFFFFF"/>
                  </a:solidFill>
                </a:uFill>
                <a:latin typeface="Calibri"/>
                <a:ea typeface="Calibri"/>
                <a:cs typeface="Calibri"/>
              </a:rPr>
              <a:t> id="</a:t>
            </a:r>
            <a:r>
              <a:rPr lang="en-US" sz="2100" b="1" spc="-1" dirty="0" err="1">
                <a:solidFill>
                  <a:schemeClr val="accent1"/>
                </a:solidFill>
                <a:uFill>
                  <a:solidFill>
                    <a:srgbClr val="FFFFFF"/>
                  </a:solidFill>
                </a:uFill>
                <a:latin typeface="Calibri"/>
                <a:ea typeface="Calibri"/>
                <a:cs typeface="Calibri"/>
              </a:rPr>
              <a:t>svgInline</a:t>
            </a:r>
            <a:r>
              <a:rPr lang="en-US" sz="2100" b="1" spc="-1" dirty="0">
                <a:solidFill>
                  <a:schemeClr val="accent1"/>
                </a:solidFill>
                <a:uFill>
                  <a:solidFill>
                    <a:srgbClr val="FFFFFF"/>
                  </a:solidFill>
                </a:uFill>
                <a:latin typeface="Calibri"/>
                <a:ea typeface="Calibri"/>
                <a:cs typeface="Calibri"/>
              </a:rPr>
              <a:t>" width="198" height="188" </a:t>
            </a:r>
            <a:r>
              <a:rPr lang="en-US" sz="2100" b="1" spc="-1" dirty="0" err="1">
                <a:solidFill>
                  <a:schemeClr val="accent1"/>
                </a:solidFill>
                <a:uFill>
                  <a:solidFill>
                    <a:srgbClr val="FFFFFF"/>
                  </a:solidFill>
                </a:uFill>
                <a:latin typeface="Calibri"/>
                <a:ea typeface="Calibri"/>
                <a:cs typeface="Calibri"/>
              </a:rPr>
              <a:t>viewBox</a:t>
            </a:r>
            <a:r>
              <a:rPr lang="en-US" sz="2100" b="1" spc="-1" dirty="0">
                <a:solidFill>
                  <a:schemeClr val="accent1"/>
                </a:solidFill>
                <a:uFill>
                  <a:solidFill>
                    <a:srgbClr val="FFFFFF"/>
                  </a:solidFill>
                </a:uFill>
                <a:latin typeface="Calibri"/>
                <a:ea typeface="Calibri"/>
                <a:cs typeface="Calibri"/>
              </a:rPr>
              <a:t>="0 0 198 188" </a:t>
            </a:r>
            <a:r>
              <a:rPr lang="en-US" sz="2100" b="1" spc="-1" dirty="0" err="1">
                <a:solidFill>
                  <a:schemeClr val="accent1"/>
                </a:solidFill>
                <a:uFill>
                  <a:solidFill>
                    <a:srgbClr val="FFFFFF"/>
                  </a:solidFill>
                </a:uFill>
                <a:latin typeface="Calibri"/>
                <a:ea typeface="Calibri"/>
                <a:cs typeface="Calibri"/>
              </a:rPr>
              <a:t>xmlns</a:t>
            </a:r>
            <a:r>
              <a:rPr lang="en-US" sz="2100" b="1" spc="-1" dirty="0">
                <a:solidFill>
                  <a:schemeClr val="accent1"/>
                </a:solidFill>
                <a:uFill>
                  <a:solidFill>
                    <a:srgbClr val="FFFFFF"/>
                  </a:solidFill>
                </a:uFill>
                <a:latin typeface="Calibri"/>
                <a:ea typeface="Calibri"/>
                <a:cs typeface="Calibri"/>
              </a:rPr>
              <a:t>="http://www.w3.org/2000/svg" </a:t>
            </a:r>
            <a:r>
              <a:rPr lang="en-US" sz="2100" b="1" spc="-1" dirty="0" err="1">
                <a:solidFill>
                  <a:schemeClr val="accent1"/>
                </a:solidFill>
                <a:uFill>
                  <a:solidFill>
                    <a:srgbClr val="FFFFFF"/>
                  </a:solidFill>
                </a:uFill>
                <a:latin typeface="Calibri"/>
                <a:ea typeface="Calibri"/>
                <a:cs typeface="Calibri"/>
              </a:rPr>
              <a:t>xmlns:xlink</a:t>
            </a:r>
            <a:r>
              <a:rPr lang="en-US" sz="2100" b="1" spc="-1" dirty="0">
                <a:solidFill>
                  <a:schemeClr val="accent1"/>
                </a:solidFill>
                <a:uFill>
                  <a:solidFill>
                    <a:srgbClr val="FFFFFF"/>
                  </a:solidFill>
                </a:uFill>
                <a:latin typeface="Calibri"/>
                <a:ea typeface="Calibri"/>
                <a:cs typeface="Calibri"/>
              </a:rPr>
              <a:t>="http://www.w3.org/1999/xlink"&gt;</a:t>
            </a:r>
          </a:p>
          <a:p>
            <a:r>
              <a:rPr lang="en-US" sz="2100" b="1" spc="-1" dirty="0">
                <a:solidFill>
                  <a:schemeClr val="accent1"/>
                </a:solidFill>
                <a:uFill>
                  <a:solidFill>
                    <a:srgbClr val="FFFFFF"/>
                  </a:solidFill>
                </a:uFill>
                <a:latin typeface="Calibri"/>
                <a:ea typeface="Calibri"/>
                <a:cs typeface="Calibri"/>
              </a:rPr>
              <a:t>      &lt;title&gt;Star 1&lt;/title&gt;</a:t>
            </a:r>
          </a:p>
          <a:p>
            <a:r>
              <a:rPr lang="en-US" sz="2100" b="1" spc="-1" dirty="0">
                <a:solidFill>
                  <a:schemeClr val="accent1"/>
                </a:solidFill>
                <a:uFill>
                  <a:solidFill>
                    <a:srgbClr val="FFFFFF"/>
                  </a:solidFill>
                </a:uFill>
                <a:latin typeface="Calibri"/>
                <a:ea typeface="Calibri"/>
                <a:cs typeface="Calibri"/>
              </a:rPr>
              <a:t>      &lt;g class="</a:t>
            </a:r>
            <a:r>
              <a:rPr lang="en-US" sz="2100" b="1" spc="-1" dirty="0" err="1">
                <a:solidFill>
                  <a:schemeClr val="accent1"/>
                </a:solidFill>
                <a:uFill>
                  <a:solidFill>
                    <a:srgbClr val="FFFFFF"/>
                  </a:solidFill>
                </a:uFill>
                <a:latin typeface="Calibri"/>
                <a:ea typeface="Calibri"/>
                <a:cs typeface="Calibri"/>
              </a:rPr>
              <a:t>star_Wrapper</a:t>
            </a:r>
            <a:r>
              <a:rPr lang="en-US" sz="2100" b="1" spc="-1" dirty="0">
                <a:solidFill>
                  <a:schemeClr val="accent1"/>
                </a:solidFill>
                <a:uFill>
                  <a:solidFill>
                    <a:srgbClr val="FFFFFF"/>
                  </a:solidFill>
                </a:uFill>
                <a:latin typeface="Calibri"/>
                <a:ea typeface="Calibri"/>
                <a:cs typeface="Calibri"/>
              </a:rPr>
              <a:t>" fill="none" fill-rule="</a:t>
            </a:r>
            <a:r>
              <a:rPr lang="en-US" sz="2100" b="1" spc="-1" dirty="0" err="1">
                <a:solidFill>
                  <a:schemeClr val="accent1"/>
                </a:solidFill>
                <a:uFill>
                  <a:solidFill>
                    <a:srgbClr val="FFFFFF"/>
                  </a:solidFill>
                </a:uFill>
                <a:latin typeface="Calibri"/>
                <a:ea typeface="Calibri"/>
                <a:cs typeface="Calibri"/>
              </a:rPr>
              <a:t>evenodd</a:t>
            </a:r>
            <a:r>
              <a:rPr lang="en-US" sz="2100" b="1" spc="-1" dirty="0">
                <a:solidFill>
                  <a:schemeClr val="accent1"/>
                </a:solidFill>
                <a:uFill>
                  <a:solidFill>
                    <a:srgbClr val="FFFFFF"/>
                  </a:solidFill>
                </a:uFill>
                <a:latin typeface="Calibri"/>
                <a:ea typeface="Calibri"/>
                <a:cs typeface="Calibri"/>
              </a:rPr>
              <a:t>"&gt;</a:t>
            </a:r>
          </a:p>
          <a:p>
            <a:r>
              <a:rPr lang="en-US" sz="2100" b="1" spc="-1" dirty="0">
                <a:solidFill>
                  <a:schemeClr val="accent1"/>
                </a:solidFill>
                <a:uFill>
                  <a:solidFill>
                    <a:srgbClr val="FFFFFF"/>
                  </a:solidFill>
                </a:uFill>
                <a:latin typeface="Calibri"/>
                <a:ea typeface="Calibri"/>
                <a:cs typeface="Calibri"/>
              </a:rPr>
              <a:t>        &lt;path id="</a:t>
            </a:r>
            <a:r>
              <a:rPr lang="en-US" sz="2100" b="1" spc="-1" dirty="0" err="1">
                <a:solidFill>
                  <a:schemeClr val="accent1"/>
                </a:solidFill>
                <a:uFill>
                  <a:solidFill>
                    <a:srgbClr val="FFFFFF"/>
                  </a:solidFill>
                </a:uFill>
                <a:latin typeface="Calibri"/>
                <a:ea typeface="Calibri"/>
                <a:cs typeface="Calibri"/>
              </a:rPr>
              <a:t>star_Path</a:t>
            </a:r>
            <a:r>
              <a:rPr lang="en-US" sz="2100" b="1" spc="-1" dirty="0">
                <a:solidFill>
                  <a:schemeClr val="accent1"/>
                </a:solidFill>
                <a:uFill>
                  <a:solidFill>
                    <a:srgbClr val="FFFFFF"/>
                  </a:solidFill>
                </a:uFill>
                <a:latin typeface="Calibri"/>
                <a:ea typeface="Calibri"/>
                <a:cs typeface="Calibri"/>
              </a:rPr>
              <a:t>" stroke="#979797" </a:t>
            </a:r>
            <a:r>
              <a:rPr lang="en-US" sz="2100" b="1" spc="-1" dirty="0" err="1">
                <a:solidFill>
                  <a:schemeClr val="accent1"/>
                </a:solidFill>
                <a:uFill>
                  <a:solidFill>
                    <a:srgbClr val="FFFFFF"/>
                  </a:solidFill>
                </a:uFill>
                <a:latin typeface="Calibri"/>
                <a:ea typeface="Calibri"/>
                <a:cs typeface="Calibri"/>
              </a:rPr>
              <a:t>strokewidth</a:t>
            </a:r>
            <a:r>
              <a:rPr lang="en-US" sz="2100" b="1" spc="-1" dirty="0">
                <a:solidFill>
                  <a:schemeClr val="accent1"/>
                </a:solidFill>
                <a:uFill>
                  <a:solidFill>
                    <a:srgbClr val="FFFFFF"/>
                  </a:solidFill>
                </a:uFill>
                <a:latin typeface="Calibri"/>
                <a:ea typeface="Calibri"/>
                <a:cs typeface="Calibri"/>
              </a:rPr>
              <a:t>="3" fill="#F8E81C" d="M99 154l-58.78 30.902 11.227-65.45L3.894 73.097l65.717-9.55L99 4l29.39 59.55 65.716 9.548-47.553 46.353 11.226 65.452z" /&gt;</a:t>
            </a:r>
          </a:p>
          <a:p>
            <a:r>
              <a:rPr lang="en-US" sz="2100" b="1" spc="-1" dirty="0">
                <a:solidFill>
                  <a:schemeClr val="accent1"/>
                </a:solidFill>
                <a:uFill>
                  <a:solidFill>
                    <a:srgbClr val="FFFFFF"/>
                  </a:solidFill>
                </a:uFill>
                <a:latin typeface="Calibri"/>
                <a:ea typeface="Calibri"/>
                <a:cs typeface="Calibri"/>
              </a:rPr>
              <a:t>      &lt;/g&gt;</a:t>
            </a:r>
          </a:p>
          <a:p>
            <a:r>
              <a:rPr lang="en-US" sz="2100" b="1" spc="-1" dirty="0">
                <a:solidFill>
                  <a:schemeClr val="accent1"/>
                </a:solidFill>
                <a:uFill>
                  <a:solidFill>
                    <a:srgbClr val="FFFFFF"/>
                  </a:solidFill>
                </a:uFill>
                <a:latin typeface="Calibri"/>
                <a:ea typeface="Calibri"/>
                <a:cs typeface="Calibri"/>
              </a:rPr>
              <a:t>    &lt;/</a:t>
            </a:r>
            <a:r>
              <a:rPr lang="en-US" sz="2100" b="1" spc="-1" dirty="0" err="1">
                <a:solidFill>
                  <a:schemeClr val="accent1"/>
                </a:solidFill>
                <a:uFill>
                  <a:solidFill>
                    <a:srgbClr val="FFFFFF"/>
                  </a:solidFill>
                </a:uFill>
                <a:latin typeface="Calibri"/>
                <a:ea typeface="Calibri"/>
                <a:cs typeface="Calibri"/>
              </a:rPr>
              <a:t>svg</a:t>
            </a:r>
            <a:r>
              <a:rPr lang="en-US" sz="2100" b="1" spc="-1" dirty="0">
                <a:solidFill>
                  <a:schemeClr val="accent1"/>
                </a:solidFill>
                <a:uFill>
                  <a:solidFill>
                    <a:srgbClr val="FFFFFF"/>
                  </a:solidFill>
                </a:uFill>
                <a:latin typeface="Calibri"/>
                <a:ea typeface="Calibri"/>
                <a:cs typeface="Calibri"/>
              </a:rPr>
              <a:t>&gt;</a:t>
            </a:r>
          </a:p>
          <a:p>
            <a:r>
              <a:rPr lang="en-US" sz="2100" b="1" spc="-1" dirty="0">
                <a:solidFill>
                  <a:schemeClr val="accent1"/>
                </a:solidFill>
                <a:uFill>
                  <a:solidFill>
                    <a:srgbClr val="FFFFFF"/>
                  </a:solidFill>
                </a:uFill>
                <a:latin typeface="Calibri"/>
                <a:ea typeface="Calibri"/>
                <a:cs typeface="Calibri"/>
              </a:rPr>
              <a:t>  &lt;/span&gt;</a:t>
            </a:r>
          </a:p>
          <a:p>
            <a:r>
              <a:rPr lang="en-US" sz="2100" b="1" spc="-1" dirty="0">
                <a:solidFill>
                  <a:schemeClr val="accent1"/>
                </a:solidFill>
                <a:uFill>
                  <a:solidFill>
                    <a:srgbClr val="FFFFFF"/>
                  </a:solidFill>
                </a:uFill>
                <a:latin typeface="Calibri"/>
                <a:ea typeface="Calibri"/>
                <a:cs typeface="Calibri"/>
              </a:rPr>
              <a:t>&lt;/div&gt;</a:t>
            </a:r>
          </a:p>
        </p:txBody>
      </p:sp>
    </p:spTree>
    <p:extLst>
      <p:ext uri="{BB962C8B-B14F-4D97-AF65-F5344CB8AC3E}">
        <p14:creationId xmlns:p14="http://schemas.microsoft.com/office/powerpoint/2010/main" val="5011907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388DE-6D24-4FDF-9B28-37737B2CA767}"/>
              </a:ext>
            </a:extLst>
          </p:cNvPr>
          <p:cNvSpPr>
            <a:spLocks noGrp="1"/>
          </p:cNvSpPr>
          <p:nvPr>
            <p:ph type="title"/>
          </p:nvPr>
        </p:nvSpPr>
        <p:spPr/>
        <p:txBody>
          <a:bodyPr/>
          <a:lstStyle/>
          <a:p>
            <a:r>
              <a:rPr lang="en-US" dirty="0"/>
              <a:t>SVG Re-Use &amp; Styles</a:t>
            </a:r>
          </a:p>
        </p:txBody>
      </p:sp>
      <p:sp>
        <p:nvSpPr>
          <p:cNvPr id="3" name="Date Placeholder 2">
            <a:extLst>
              <a:ext uri="{FF2B5EF4-FFF2-40B4-BE49-F238E27FC236}">
                <a16:creationId xmlns:a16="http://schemas.microsoft.com/office/drawing/2014/main" id="{B113D692-4A4F-4C9A-83E8-8F66E1B424A7}"/>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7D2A6210-0D26-4828-BC22-84C9920AECD3}"/>
              </a:ext>
            </a:extLst>
          </p:cNvPr>
          <p:cNvSpPr>
            <a:spLocks noGrp="1"/>
          </p:cNvSpPr>
          <p:nvPr>
            <p:ph type="ftr" sz="quarter" idx="12"/>
          </p:nvPr>
        </p:nvSpPr>
        <p:spPr/>
        <p:txBody>
          <a:bodyPr/>
          <a:lstStyle/>
          <a:p>
            <a:r>
              <a:rPr lang="en-US"/>
              <a:t>HTML and CSS</a:t>
            </a:r>
          </a:p>
        </p:txBody>
      </p:sp>
      <p:sp>
        <p:nvSpPr>
          <p:cNvPr id="5" name="Rectangle 4">
            <a:extLst>
              <a:ext uri="{FF2B5EF4-FFF2-40B4-BE49-F238E27FC236}">
                <a16:creationId xmlns:a16="http://schemas.microsoft.com/office/drawing/2014/main" id="{7253C14D-31FD-4B08-B3FC-E4C6DBBF67EF}"/>
              </a:ext>
            </a:extLst>
          </p:cNvPr>
          <p:cNvSpPr/>
          <p:nvPr/>
        </p:nvSpPr>
        <p:spPr>
          <a:xfrm>
            <a:off x="467591" y="1420385"/>
            <a:ext cx="7467600" cy="369332"/>
          </a:xfrm>
          <a:prstGeom prst="rect">
            <a:avLst/>
          </a:prstGeom>
        </p:spPr>
        <p:txBody>
          <a:bodyPr wrap="square">
            <a:spAutoFit/>
          </a:bodyPr>
          <a:lstStyle/>
          <a:p>
            <a:r>
              <a:rPr lang="en-US" dirty="0">
                <a:hlinkClick r:id="rId2"/>
              </a:rPr>
              <a:t>https://tympanus.net/codrops/2015/07/16/styling-svg-use-content-css/</a:t>
            </a:r>
            <a:endParaRPr lang="en-US" dirty="0"/>
          </a:p>
        </p:txBody>
      </p:sp>
      <p:sp>
        <p:nvSpPr>
          <p:cNvPr id="6" name="Rectangle 5">
            <a:extLst>
              <a:ext uri="{FF2B5EF4-FFF2-40B4-BE49-F238E27FC236}">
                <a16:creationId xmlns:a16="http://schemas.microsoft.com/office/drawing/2014/main" id="{8DABB2B1-8ABD-48E9-9D74-D66147F9AF98}"/>
              </a:ext>
            </a:extLst>
          </p:cNvPr>
          <p:cNvSpPr/>
          <p:nvPr/>
        </p:nvSpPr>
        <p:spPr>
          <a:xfrm>
            <a:off x="5437909" y="2442463"/>
            <a:ext cx="4572000" cy="2585323"/>
          </a:xfrm>
          <a:prstGeom prst="rect">
            <a:avLst/>
          </a:prstGeom>
        </p:spPr>
        <p:txBody>
          <a:bodyPr>
            <a:spAutoFit/>
          </a:bodyPr>
          <a:lstStyle/>
          <a:p>
            <a:r>
              <a:rPr lang="en-US" b="1" dirty="0">
                <a:solidFill>
                  <a:srgbClr val="000000"/>
                </a:solidFill>
                <a:latin typeface="Cambria" panose="02040503050406030204" pitchFamily="18" charset="0"/>
              </a:rPr>
              <a:t>.</a:t>
            </a:r>
            <a:r>
              <a:rPr lang="en-US" dirty="0">
                <a:solidFill>
                  <a:srgbClr val="FF00F0"/>
                </a:solidFill>
                <a:latin typeface="Cambria" panose="02040503050406030204" pitchFamily="18" charset="0"/>
              </a:rPr>
              <a:t>icon</a:t>
            </a:r>
            <a:r>
              <a:rPr lang="en-US" dirty="0">
                <a:solidFill>
                  <a:srgbClr val="000000"/>
                </a:solidFill>
                <a:latin typeface="Cambria" panose="02040503050406030204" pitchFamily="18" charset="0"/>
              </a:rPr>
              <a:t> </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width</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 </a:t>
            </a:r>
            <a:r>
              <a:rPr lang="en-US" dirty="0">
                <a:solidFill>
                  <a:srgbClr val="0000F0"/>
                </a:solidFill>
                <a:latin typeface="Cambria" panose="02040503050406030204" pitchFamily="18" charset="0"/>
              </a:rPr>
              <a:t>100</a:t>
            </a:r>
            <a:r>
              <a:rPr lang="en-US" dirty="0">
                <a:solidFill>
                  <a:srgbClr val="FF0000"/>
                </a:solidFill>
                <a:latin typeface="Cambria" panose="02040503050406030204" pitchFamily="18" charset="0"/>
              </a:rPr>
              <a:t>px</a:t>
            </a:r>
            <a:r>
              <a:rPr lang="en-US" b="1" dirty="0">
                <a:solidFill>
                  <a:srgbClr val="000000"/>
                </a:solidFill>
                <a:latin typeface="Cambria" panose="02040503050406030204" pitchFamily="18" charset="0"/>
              </a:rPr>
              <a:t>;</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    height</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 </a:t>
            </a:r>
            <a:r>
              <a:rPr lang="en-US" dirty="0">
                <a:solidFill>
                  <a:srgbClr val="0000F0"/>
                </a:solidFill>
                <a:latin typeface="Cambria" panose="02040503050406030204" pitchFamily="18" charset="0"/>
              </a:rPr>
              <a:t>125</a:t>
            </a:r>
            <a:r>
              <a:rPr lang="en-US" dirty="0">
                <a:solidFill>
                  <a:srgbClr val="FF0000"/>
                </a:solidFill>
                <a:latin typeface="Cambria" panose="02040503050406030204" pitchFamily="18" charset="0"/>
              </a:rPr>
              <a:t>px</a:t>
            </a:r>
            <a:r>
              <a:rPr lang="en-US" b="1" dirty="0">
                <a:solidFill>
                  <a:srgbClr val="000000"/>
                </a:solidFill>
                <a:latin typeface="Cambria" panose="02040503050406030204" pitchFamily="18" charset="0"/>
              </a:rPr>
              <a:t>;}</a:t>
            </a:r>
            <a:br>
              <a:rPr lang="en-US" dirty="0">
                <a:solidFill>
                  <a:srgbClr val="000000"/>
                </a:solidFill>
                <a:latin typeface="Cambria" panose="02040503050406030204" pitchFamily="18" charset="0"/>
              </a:rPr>
            </a:br>
            <a:r>
              <a:rPr lang="en-US" dirty="0">
                <a:solidFill>
                  <a:srgbClr val="FF00F0"/>
                </a:solidFill>
                <a:latin typeface="Cambria" panose="02040503050406030204" pitchFamily="18" charset="0"/>
              </a:rPr>
              <a:t>use</a:t>
            </a:r>
            <a:r>
              <a:rPr lang="en-US" b="1" dirty="0">
                <a:solidFill>
                  <a:srgbClr val="000000"/>
                </a:solidFill>
                <a:latin typeface="Cambria" panose="02040503050406030204" pitchFamily="18" charset="0"/>
              </a:rPr>
              <a:t>.</a:t>
            </a:r>
            <a:r>
              <a:rPr lang="en-US" dirty="0">
                <a:solidFill>
                  <a:srgbClr val="FF00F0"/>
                </a:solidFill>
                <a:latin typeface="Cambria" panose="02040503050406030204" pitchFamily="18" charset="0"/>
              </a:rPr>
              <a:t>ic</a:t>
            </a:r>
            <a:r>
              <a:rPr lang="en-US" dirty="0">
                <a:solidFill>
                  <a:srgbClr val="000000"/>
                </a:solidFill>
                <a:latin typeface="Cambria" panose="02040503050406030204" pitchFamily="18" charset="0"/>
              </a:rPr>
              <a:t>-1 </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fill</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 </a:t>
            </a:r>
            <a:r>
              <a:rPr lang="en-US" dirty="0" err="1">
                <a:solidFill>
                  <a:srgbClr val="FF0000"/>
                </a:solidFill>
                <a:latin typeface="Cambria" panose="02040503050406030204" pitchFamily="18" charset="0"/>
              </a:rPr>
              <a:t>skyblue</a:t>
            </a:r>
            <a:r>
              <a:rPr lang="en-US" b="1" dirty="0">
                <a:solidFill>
                  <a:srgbClr val="000000"/>
                </a:solidFill>
                <a:latin typeface="Cambria" panose="02040503050406030204" pitchFamily="18" charset="0"/>
              </a:rPr>
              <a:t>;</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	stroke-width</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 </a:t>
            </a:r>
            <a:r>
              <a:rPr lang="en-US" dirty="0">
                <a:solidFill>
                  <a:srgbClr val="0000F0"/>
                </a:solidFill>
                <a:latin typeface="Cambria" panose="02040503050406030204" pitchFamily="18" charset="0"/>
              </a:rPr>
              <a:t>20</a:t>
            </a:r>
            <a:r>
              <a:rPr lang="en-US" dirty="0">
                <a:solidFill>
                  <a:srgbClr val="FF0000"/>
                </a:solidFill>
                <a:latin typeface="Cambria" panose="02040503050406030204" pitchFamily="18" charset="0"/>
              </a:rPr>
              <a:t>px</a:t>
            </a:r>
            <a:r>
              <a:rPr lang="en-US" b="1" dirty="0">
                <a:solidFill>
                  <a:srgbClr val="000000"/>
                </a:solidFill>
                <a:latin typeface="Cambria" panose="02040503050406030204" pitchFamily="18" charset="0"/>
              </a:rPr>
              <a:t>;}</a:t>
            </a:r>
            <a:br>
              <a:rPr lang="en-US" dirty="0">
                <a:solidFill>
                  <a:srgbClr val="000000"/>
                </a:solidFill>
                <a:latin typeface="Cambria" panose="02040503050406030204" pitchFamily="18" charset="0"/>
              </a:rPr>
            </a:br>
            <a:r>
              <a:rPr lang="en-US" dirty="0">
                <a:solidFill>
                  <a:srgbClr val="FF00F0"/>
                </a:solidFill>
                <a:latin typeface="Cambria" panose="02040503050406030204" pitchFamily="18" charset="0"/>
              </a:rPr>
              <a:t>use</a:t>
            </a:r>
            <a:r>
              <a:rPr lang="en-US" b="1" dirty="0">
                <a:solidFill>
                  <a:srgbClr val="000000"/>
                </a:solidFill>
                <a:latin typeface="Cambria" panose="02040503050406030204" pitchFamily="18" charset="0"/>
              </a:rPr>
              <a:t>.</a:t>
            </a:r>
            <a:r>
              <a:rPr lang="en-US" dirty="0">
                <a:solidFill>
                  <a:srgbClr val="FF00F0"/>
                </a:solidFill>
                <a:latin typeface="Cambria" panose="02040503050406030204" pitchFamily="18" charset="0"/>
              </a:rPr>
              <a:t>ic</a:t>
            </a:r>
            <a:r>
              <a:rPr lang="en-US" dirty="0">
                <a:solidFill>
                  <a:srgbClr val="000000"/>
                </a:solidFill>
                <a:latin typeface="Cambria" panose="02040503050406030204" pitchFamily="18" charset="0"/>
              </a:rPr>
              <a:t>-2 </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 fill</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 </a:t>
            </a:r>
            <a:r>
              <a:rPr lang="en-US" dirty="0">
                <a:solidFill>
                  <a:srgbClr val="0000F0"/>
                </a:solidFill>
                <a:latin typeface="Cambria" panose="02040503050406030204" pitchFamily="18" charset="0"/>
              </a:rPr>
              <a:t>#FDC646</a:t>
            </a:r>
            <a:r>
              <a:rPr lang="en-US" b="1" dirty="0">
                <a:solidFill>
                  <a:srgbClr val="000000"/>
                </a:solidFill>
                <a:latin typeface="Cambria" panose="02040503050406030204" pitchFamily="18" charset="0"/>
              </a:rPr>
              <a:t>;}</a:t>
            </a:r>
            <a:br>
              <a:rPr lang="en-US" dirty="0">
                <a:solidFill>
                  <a:srgbClr val="000000"/>
                </a:solidFill>
                <a:latin typeface="Cambria" panose="02040503050406030204" pitchFamily="18" charset="0"/>
              </a:rPr>
            </a:br>
            <a:r>
              <a:rPr lang="en-US" dirty="0" err="1">
                <a:solidFill>
                  <a:srgbClr val="FF00F0"/>
                </a:solidFill>
                <a:latin typeface="Cambria" panose="02040503050406030204" pitchFamily="18" charset="0"/>
              </a:rPr>
              <a:t>svg</a:t>
            </a:r>
            <a:r>
              <a:rPr lang="en-US" dirty="0">
                <a:solidFill>
                  <a:srgbClr val="000000"/>
                </a:solidFill>
                <a:latin typeface="Cambria" panose="02040503050406030204" pitchFamily="18" charset="0"/>
              </a:rPr>
              <a:t> </a:t>
            </a:r>
            <a:r>
              <a:rPr lang="en-US" dirty="0">
                <a:solidFill>
                  <a:srgbClr val="FF00F0"/>
                </a:solidFill>
                <a:latin typeface="Cambria" panose="02040503050406030204" pitchFamily="18" charset="0"/>
              </a:rPr>
              <a:t>path</a:t>
            </a:r>
            <a:r>
              <a:rPr lang="en-US" dirty="0">
                <a:solidFill>
                  <a:srgbClr val="000000"/>
                </a:solidFill>
                <a:latin typeface="Cambria" panose="02040503050406030204" pitchFamily="18" charset="0"/>
              </a:rPr>
              <a:t> </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fill</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 </a:t>
            </a:r>
            <a:r>
              <a:rPr lang="en-US" dirty="0">
                <a:solidFill>
                  <a:srgbClr val="FF0000"/>
                </a:solidFill>
                <a:latin typeface="Cambria" panose="02040503050406030204" pitchFamily="18" charset="0"/>
              </a:rPr>
              <a:t>inherit</a:t>
            </a:r>
            <a:r>
              <a:rPr lang="en-US" b="1" dirty="0">
                <a:solidFill>
                  <a:srgbClr val="000000"/>
                </a:solidFill>
                <a:latin typeface="Cambria" panose="02040503050406030204" pitchFamily="18" charset="0"/>
              </a:rPr>
              <a:t>;</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	stroke</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 </a:t>
            </a:r>
            <a:r>
              <a:rPr lang="en-US" dirty="0">
                <a:solidFill>
                  <a:srgbClr val="FF0000"/>
                </a:solidFill>
                <a:latin typeface="Cambria" panose="02040503050406030204" pitchFamily="18" charset="0"/>
              </a:rPr>
              <a:t>inherit</a:t>
            </a:r>
            <a:r>
              <a:rPr lang="en-US" b="1" dirty="0">
                <a:solidFill>
                  <a:srgbClr val="000000"/>
                </a:solidFill>
                <a:latin typeface="Cambria" panose="02040503050406030204" pitchFamily="18" charset="0"/>
              </a:rPr>
              <a:t>;</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                  stroke-width</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 </a:t>
            </a:r>
            <a:r>
              <a:rPr lang="en-US" dirty="0">
                <a:solidFill>
                  <a:srgbClr val="FF0000"/>
                </a:solidFill>
                <a:latin typeface="Cambria" panose="02040503050406030204" pitchFamily="18" charset="0"/>
              </a:rPr>
              <a:t>inherit</a:t>
            </a:r>
            <a:r>
              <a:rPr lang="en-US" b="1" dirty="0">
                <a:solidFill>
                  <a:srgbClr val="000000"/>
                </a:solidFill>
                <a:latin typeface="Cambria" panose="02040503050406030204" pitchFamily="18" charset="0"/>
              </a:rPr>
              <a:t>;</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                   transform</a:t>
            </a:r>
            <a:r>
              <a:rPr lang="en-US" b="1" dirty="0">
                <a:solidFill>
                  <a:srgbClr val="000000"/>
                </a:solidFill>
                <a:latin typeface="Cambria" panose="02040503050406030204" pitchFamily="18" charset="0"/>
              </a:rPr>
              <a:t>:</a:t>
            </a:r>
            <a:r>
              <a:rPr lang="en-US" dirty="0">
                <a:solidFill>
                  <a:srgbClr val="000000"/>
                </a:solidFill>
                <a:latin typeface="Cambria" panose="02040503050406030204" pitchFamily="18" charset="0"/>
              </a:rPr>
              <a:t> </a:t>
            </a:r>
            <a:r>
              <a:rPr lang="en-US" dirty="0">
                <a:solidFill>
                  <a:srgbClr val="FF0000"/>
                </a:solidFill>
                <a:latin typeface="Cambria" panose="02040503050406030204" pitchFamily="18" charset="0"/>
              </a:rPr>
              <a:t>inherit</a:t>
            </a:r>
            <a:r>
              <a:rPr lang="en-US" b="1" dirty="0">
                <a:solidFill>
                  <a:srgbClr val="000000"/>
                </a:solidFill>
                <a:latin typeface="Cambria" panose="02040503050406030204" pitchFamily="18" charset="0"/>
              </a:rPr>
              <a:t>;}</a:t>
            </a:r>
            <a:endParaRPr lang="en-US" dirty="0"/>
          </a:p>
        </p:txBody>
      </p:sp>
      <p:sp>
        <p:nvSpPr>
          <p:cNvPr id="7" name="Rectangle 6">
            <a:extLst>
              <a:ext uri="{FF2B5EF4-FFF2-40B4-BE49-F238E27FC236}">
                <a16:creationId xmlns:a16="http://schemas.microsoft.com/office/drawing/2014/main" id="{E580519A-BF70-4760-85B7-F055A4672DA8}"/>
              </a:ext>
            </a:extLst>
          </p:cNvPr>
          <p:cNvSpPr/>
          <p:nvPr/>
        </p:nvSpPr>
        <p:spPr>
          <a:xfrm>
            <a:off x="193964" y="2442463"/>
            <a:ext cx="5243945" cy="3970318"/>
          </a:xfrm>
          <a:prstGeom prst="rect">
            <a:avLst/>
          </a:prstGeom>
        </p:spPr>
        <p:txBody>
          <a:bodyPr wrap="square">
            <a:spAutoFit/>
          </a:bodyPr>
          <a:lstStyle/>
          <a:p>
            <a:r>
              <a:rPr lang="en-US" dirty="0">
                <a:solidFill>
                  <a:srgbClr val="000000"/>
                </a:solidFill>
                <a:latin typeface="Cambria" panose="02040503050406030204" pitchFamily="18" charset="0"/>
              </a:rPr>
              <a:t>&lt;</a:t>
            </a:r>
            <a:r>
              <a:rPr lang="en-US" dirty="0" err="1">
                <a:solidFill>
                  <a:srgbClr val="000000"/>
                </a:solidFill>
                <a:latin typeface="Cambria" panose="02040503050406030204" pitchFamily="18" charset="0"/>
              </a:rPr>
              <a:t>svg</a:t>
            </a:r>
            <a:r>
              <a:rPr lang="en-US" dirty="0">
                <a:solidFill>
                  <a:srgbClr val="000000"/>
                </a:solidFill>
                <a:latin typeface="Cambria" panose="02040503050406030204" pitchFamily="18" charset="0"/>
              </a:rPr>
              <a:t>&gt;</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  &lt;symbol id=</a:t>
            </a:r>
            <a:r>
              <a:rPr lang="en-US" dirty="0">
                <a:solidFill>
                  <a:srgbClr val="0000F0"/>
                </a:solidFill>
                <a:latin typeface="Cambria" panose="02040503050406030204" pitchFamily="18" charset="0"/>
              </a:rPr>
              <a:t>"</a:t>
            </a:r>
            <a:r>
              <a:rPr lang="en-US" dirty="0" err="1">
                <a:solidFill>
                  <a:srgbClr val="0000F0"/>
                </a:solidFill>
                <a:latin typeface="Cambria" panose="02040503050406030204" pitchFamily="18" charset="0"/>
              </a:rPr>
              <a:t>ic</a:t>
            </a:r>
            <a:r>
              <a:rPr lang="en-US" dirty="0">
                <a:solidFill>
                  <a:srgbClr val="0000F0"/>
                </a:solidFill>
                <a:latin typeface="Cambria" panose="02040503050406030204" pitchFamily="18" charset="0"/>
              </a:rPr>
              <a:t>"</a:t>
            </a:r>
            <a:r>
              <a:rPr lang="en-US" dirty="0">
                <a:solidFill>
                  <a:srgbClr val="000000"/>
                </a:solidFill>
                <a:latin typeface="Cambria" panose="02040503050406030204" pitchFamily="18" charset="0"/>
              </a:rPr>
              <a:t>&gt;</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    &lt;path fill=</a:t>
            </a:r>
            <a:r>
              <a:rPr lang="en-US" dirty="0">
                <a:solidFill>
                  <a:srgbClr val="0000F0"/>
                </a:solidFill>
                <a:latin typeface="Cambria" panose="02040503050406030204" pitchFamily="18" charset="0"/>
              </a:rPr>
              <a:t>"#000"</a:t>
            </a:r>
            <a:r>
              <a:rPr lang="en-US" dirty="0">
                <a:solidFill>
                  <a:srgbClr val="000000"/>
                </a:solidFill>
                <a:latin typeface="Cambria" panose="02040503050406030204" pitchFamily="18" charset="0"/>
              </a:rPr>
              <a:t> d=</a:t>
            </a:r>
            <a:r>
              <a:rPr lang="en-US" dirty="0">
                <a:solidFill>
                  <a:srgbClr val="0000F0"/>
                </a:solidFill>
                <a:latin typeface="Cambria" panose="02040503050406030204" pitchFamily="18" charset="0"/>
              </a:rPr>
              <a:t>"M81,40.933c0-4.25-3-7.811-6.996-8.673c-0.922-5.312-3.588-1</a:t>
            </a:r>
          </a:p>
          <a:p>
            <a:r>
              <a:rPr lang="en-US" dirty="0">
                <a:solidFill>
                  <a:srgbClr val="0000F0"/>
                </a:solidFill>
                <a:latin typeface="Cambria" panose="02040503050406030204" pitchFamily="18" charset="0"/>
              </a:rPr>
              <a:t>…..</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  &lt;/symbol&gt;</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&lt;/</a:t>
            </a:r>
            <a:r>
              <a:rPr lang="en-US" dirty="0" err="1">
                <a:solidFill>
                  <a:srgbClr val="000000"/>
                </a:solidFill>
                <a:latin typeface="Cambria" panose="02040503050406030204" pitchFamily="18" charset="0"/>
              </a:rPr>
              <a:t>svg</a:t>
            </a:r>
            <a:r>
              <a:rPr lang="en-US" dirty="0">
                <a:solidFill>
                  <a:srgbClr val="000000"/>
                </a:solidFill>
                <a:latin typeface="Cambria" panose="02040503050406030204" pitchFamily="18" charset="0"/>
              </a:rPr>
              <a:t>&gt;</a:t>
            </a:r>
            <a:br>
              <a:rPr lang="en-US" dirty="0">
                <a:solidFill>
                  <a:srgbClr val="000000"/>
                </a:solidFill>
                <a:latin typeface="Cambria" panose="02040503050406030204" pitchFamily="18" charset="0"/>
              </a:rPr>
            </a:b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&lt;</a:t>
            </a:r>
            <a:r>
              <a:rPr lang="en-US" dirty="0" err="1">
                <a:solidFill>
                  <a:srgbClr val="000000"/>
                </a:solidFill>
                <a:latin typeface="Cambria" panose="02040503050406030204" pitchFamily="18" charset="0"/>
              </a:rPr>
              <a:t>svg</a:t>
            </a:r>
            <a:r>
              <a:rPr lang="en-US" dirty="0">
                <a:solidFill>
                  <a:srgbClr val="000000"/>
                </a:solidFill>
                <a:latin typeface="Cambria" panose="02040503050406030204" pitchFamily="18" charset="0"/>
              </a:rPr>
              <a:t> class=</a:t>
            </a:r>
            <a:r>
              <a:rPr lang="en-US" dirty="0">
                <a:solidFill>
                  <a:srgbClr val="0000F0"/>
                </a:solidFill>
                <a:latin typeface="Cambria" panose="02040503050406030204" pitchFamily="18" charset="0"/>
              </a:rPr>
              <a:t>"icon"</a:t>
            </a:r>
            <a:r>
              <a:rPr lang="en-US" dirty="0">
                <a:solidFill>
                  <a:srgbClr val="000000"/>
                </a:solidFill>
                <a:latin typeface="Cambria" panose="02040503050406030204" pitchFamily="18" charset="0"/>
              </a:rPr>
              <a:t> </a:t>
            </a:r>
            <a:r>
              <a:rPr lang="en-US" dirty="0" err="1">
                <a:solidFill>
                  <a:srgbClr val="000000"/>
                </a:solidFill>
                <a:latin typeface="Cambria" panose="02040503050406030204" pitchFamily="18" charset="0"/>
              </a:rPr>
              <a:t>viewBox</a:t>
            </a:r>
            <a:r>
              <a:rPr lang="en-US" dirty="0">
                <a:solidFill>
                  <a:srgbClr val="000000"/>
                </a:solidFill>
                <a:latin typeface="Cambria" panose="02040503050406030204" pitchFamily="18" charset="0"/>
              </a:rPr>
              <a:t>=</a:t>
            </a:r>
            <a:r>
              <a:rPr lang="en-US" dirty="0">
                <a:solidFill>
                  <a:srgbClr val="0000F0"/>
                </a:solidFill>
                <a:latin typeface="Cambria" panose="02040503050406030204" pitchFamily="18" charset="0"/>
              </a:rPr>
              <a:t>"0 0 100 125"</a:t>
            </a:r>
            <a:r>
              <a:rPr lang="en-US" dirty="0">
                <a:solidFill>
                  <a:srgbClr val="000000"/>
                </a:solidFill>
                <a:latin typeface="Cambria" panose="02040503050406030204" pitchFamily="18" charset="0"/>
              </a:rPr>
              <a:t>&gt; </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    &lt;use class=</a:t>
            </a:r>
            <a:r>
              <a:rPr lang="en-US" dirty="0">
                <a:solidFill>
                  <a:srgbClr val="0000F0"/>
                </a:solidFill>
                <a:latin typeface="Cambria" panose="02040503050406030204" pitchFamily="18" charset="0"/>
              </a:rPr>
              <a:t>"ic-1"</a:t>
            </a:r>
            <a:r>
              <a:rPr lang="en-US" dirty="0">
                <a:solidFill>
                  <a:srgbClr val="000000"/>
                </a:solidFill>
                <a:latin typeface="Cambria" panose="02040503050406030204" pitchFamily="18" charset="0"/>
              </a:rPr>
              <a:t> </a:t>
            </a:r>
            <a:r>
              <a:rPr lang="en-US" dirty="0" err="1">
                <a:solidFill>
                  <a:srgbClr val="000000"/>
                </a:solidFill>
                <a:latin typeface="Cambria" panose="02040503050406030204" pitchFamily="18" charset="0"/>
              </a:rPr>
              <a:t>xlink:href</a:t>
            </a:r>
            <a:r>
              <a:rPr lang="en-US" dirty="0">
                <a:solidFill>
                  <a:srgbClr val="000000"/>
                </a:solidFill>
                <a:latin typeface="Cambria" panose="02040503050406030204" pitchFamily="18" charset="0"/>
              </a:rPr>
              <a:t>=</a:t>
            </a:r>
            <a:r>
              <a:rPr lang="en-US" dirty="0">
                <a:solidFill>
                  <a:srgbClr val="0000F0"/>
                </a:solidFill>
                <a:latin typeface="Cambria" panose="02040503050406030204" pitchFamily="18" charset="0"/>
              </a:rPr>
              <a:t>"#</a:t>
            </a:r>
            <a:r>
              <a:rPr lang="en-US" dirty="0" err="1">
                <a:solidFill>
                  <a:srgbClr val="0000F0"/>
                </a:solidFill>
                <a:latin typeface="Cambria" panose="02040503050406030204" pitchFamily="18" charset="0"/>
              </a:rPr>
              <a:t>ic</a:t>
            </a:r>
            <a:r>
              <a:rPr lang="en-US" dirty="0">
                <a:solidFill>
                  <a:srgbClr val="0000F0"/>
                </a:solidFill>
                <a:latin typeface="Cambria" panose="02040503050406030204" pitchFamily="18" charset="0"/>
              </a:rPr>
              <a:t>"</a:t>
            </a:r>
            <a:r>
              <a:rPr lang="en-US" dirty="0">
                <a:solidFill>
                  <a:srgbClr val="000000"/>
                </a:solidFill>
                <a:latin typeface="Cambria" panose="02040503050406030204" pitchFamily="18" charset="0"/>
              </a:rPr>
              <a:t> x=</a:t>
            </a:r>
            <a:r>
              <a:rPr lang="en-US" dirty="0">
                <a:solidFill>
                  <a:srgbClr val="0000F0"/>
                </a:solidFill>
                <a:latin typeface="Cambria" panose="02040503050406030204" pitchFamily="18" charset="0"/>
              </a:rPr>
              <a:t>"0"</a:t>
            </a:r>
            <a:r>
              <a:rPr lang="en-US" dirty="0">
                <a:solidFill>
                  <a:srgbClr val="000000"/>
                </a:solidFill>
                <a:latin typeface="Cambria" panose="02040503050406030204" pitchFamily="18" charset="0"/>
              </a:rPr>
              <a:t> y=</a:t>
            </a:r>
            <a:r>
              <a:rPr lang="en-US" dirty="0">
                <a:solidFill>
                  <a:srgbClr val="0000F0"/>
                </a:solidFill>
                <a:latin typeface="Cambria" panose="02040503050406030204" pitchFamily="18" charset="0"/>
              </a:rPr>
              <a:t>"0"</a:t>
            </a:r>
            <a:r>
              <a:rPr lang="en-US" dirty="0">
                <a:solidFill>
                  <a:srgbClr val="000000"/>
                </a:solidFill>
                <a:latin typeface="Cambria" panose="02040503050406030204" pitchFamily="18" charset="0"/>
              </a:rPr>
              <a:t> /&gt;</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&lt;/</a:t>
            </a:r>
            <a:r>
              <a:rPr lang="en-US" dirty="0" err="1">
                <a:solidFill>
                  <a:srgbClr val="000000"/>
                </a:solidFill>
                <a:latin typeface="Cambria" panose="02040503050406030204" pitchFamily="18" charset="0"/>
              </a:rPr>
              <a:t>svg</a:t>
            </a:r>
            <a:r>
              <a:rPr lang="en-US" dirty="0">
                <a:solidFill>
                  <a:srgbClr val="000000"/>
                </a:solidFill>
                <a:latin typeface="Cambria" panose="02040503050406030204" pitchFamily="18" charset="0"/>
              </a:rPr>
              <a:t>&gt;</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&lt;</a:t>
            </a:r>
            <a:r>
              <a:rPr lang="en-US" dirty="0" err="1">
                <a:solidFill>
                  <a:srgbClr val="000000"/>
                </a:solidFill>
                <a:latin typeface="Cambria" panose="02040503050406030204" pitchFamily="18" charset="0"/>
              </a:rPr>
              <a:t>svg</a:t>
            </a:r>
            <a:r>
              <a:rPr lang="en-US" dirty="0">
                <a:solidFill>
                  <a:srgbClr val="000000"/>
                </a:solidFill>
                <a:latin typeface="Cambria" panose="02040503050406030204" pitchFamily="18" charset="0"/>
              </a:rPr>
              <a:t> class=</a:t>
            </a:r>
            <a:r>
              <a:rPr lang="en-US" dirty="0">
                <a:solidFill>
                  <a:srgbClr val="0000F0"/>
                </a:solidFill>
                <a:latin typeface="Cambria" panose="02040503050406030204" pitchFamily="18" charset="0"/>
              </a:rPr>
              <a:t>"icon"</a:t>
            </a:r>
            <a:r>
              <a:rPr lang="en-US" dirty="0">
                <a:solidFill>
                  <a:srgbClr val="000000"/>
                </a:solidFill>
                <a:latin typeface="Cambria" panose="02040503050406030204" pitchFamily="18" charset="0"/>
              </a:rPr>
              <a:t> </a:t>
            </a:r>
            <a:r>
              <a:rPr lang="en-US" dirty="0" err="1">
                <a:solidFill>
                  <a:srgbClr val="000000"/>
                </a:solidFill>
                <a:latin typeface="Cambria" panose="02040503050406030204" pitchFamily="18" charset="0"/>
              </a:rPr>
              <a:t>viewBox</a:t>
            </a:r>
            <a:r>
              <a:rPr lang="en-US" dirty="0">
                <a:solidFill>
                  <a:srgbClr val="000000"/>
                </a:solidFill>
                <a:latin typeface="Cambria" panose="02040503050406030204" pitchFamily="18" charset="0"/>
              </a:rPr>
              <a:t>=</a:t>
            </a:r>
            <a:r>
              <a:rPr lang="en-US" dirty="0">
                <a:solidFill>
                  <a:srgbClr val="0000F0"/>
                </a:solidFill>
                <a:latin typeface="Cambria" panose="02040503050406030204" pitchFamily="18" charset="0"/>
              </a:rPr>
              <a:t>"0 0 100 125"</a:t>
            </a:r>
            <a:r>
              <a:rPr lang="en-US" dirty="0">
                <a:solidFill>
                  <a:srgbClr val="000000"/>
                </a:solidFill>
                <a:latin typeface="Cambria" panose="02040503050406030204" pitchFamily="18" charset="0"/>
              </a:rPr>
              <a:t>&gt; </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    &lt;use class=</a:t>
            </a:r>
            <a:r>
              <a:rPr lang="en-US" dirty="0">
                <a:solidFill>
                  <a:srgbClr val="0000F0"/>
                </a:solidFill>
                <a:latin typeface="Cambria" panose="02040503050406030204" pitchFamily="18" charset="0"/>
              </a:rPr>
              <a:t>"ic-2"</a:t>
            </a:r>
            <a:r>
              <a:rPr lang="en-US" dirty="0">
                <a:solidFill>
                  <a:srgbClr val="000000"/>
                </a:solidFill>
                <a:latin typeface="Cambria" panose="02040503050406030204" pitchFamily="18" charset="0"/>
              </a:rPr>
              <a:t> </a:t>
            </a:r>
            <a:r>
              <a:rPr lang="en-US" dirty="0" err="1">
                <a:solidFill>
                  <a:srgbClr val="000000"/>
                </a:solidFill>
                <a:latin typeface="Cambria" panose="02040503050406030204" pitchFamily="18" charset="0"/>
              </a:rPr>
              <a:t>xlink:href</a:t>
            </a:r>
            <a:r>
              <a:rPr lang="en-US" dirty="0">
                <a:solidFill>
                  <a:srgbClr val="000000"/>
                </a:solidFill>
                <a:latin typeface="Cambria" panose="02040503050406030204" pitchFamily="18" charset="0"/>
              </a:rPr>
              <a:t>=</a:t>
            </a:r>
            <a:r>
              <a:rPr lang="en-US" dirty="0">
                <a:solidFill>
                  <a:srgbClr val="0000F0"/>
                </a:solidFill>
                <a:latin typeface="Cambria" panose="02040503050406030204" pitchFamily="18" charset="0"/>
              </a:rPr>
              <a:t>"#</a:t>
            </a:r>
            <a:r>
              <a:rPr lang="en-US" dirty="0" err="1">
                <a:solidFill>
                  <a:srgbClr val="0000F0"/>
                </a:solidFill>
                <a:latin typeface="Cambria" panose="02040503050406030204" pitchFamily="18" charset="0"/>
              </a:rPr>
              <a:t>ic</a:t>
            </a:r>
            <a:r>
              <a:rPr lang="en-US" dirty="0">
                <a:solidFill>
                  <a:srgbClr val="0000F0"/>
                </a:solidFill>
                <a:latin typeface="Cambria" panose="02040503050406030204" pitchFamily="18" charset="0"/>
              </a:rPr>
              <a:t>"</a:t>
            </a:r>
            <a:r>
              <a:rPr lang="en-US" dirty="0">
                <a:solidFill>
                  <a:srgbClr val="000000"/>
                </a:solidFill>
                <a:latin typeface="Cambria" panose="02040503050406030204" pitchFamily="18" charset="0"/>
              </a:rPr>
              <a:t> x=</a:t>
            </a:r>
            <a:r>
              <a:rPr lang="en-US" dirty="0">
                <a:solidFill>
                  <a:srgbClr val="0000F0"/>
                </a:solidFill>
                <a:latin typeface="Cambria" panose="02040503050406030204" pitchFamily="18" charset="0"/>
              </a:rPr>
              <a:t>"0"</a:t>
            </a:r>
            <a:r>
              <a:rPr lang="en-US" dirty="0">
                <a:solidFill>
                  <a:srgbClr val="000000"/>
                </a:solidFill>
                <a:latin typeface="Cambria" panose="02040503050406030204" pitchFamily="18" charset="0"/>
              </a:rPr>
              <a:t> y=</a:t>
            </a:r>
            <a:r>
              <a:rPr lang="en-US" dirty="0">
                <a:solidFill>
                  <a:srgbClr val="0000F0"/>
                </a:solidFill>
                <a:latin typeface="Cambria" panose="02040503050406030204" pitchFamily="18" charset="0"/>
              </a:rPr>
              <a:t>"0"</a:t>
            </a:r>
            <a:r>
              <a:rPr lang="en-US" dirty="0">
                <a:solidFill>
                  <a:srgbClr val="000000"/>
                </a:solidFill>
                <a:latin typeface="Cambria" panose="02040503050406030204" pitchFamily="18" charset="0"/>
              </a:rPr>
              <a:t> /&gt;</a:t>
            </a:r>
            <a:br>
              <a:rPr lang="en-US" dirty="0">
                <a:solidFill>
                  <a:srgbClr val="000000"/>
                </a:solidFill>
                <a:latin typeface="Cambria" panose="02040503050406030204" pitchFamily="18" charset="0"/>
              </a:rPr>
            </a:br>
            <a:r>
              <a:rPr lang="en-US" dirty="0">
                <a:solidFill>
                  <a:srgbClr val="000000"/>
                </a:solidFill>
                <a:latin typeface="Cambria" panose="02040503050406030204" pitchFamily="18" charset="0"/>
              </a:rPr>
              <a:t>&lt;/</a:t>
            </a:r>
            <a:r>
              <a:rPr lang="en-US" dirty="0" err="1">
                <a:solidFill>
                  <a:srgbClr val="000000"/>
                </a:solidFill>
                <a:latin typeface="Cambria" panose="02040503050406030204" pitchFamily="18" charset="0"/>
              </a:rPr>
              <a:t>svg</a:t>
            </a:r>
            <a:r>
              <a:rPr lang="en-US" dirty="0">
                <a:solidFill>
                  <a:srgbClr val="000000"/>
                </a:solidFill>
                <a:latin typeface="Cambria" panose="02040503050406030204" pitchFamily="18" charset="0"/>
              </a:rPr>
              <a:t>&gt;</a:t>
            </a:r>
            <a:endParaRPr lang="en-US" dirty="0"/>
          </a:p>
        </p:txBody>
      </p:sp>
      <p:sp>
        <p:nvSpPr>
          <p:cNvPr id="8" name="TextBox 7">
            <a:extLst>
              <a:ext uri="{FF2B5EF4-FFF2-40B4-BE49-F238E27FC236}">
                <a16:creationId xmlns:a16="http://schemas.microsoft.com/office/drawing/2014/main" id="{439B2EC9-99FE-48DD-8670-C55D8C251339}"/>
              </a:ext>
            </a:extLst>
          </p:cNvPr>
          <p:cNvSpPr txBox="1"/>
          <p:nvPr/>
        </p:nvSpPr>
        <p:spPr>
          <a:xfrm>
            <a:off x="187037" y="1964443"/>
            <a:ext cx="898003" cy="400110"/>
          </a:xfrm>
          <a:prstGeom prst="rect">
            <a:avLst/>
          </a:prstGeom>
          <a:noFill/>
        </p:spPr>
        <p:txBody>
          <a:bodyPr wrap="none" rtlCol="0">
            <a:spAutoFit/>
          </a:bodyPr>
          <a:lstStyle/>
          <a:p>
            <a:r>
              <a:rPr lang="en-US" sz="2000" b="1" u="sng" dirty="0">
                <a:solidFill>
                  <a:srgbClr val="C00000"/>
                </a:solidFill>
                <a:latin typeface="Arial" panose="020B0604020202020204" pitchFamily="34" charset="0"/>
                <a:cs typeface="Arial" panose="020B0604020202020204" pitchFamily="34" charset="0"/>
              </a:rPr>
              <a:t>HTML</a:t>
            </a:r>
          </a:p>
        </p:txBody>
      </p:sp>
      <p:sp>
        <p:nvSpPr>
          <p:cNvPr id="9" name="TextBox 8">
            <a:extLst>
              <a:ext uri="{FF2B5EF4-FFF2-40B4-BE49-F238E27FC236}">
                <a16:creationId xmlns:a16="http://schemas.microsoft.com/office/drawing/2014/main" id="{391C31A5-3536-4EF4-AF1C-A8803247353A}"/>
              </a:ext>
            </a:extLst>
          </p:cNvPr>
          <p:cNvSpPr txBox="1"/>
          <p:nvPr/>
        </p:nvSpPr>
        <p:spPr>
          <a:xfrm>
            <a:off x="5437909" y="1964443"/>
            <a:ext cx="713657" cy="400110"/>
          </a:xfrm>
          <a:prstGeom prst="rect">
            <a:avLst/>
          </a:prstGeom>
          <a:noFill/>
        </p:spPr>
        <p:txBody>
          <a:bodyPr wrap="none" rtlCol="0">
            <a:spAutoFit/>
          </a:bodyPr>
          <a:lstStyle/>
          <a:p>
            <a:r>
              <a:rPr lang="en-US" sz="2000" b="1" u="sng" dirty="0">
                <a:solidFill>
                  <a:srgbClr val="C00000"/>
                </a:solidFill>
                <a:latin typeface="Arial" panose="020B0604020202020204" pitchFamily="34" charset="0"/>
                <a:cs typeface="Arial" panose="020B0604020202020204" pitchFamily="34" charset="0"/>
              </a:rPr>
              <a:t>CSS</a:t>
            </a:r>
          </a:p>
        </p:txBody>
      </p:sp>
    </p:spTree>
    <p:extLst>
      <p:ext uri="{BB962C8B-B14F-4D97-AF65-F5344CB8AC3E}">
        <p14:creationId xmlns:p14="http://schemas.microsoft.com/office/powerpoint/2010/main" val="9961889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A1D7A-A9FB-4A04-8093-505F8F7CE178}"/>
              </a:ext>
            </a:extLst>
          </p:cNvPr>
          <p:cNvSpPr>
            <a:spLocks noGrp="1"/>
          </p:cNvSpPr>
          <p:nvPr>
            <p:ph type="title"/>
          </p:nvPr>
        </p:nvSpPr>
        <p:spPr>
          <a:xfrm>
            <a:off x="457200" y="274638"/>
            <a:ext cx="7467600" cy="563562"/>
          </a:xfrm>
        </p:spPr>
        <p:txBody>
          <a:bodyPr/>
          <a:lstStyle/>
          <a:p>
            <a:r>
              <a:rPr lang="en-US"/>
              <a:t>Animate SMIL SVG</a:t>
            </a:r>
            <a:endParaRPr lang="en-US" dirty="0"/>
          </a:p>
        </p:txBody>
      </p:sp>
      <p:sp>
        <p:nvSpPr>
          <p:cNvPr id="3" name="Date Placeholder 2">
            <a:extLst>
              <a:ext uri="{FF2B5EF4-FFF2-40B4-BE49-F238E27FC236}">
                <a16:creationId xmlns:a16="http://schemas.microsoft.com/office/drawing/2014/main" id="{B4DACFBB-E875-4EB0-B328-7C4B9CACEA93}"/>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80663904-7F63-44E5-BBF2-9F034148E67C}"/>
              </a:ext>
            </a:extLst>
          </p:cNvPr>
          <p:cNvSpPr>
            <a:spLocks noGrp="1"/>
          </p:cNvSpPr>
          <p:nvPr>
            <p:ph type="ftr" sz="quarter" idx="12"/>
          </p:nvPr>
        </p:nvSpPr>
        <p:spPr/>
        <p:txBody>
          <a:bodyPr/>
          <a:lstStyle/>
          <a:p>
            <a:r>
              <a:rPr lang="en-US"/>
              <a:t>HTML and CSS</a:t>
            </a:r>
          </a:p>
        </p:txBody>
      </p:sp>
      <p:sp>
        <p:nvSpPr>
          <p:cNvPr id="5" name="Rectangle 4">
            <a:extLst>
              <a:ext uri="{FF2B5EF4-FFF2-40B4-BE49-F238E27FC236}">
                <a16:creationId xmlns:a16="http://schemas.microsoft.com/office/drawing/2014/main" id="{7B6A7F1C-C58C-4864-AB7F-4E1926ED794B}"/>
              </a:ext>
            </a:extLst>
          </p:cNvPr>
          <p:cNvSpPr/>
          <p:nvPr/>
        </p:nvSpPr>
        <p:spPr>
          <a:xfrm>
            <a:off x="304800" y="1600200"/>
            <a:ext cx="7772400" cy="5016758"/>
          </a:xfrm>
          <a:prstGeom prst="rect">
            <a:avLst/>
          </a:prstGeom>
        </p:spPr>
        <p:txBody>
          <a:bodyPr wrap="square">
            <a:spAutoFit/>
          </a:bodyPr>
          <a:lstStyle/>
          <a:p>
            <a:r>
              <a:rPr lang="en-US" sz="2000" b="1" dirty="0">
                <a:solidFill>
                  <a:srgbClr val="000000"/>
                </a:solidFill>
                <a:latin typeface="Cambria" panose="02040503050406030204" pitchFamily="18" charset="0"/>
              </a:rPr>
              <a:t>&lt;</a:t>
            </a:r>
            <a:r>
              <a:rPr lang="en-US" sz="2000" b="1" dirty="0" err="1">
                <a:solidFill>
                  <a:srgbClr val="000000"/>
                </a:solidFill>
                <a:latin typeface="Cambria" panose="02040503050406030204" pitchFamily="18" charset="0"/>
              </a:rPr>
              <a:t>svg</a:t>
            </a:r>
            <a:r>
              <a:rPr lang="en-US" sz="2000" b="1" dirty="0">
                <a:solidFill>
                  <a:srgbClr val="000000"/>
                </a:solidFill>
                <a:latin typeface="Cambria" panose="02040503050406030204" pitchFamily="18" charset="0"/>
              </a:rPr>
              <a:t> class=</a:t>
            </a:r>
            <a:r>
              <a:rPr lang="en-US" sz="2000" b="1" dirty="0">
                <a:solidFill>
                  <a:srgbClr val="0000F0"/>
                </a:solidFill>
                <a:latin typeface="Cambria" panose="02040503050406030204" pitchFamily="18" charset="0"/>
              </a:rPr>
              <a:t>"square"</a:t>
            </a:r>
            <a:r>
              <a:rPr lang="en-US" sz="2000" b="1" dirty="0">
                <a:solidFill>
                  <a:srgbClr val="000000"/>
                </a:solidFill>
                <a:latin typeface="Cambria" panose="02040503050406030204" pitchFamily="18" charset="0"/>
              </a:rPr>
              <a:t> width=</a:t>
            </a:r>
            <a:r>
              <a:rPr lang="en-US" sz="2000" b="1" dirty="0">
                <a:solidFill>
                  <a:srgbClr val="0000F0"/>
                </a:solidFill>
                <a:latin typeface="Cambria" panose="02040503050406030204" pitchFamily="18" charset="0"/>
              </a:rPr>
              <a:t>"500"</a:t>
            </a:r>
            <a:r>
              <a:rPr lang="en-US" sz="2000" b="1" dirty="0">
                <a:solidFill>
                  <a:srgbClr val="000000"/>
                </a:solidFill>
                <a:latin typeface="Cambria" panose="02040503050406030204" pitchFamily="18" charset="0"/>
              </a:rPr>
              <a:t> height=</a:t>
            </a:r>
            <a:r>
              <a:rPr lang="en-US" sz="2000" b="1" dirty="0">
                <a:solidFill>
                  <a:srgbClr val="0000F0"/>
                </a:solidFill>
                <a:latin typeface="Cambria" panose="02040503050406030204" pitchFamily="18" charset="0"/>
              </a:rPr>
              <a:t>"350"</a:t>
            </a:r>
            <a:r>
              <a:rPr lang="en-US" sz="2000" b="1" dirty="0">
                <a:solidFill>
                  <a:srgbClr val="000000"/>
                </a:solidFill>
                <a:latin typeface="Cambria" panose="02040503050406030204" pitchFamily="18" charset="0"/>
              </a:rPr>
              <a:t>&gt;</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&lt;</a:t>
            </a:r>
            <a:r>
              <a:rPr lang="en-US" sz="2000" b="1" dirty="0" err="1">
                <a:solidFill>
                  <a:srgbClr val="000000"/>
                </a:solidFill>
                <a:latin typeface="Cambria" panose="02040503050406030204" pitchFamily="18" charset="0"/>
              </a:rPr>
              <a:t>rect</a:t>
            </a:r>
            <a:r>
              <a:rPr lang="en-US" sz="2000" b="1" dirty="0">
                <a:solidFill>
                  <a:srgbClr val="000000"/>
                </a:solidFill>
                <a:latin typeface="Cambria" panose="02040503050406030204" pitchFamily="18" charset="0"/>
              </a:rPr>
              <a:t> id=</a:t>
            </a:r>
            <a:r>
              <a:rPr lang="en-US" sz="2000" b="1" dirty="0">
                <a:solidFill>
                  <a:srgbClr val="0000F0"/>
                </a:solidFill>
                <a:latin typeface="Cambria" panose="02040503050406030204" pitchFamily="18" charset="0"/>
              </a:rPr>
              <a:t>"blue-rectangle"</a:t>
            </a:r>
            <a:r>
              <a:rPr lang="en-US" sz="2000" b="1" dirty="0">
                <a:solidFill>
                  <a:srgbClr val="000000"/>
                </a:solidFill>
                <a:latin typeface="Cambria" panose="02040503050406030204" pitchFamily="18" charset="0"/>
              </a:rPr>
              <a:t> width=</a:t>
            </a:r>
            <a:r>
              <a:rPr lang="en-US" sz="2000" b="1" dirty="0">
                <a:solidFill>
                  <a:srgbClr val="0000F0"/>
                </a:solidFill>
                <a:latin typeface="Cambria" panose="02040503050406030204" pitchFamily="18" charset="0"/>
              </a:rPr>
              <a:t>"50"</a:t>
            </a:r>
            <a:r>
              <a:rPr lang="en-US" sz="2000" b="1" dirty="0">
                <a:solidFill>
                  <a:srgbClr val="000000"/>
                </a:solidFill>
                <a:latin typeface="Cambria" panose="02040503050406030204" pitchFamily="18" charset="0"/>
              </a:rPr>
              <a:t> height=</a:t>
            </a:r>
            <a:r>
              <a:rPr lang="en-US" sz="2000" b="1" dirty="0">
                <a:solidFill>
                  <a:srgbClr val="0000F0"/>
                </a:solidFill>
                <a:latin typeface="Cambria" panose="02040503050406030204" pitchFamily="18" charset="0"/>
              </a:rPr>
              <a:t>"50"</a:t>
            </a:r>
            <a:r>
              <a:rPr lang="en-US" sz="2000" b="1" dirty="0">
                <a:solidFill>
                  <a:srgbClr val="000000"/>
                </a:solidFill>
                <a:latin typeface="Cambria" panose="02040503050406030204" pitchFamily="18" charset="0"/>
              </a:rPr>
              <a:t> x=</a:t>
            </a:r>
            <a:r>
              <a:rPr lang="en-US" sz="2000" b="1" dirty="0">
                <a:solidFill>
                  <a:srgbClr val="0000F0"/>
                </a:solidFill>
                <a:latin typeface="Cambria" panose="02040503050406030204" pitchFamily="18" charset="0"/>
              </a:rPr>
              <a:t>"25"</a:t>
            </a:r>
            <a:r>
              <a:rPr lang="en-US" sz="2000" b="1" dirty="0">
                <a:solidFill>
                  <a:srgbClr val="000000"/>
                </a:solidFill>
                <a:latin typeface="Cambria" panose="02040503050406030204" pitchFamily="18" charset="0"/>
              </a:rPr>
              <a:t> y=</a:t>
            </a:r>
            <a:r>
              <a:rPr lang="en-US" sz="2000" b="1" dirty="0">
                <a:solidFill>
                  <a:srgbClr val="0000F0"/>
                </a:solidFill>
                <a:latin typeface="Cambria" panose="02040503050406030204" pitchFamily="18" charset="0"/>
              </a:rPr>
              <a:t>"200"</a:t>
            </a:r>
            <a:r>
              <a:rPr lang="en-US" sz="2000" b="1" dirty="0">
                <a:solidFill>
                  <a:srgbClr val="000000"/>
                </a:solidFill>
                <a:latin typeface="Cambria" panose="02040503050406030204" pitchFamily="18" charset="0"/>
              </a:rPr>
              <a:t> fill=</a:t>
            </a:r>
            <a:r>
              <a:rPr lang="en-US" sz="2000" b="1" dirty="0">
                <a:solidFill>
                  <a:srgbClr val="0000F0"/>
                </a:solidFill>
                <a:latin typeface="Cambria" panose="02040503050406030204" pitchFamily="18" charset="0"/>
              </a:rPr>
              <a:t>"#0099cc"</a:t>
            </a:r>
            <a:r>
              <a:rPr lang="en-US" sz="2000" b="1" dirty="0">
                <a:solidFill>
                  <a:srgbClr val="000000"/>
                </a:solidFill>
                <a:latin typeface="Cambria" panose="02040503050406030204" pitchFamily="18" charset="0"/>
              </a:rPr>
              <a:t>&gt;&lt;/</a:t>
            </a:r>
            <a:r>
              <a:rPr lang="en-US" sz="2000" b="1" dirty="0" err="1">
                <a:solidFill>
                  <a:srgbClr val="000000"/>
                </a:solidFill>
                <a:latin typeface="Cambria" panose="02040503050406030204" pitchFamily="18" charset="0"/>
              </a:rPr>
              <a:t>rect</a:t>
            </a:r>
            <a:r>
              <a:rPr lang="en-US" sz="2000" b="1" dirty="0">
                <a:solidFill>
                  <a:srgbClr val="000000"/>
                </a:solidFill>
                <a:latin typeface="Cambria" panose="02040503050406030204" pitchFamily="18" charset="0"/>
              </a:rPr>
              <a:t>&gt;</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&lt;animate </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a:t>
            </a:r>
            <a:r>
              <a:rPr lang="en-US" sz="2000" b="1" dirty="0" err="1">
                <a:solidFill>
                  <a:srgbClr val="000000"/>
                </a:solidFill>
                <a:latin typeface="Cambria" panose="02040503050406030204" pitchFamily="18" charset="0"/>
              </a:rPr>
              <a:t>xlink:href</a:t>
            </a:r>
            <a:r>
              <a:rPr lang="en-US" sz="2000" b="1" dirty="0">
                <a:solidFill>
                  <a:srgbClr val="000000"/>
                </a:solidFill>
                <a:latin typeface="Cambria" panose="02040503050406030204" pitchFamily="18" charset="0"/>
              </a:rPr>
              <a:t>=</a:t>
            </a:r>
            <a:r>
              <a:rPr lang="en-US" sz="2000" b="1" dirty="0">
                <a:solidFill>
                  <a:srgbClr val="0000F0"/>
                </a:solidFill>
                <a:latin typeface="Cambria" panose="02040503050406030204" pitchFamily="18" charset="0"/>
              </a:rPr>
              <a:t>"#blue-rectangle"</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a:t>
            </a:r>
            <a:r>
              <a:rPr lang="en-US" sz="2000" b="1" dirty="0" err="1">
                <a:solidFill>
                  <a:srgbClr val="000000"/>
                </a:solidFill>
                <a:latin typeface="Cambria" panose="02040503050406030204" pitchFamily="18" charset="0"/>
              </a:rPr>
              <a:t>attributeName</a:t>
            </a:r>
            <a:r>
              <a:rPr lang="en-US" sz="2000" b="1" dirty="0">
                <a:solidFill>
                  <a:srgbClr val="000000"/>
                </a:solidFill>
                <a:latin typeface="Cambria" panose="02040503050406030204" pitchFamily="18" charset="0"/>
              </a:rPr>
              <a:t>=</a:t>
            </a:r>
            <a:r>
              <a:rPr lang="en-US" sz="2000" b="1" dirty="0">
                <a:solidFill>
                  <a:srgbClr val="0000F0"/>
                </a:solidFill>
                <a:latin typeface="Cambria" panose="02040503050406030204" pitchFamily="18" charset="0"/>
              </a:rPr>
              <a:t>"x"</a:t>
            </a:r>
            <a:r>
              <a:rPr lang="en-US" sz="2000" b="1" dirty="0">
                <a:solidFill>
                  <a:srgbClr val="000000"/>
                </a:solidFill>
                <a:latin typeface="Cambria" panose="02040503050406030204" pitchFamily="18" charset="0"/>
              </a:rPr>
              <a:t> </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from=</a:t>
            </a:r>
            <a:r>
              <a:rPr lang="en-US" sz="2000" b="1" dirty="0">
                <a:solidFill>
                  <a:srgbClr val="0000F0"/>
                </a:solidFill>
                <a:latin typeface="Cambria" panose="02040503050406030204" pitchFamily="18" charset="0"/>
              </a:rPr>
              <a:t>"50"</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to=</a:t>
            </a:r>
            <a:r>
              <a:rPr lang="en-US" sz="2000" b="1" dirty="0">
                <a:solidFill>
                  <a:srgbClr val="0000F0"/>
                </a:solidFill>
                <a:latin typeface="Cambria" panose="02040503050406030204" pitchFamily="18" charset="0"/>
              </a:rPr>
              <a:t>"425"</a:t>
            </a:r>
            <a:r>
              <a:rPr lang="en-US" sz="2000" b="1" dirty="0">
                <a:solidFill>
                  <a:srgbClr val="000000"/>
                </a:solidFill>
                <a:latin typeface="Cambria" panose="02040503050406030204" pitchFamily="18" charset="0"/>
              </a:rPr>
              <a:t> </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dur=</a:t>
            </a:r>
            <a:r>
              <a:rPr lang="en-US" sz="2000" b="1" dirty="0">
                <a:solidFill>
                  <a:srgbClr val="0000F0"/>
                </a:solidFill>
                <a:latin typeface="Cambria" panose="02040503050406030204" pitchFamily="18" charset="0"/>
              </a:rPr>
              <a:t>"5s"</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begin=</a:t>
            </a:r>
            <a:r>
              <a:rPr lang="en-US" sz="2000" b="1" dirty="0">
                <a:solidFill>
                  <a:srgbClr val="0000F0"/>
                </a:solidFill>
                <a:latin typeface="Cambria" panose="02040503050406030204" pitchFamily="18" charset="0"/>
              </a:rPr>
              <a:t>"0s"</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a:t>
            </a:r>
            <a:r>
              <a:rPr lang="en-US" sz="2000" b="1" dirty="0" err="1">
                <a:solidFill>
                  <a:srgbClr val="000000"/>
                </a:solidFill>
                <a:latin typeface="Cambria" panose="02040503050406030204" pitchFamily="18" charset="0"/>
              </a:rPr>
              <a:t>repeatCount</a:t>
            </a:r>
            <a:r>
              <a:rPr lang="en-US" sz="2000" b="1" dirty="0">
                <a:solidFill>
                  <a:srgbClr val="000000"/>
                </a:solidFill>
                <a:latin typeface="Cambria" panose="02040503050406030204" pitchFamily="18" charset="0"/>
              </a:rPr>
              <a:t>=</a:t>
            </a:r>
            <a:r>
              <a:rPr lang="en-US" sz="2000" b="1" dirty="0">
                <a:solidFill>
                  <a:srgbClr val="0000F0"/>
                </a:solidFill>
                <a:latin typeface="Cambria" panose="02040503050406030204" pitchFamily="18" charset="0"/>
              </a:rPr>
              <a:t>"indefinite"</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fill=</a:t>
            </a:r>
            <a:r>
              <a:rPr lang="en-US" sz="2000" b="1" dirty="0">
                <a:solidFill>
                  <a:srgbClr val="0000F0"/>
                </a:solidFill>
                <a:latin typeface="Cambria" panose="02040503050406030204" pitchFamily="18" charset="0"/>
              </a:rPr>
              <a:t>"freeze"</a:t>
            </a:r>
            <a:r>
              <a:rPr lang="en-US" sz="2000" b="1" dirty="0">
                <a:solidFill>
                  <a:srgbClr val="000000"/>
                </a:solidFill>
                <a:latin typeface="Cambria" panose="02040503050406030204" pitchFamily="18" charset="0"/>
              </a:rPr>
              <a:t> </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id=</a:t>
            </a:r>
            <a:r>
              <a:rPr lang="en-US" sz="2000" b="1" dirty="0">
                <a:solidFill>
                  <a:srgbClr val="0000F0"/>
                </a:solidFill>
                <a:latin typeface="Cambria" panose="02040503050406030204" pitchFamily="18" charset="0"/>
              </a:rPr>
              <a:t>"</a:t>
            </a:r>
            <a:r>
              <a:rPr lang="en-US" sz="2000" b="1" dirty="0" err="1">
                <a:solidFill>
                  <a:srgbClr val="0000F0"/>
                </a:solidFill>
                <a:latin typeface="Cambria" panose="02040503050406030204" pitchFamily="18" charset="0"/>
              </a:rPr>
              <a:t>rect-anim</a:t>
            </a:r>
            <a:r>
              <a:rPr lang="en-US" sz="2000" b="1" dirty="0">
                <a:solidFill>
                  <a:srgbClr val="0000F0"/>
                </a:solidFill>
                <a:latin typeface="Cambria" panose="02040503050406030204" pitchFamily="18" charset="0"/>
              </a:rPr>
              <a:t>"</a:t>
            </a:r>
            <a:r>
              <a:rPr lang="en-US" sz="2000" b="1" dirty="0">
                <a:solidFill>
                  <a:srgbClr val="000000"/>
                </a:solidFill>
                <a:latin typeface="Cambria" panose="02040503050406030204" pitchFamily="18" charset="0"/>
              </a:rPr>
              <a:t>/&gt;</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  </a:t>
            </a:r>
            <a:br>
              <a:rPr lang="en-US" sz="2000" b="1" dirty="0">
                <a:solidFill>
                  <a:srgbClr val="000000"/>
                </a:solidFill>
                <a:latin typeface="Cambria" panose="02040503050406030204" pitchFamily="18" charset="0"/>
              </a:rPr>
            </a:br>
            <a:r>
              <a:rPr lang="en-US" sz="2000" b="1" dirty="0">
                <a:solidFill>
                  <a:srgbClr val="000000"/>
                </a:solidFill>
                <a:latin typeface="Cambria" panose="02040503050406030204" pitchFamily="18" charset="0"/>
              </a:rPr>
              <a:t>&lt;/</a:t>
            </a:r>
            <a:r>
              <a:rPr lang="en-US" sz="2000" b="1" dirty="0" err="1">
                <a:solidFill>
                  <a:srgbClr val="000000"/>
                </a:solidFill>
                <a:latin typeface="Cambria" panose="02040503050406030204" pitchFamily="18" charset="0"/>
              </a:rPr>
              <a:t>svg</a:t>
            </a:r>
            <a:r>
              <a:rPr lang="en-US" sz="2000" b="1" dirty="0">
                <a:solidFill>
                  <a:srgbClr val="000000"/>
                </a:solidFill>
                <a:latin typeface="Cambria" panose="02040503050406030204" pitchFamily="18" charset="0"/>
              </a:rPr>
              <a:t>&gt;</a:t>
            </a:r>
            <a:endParaRPr lang="en-US" sz="2000" b="1" dirty="0"/>
          </a:p>
        </p:txBody>
      </p:sp>
      <p:sp>
        <p:nvSpPr>
          <p:cNvPr id="6" name="Rectangle 5">
            <a:extLst>
              <a:ext uri="{FF2B5EF4-FFF2-40B4-BE49-F238E27FC236}">
                <a16:creationId xmlns:a16="http://schemas.microsoft.com/office/drawing/2014/main" id="{2D5C4DEF-DAA6-4AAC-8A97-30F43C017946}"/>
              </a:ext>
            </a:extLst>
          </p:cNvPr>
          <p:cNvSpPr/>
          <p:nvPr/>
        </p:nvSpPr>
        <p:spPr>
          <a:xfrm>
            <a:off x="457200" y="1104119"/>
            <a:ext cx="7013864" cy="369332"/>
          </a:xfrm>
          <a:prstGeom prst="rect">
            <a:avLst/>
          </a:prstGeom>
        </p:spPr>
        <p:txBody>
          <a:bodyPr wrap="square">
            <a:spAutoFit/>
          </a:bodyPr>
          <a:lstStyle/>
          <a:p>
            <a:r>
              <a:rPr lang="en-US" dirty="0">
                <a:hlinkClick r:id="rId2"/>
              </a:rPr>
              <a:t>https://css-tricks.com/guide-svg-animations-smil/</a:t>
            </a:r>
            <a:endParaRPr lang="en-US" dirty="0"/>
          </a:p>
        </p:txBody>
      </p:sp>
    </p:spTree>
    <p:extLst>
      <p:ext uri="{BB962C8B-B14F-4D97-AF65-F5344CB8AC3E}">
        <p14:creationId xmlns:p14="http://schemas.microsoft.com/office/powerpoint/2010/main" val="9543797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4584ECF-0631-45F4-9C5B-3432843E42C0}"/>
              </a:ext>
            </a:extLst>
          </p:cNvPr>
          <p:cNvSpPr>
            <a:spLocks noGrp="1"/>
          </p:cNvSpPr>
          <p:nvPr>
            <p:ph type="title"/>
          </p:nvPr>
        </p:nvSpPr>
        <p:spPr>
          <a:xfrm>
            <a:off x="249936" y="125155"/>
            <a:ext cx="8153400" cy="715962"/>
          </a:xfrm>
        </p:spPr>
        <p:txBody>
          <a:bodyPr/>
          <a:lstStyle/>
          <a:p>
            <a:r>
              <a:rPr lang="en-US" sz="4000" b="1"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Responsive Images</a:t>
            </a:r>
          </a:p>
        </p:txBody>
      </p:sp>
      <p:sp>
        <p:nvSpPr>
          <p:cNvPr id="4" name="Date Placeholder 3">
            <a:extLst>
              <a:ext uri="{FF2B5EF4-FFF2-40B4-BE49-F238E27FC236}">
                <a16:creationId xmlns:a16="http://schemas.microsoft.com/office/drawing/2014/main" id="{4A3A8235-893C-49A3-B406-BBF796D29E40}"/>
              </a:ext>
            </a:extLst>
          </p:cNvPr>
          <p:cNvSpPr>
            <a:spLocks noGrp="1"/>
          </p:cNvSpPr>
          <p:nvPr>
            <p:ph type="dt" sz="half" idx="10"/>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FAD7B8C5-5F9A-49CB-99D4-F7D35D828CD7}"/>
              </a:ext>
            </a:extLst>
          </p:cNvPr>
          <p:cNvSpPr>
            <a:spLocks noGrp="1"/>
          </p:cNvSpPr>
          <p:nvPr>
            <p:ph type="ftr" sz="quarter" idx="12"/>
          </p:nvPr>
        </p:nvSpPr>
        <p:spPr/>
        <p:txBody>
          <a:bodyPr/>
          <a:lstStyle/>
          <a:p>
            <a:r>
              <a:rPr lang="en-US"/>
              <a:t>HTML and CSS</a:t>
            </a:r>
          </a:p>
        </p:txBody>
      </p:sp>
      <p:pic>
        <p:nvPicPr>
          <p:cNvPr id="16386" name="Picture 2" descr="Diagram: low-resolution image sent to standard screen desktop devices and all mobile devices versus high-resolution image sent to retina desktop devices">
            <a:extLst>
              <a:ext uri="{FF2B5EF4-FFF2-40B4-BE49-F238E27FC236}">
                <a16:creationId xmlns:a16="http://schemas.microsoft.com/office/drawing/2014/main" id="{19BBC526-45D7-4DF2-AC87-F506C06877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164" y="941644"/>
            <a:ext cx="6874235" cy="5805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2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EF81C31-AE13-481E-8056-5901DA27C60F}"/>
              </a:ext>
            </a:extLst>
          </p:cNvPr>
          <p:cNvSpPr>
            <a:spLocks noGrp="1"/>
          </p:cNvSpPr>
          <p:nvPr>
            <p:ph type="title"/>
          </p:nvPr>
        </p:nvSpPr>
        <p:spPr/>
        <p:txBody>
          <a:bodyPr/>
          <a:lstStyle/>
          <a:p>
            <a:r>
              <a:rPr lang="en-US" dirty="0"/>
              <a:t>Image Setting Criteria</a:t>
            </a:r>
          </a:p>
        </p:txBody>
      </p:sp>
      <p:sp>
        <p:nvSpPr>
          <p:cNvPr id="7" name="Content Placeholder 6">
            <a:extLst>
              <a:ext uri="{FF2B5EF4-FFF2-40B4-BE49-F238E27FC236}">
                <a16:creationId xmlns:a16="http://schemas.microsoft.com/office/drawing/2014/main" id="{157E07DA-4EF0-4905-A397-6EBF639F1F24}"/>
              </a:ext>
            </a:extLst>
          </p:cNvPr>
          <p:cNvSpPr>
            <a:spLocks noGrp="1"/>
          </p:cNvSpPr>
          <p:nvPr>
            <p:ph sz="quarter" idx="1"/>
          </p:nvPr>
        </p:nvSpPr>
        <p:spPr/>
        <p:txBody>
          <a:bodyPr/>
          <a:lstStyle/>
          <a:p>
            <a:r>
              <a:rPr lang="en-US" dirty="0">
                <a:solidFill>
                  <a:srgbClr val="5D6063"/>
                </a:solidFill>
                <a:latin typeface="Century" panose="02040604050505020304" pitchFamily="18" charset="0"/>
              </a:rPr>
              <a:t>To make our images responsive, we now have to take three things into consideration:</a:t>
            </a:r>
          </a:p>
          <a:p>
            <a:pPr lvl="1"/>
            <a:r>
              <a:rPr lang="en-US" dirty="0">
                <a:solidFill>
                  <a:srgbClr val="5D6063"/>
                </a:solidFill>
                <a:latin typeface="Century" panose="02040604050505020304" pitchFamily="18" charset="0"/>
              </a:rPr>
              <a:t>The device’s dimensions</a:t>
            </a:r>
          </a:p>
          <a:p>
            <a:pPr lvl="1"/>
            <a:r>
              <a:rPr lang="en-US" dirty="0">
                <a:solidFill>
                  <a:srgbClr val="5D6063"/>
                </a:solidFill>
                <a:latin typeface="Century" panose="02040604050505020304" pitchFamily="18" charset="0"/>
              </a:rPr>
              <a:t>The image’s dimensions</a:t>
            </a:r>
          </a:p>
          <a:p>
            <a:pPr lvl="1"/>
            <a:r>
              <a:rPr lang="en-US" dirty="0">
                <a:solidFill>
                  <a:srgbClr val="5D6063"/>
                </a:solidFill>
                <a:latin typeface="Century" panose="02040604050505020304" pitchFamily="18" charset="0"/>
              </a:rPr>
              <a:t>The device’s screen resolution</a:t>
            </a:r>
          </a:p>
          <a:p>
            <a:r>
              <a:rPr lang="en-US" dirty="0">
                <a:solidFill>
                  <a:srgbClr val="5D6063"/>
                </a:solidFill>
                <a:latin typeface="Century" panose="02040604050505020304" pitchFamily="18" charset="0"/>
              </a:rPr>
              <a:t>SVG always resize crisply in any resolution or screen size (no </a:t>
            </a:r>
            <a:r>
              <a:rPr lang="en-US" dirty="0" err="1">
                <a:solidFill>
                  <a:srgbClr val="5D6063"/>
                </a:solidFill>
                <a:latin typeface="Century" panose="02040604050505020304" pitchFamily="18" charset="0"/>
              </a:rPr>
              <a:t>pixelation</a:t>
            </a:r>
            <a:r>
              <a:rPr lang="en-US" dirty="0">
                <a:solidFill>
                  <a:srgbClr val="5D6063"/>
                </a:solidFill>
                <a:latin typeface="Century" panose="02040604050505020304" pitchFamily="18" charset="0"/>
              </a:rPr>
              <a:t>)</a:t>
            </a:r>
          </a:p>
        </p:txBody>
      </p:sp>
      <p:sp>
        <p:nvSpPr>
          <p:cNvPr id="3" name="Date Placeholder 2">
            <a:extLst>
              <a:ext uri="{FF2B5EF4-FFF2-40B4-BE49-F238E27FC236}">
                <a16:creationId xmlns:a16="http://schemas.microsoft.com/office/drawing/2014/main" id="{0B961D0C-16B3-4CE0-A374-F2DF9D23EC01}"/>
              </a:ext>
            </a:extLst>
          </p:cNvPr>
          <p:cNvSpPr>
            <a:spLocks noGrp="1"/>
          </p:cNvSpPr>
          <p:nvPr>
            <p:ph type="dt" sz="half" idx="14"/>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3DDB929F-0943-4AD5-AB3A-21802C2DB809}"/>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452625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9DA3E-DB25-454A-A3AC-867581039F5A}"/>
              </a:ext>
            </a:extLst>
          </p:cNvPr>
          <p:cNvSpPr>
            <a:spLocks noGrp="1"/>
          </p:cNvSpPr>
          <p:nvPr>
            <p:ph type="title"/>
          </p:nvPr>
        </p:nvSpPr>
        <p:spPr/>
        <p:txBody>
          <a:bodyPr/>
          <a:lstStyle/>
          <a:p>
            <a:r>
              <a:rPr lang="en-US" dirty="0"/>
              <a:t>Responsive SVG Images</a:t>
            </a:r>
          </a:p>
        </p:txBody>
      </p:sp>
      <p:sp>
        <p:nvSpPr>
          <p:cNvPr id="3" name="Content Placeholder 2">
            <a:extLst>
              <a:ext uri="{FF2B5EF4-FFF2-40B4-BE49-F238E27FC236}">
                <a16:creationId xmlns:a16="http://schemas.microsoft.com/office/drawing/2014/main" id="{55F53558-19D5-474C-829E-99B27B4CF974}"/>
              </a:ext>
            </a:extLst>
          </p:cNvPr>
          <p:cNvSpPr>
            <a:spLocks noGrp="1"/>
          </p:cNvSpPr>
          <p:nvPr>
            <p:ph sz="quarter" idx="1"/>
          </p:nvPr>
        </p:nvSpPr>
        <p:spPr>
          <a:xfrm>
            <a:off x="457200" y="1600199"/>
            <a:ext cx="4724400" cy="5133975"/>
          </a:xfrm>
        </p:spPr>
        <p:txBody>
          <a:bodyPr/>
          <a:lstStyle/>
          <a:p>
            <a:r>
              <a:rPr lang="en-US" dirty="0"/>
              <a:t>SVG: Scalable Vector Graphics</a:t>
            </a:r>
          </a:p>
          <a:p>
            <a:r>
              <a:rPr lang="en-US" dirty="0"/>
              <a:t>Automatically scales crisply in all resolutions and screen sizes without any pixilation.</a:t>
            </a:r>
          </a:p>
          <a:p>
            <a:r>
              <a:rPr lang="en-US" dirty="0"/>
              <a:t>CSS:</a:t>
            </a:r>
          </a:p>
          <a:p>
            <a:pPr lvl="1"/>
            <a:r>
              <a:rPr lang="en-US" sz="2400" dirty="0">
                <a:solidFill>
                  <a:srgbClr val="3D7CC6"/>
                </a:solidFill>
                <a:latin typeface="RysLatinModernMono"/>
              </a:rPr>
              <a:t>.illustration </a:t>
            </a:r>
            <a:r>
              <a:rPr lang="en-US" sz="2400" dirty="0">
                <a:solidFill>
                  <a:srgbClr val="CA6B15"/>
                </a:solidFill>
                <a:latin typeface="RysLatinModernMono"/>
              </a:rPr>
              <a:t>{ width: 100%; }</a:t>
            </a:r>
          </a:p>
          <a:p>
            <a:r>
              <a:rPr lang="en-US" dirty="0"/>
              <a:t>HTML:</a:t>
            </a:r>
          </a:p>
          <a:p>
            <a:pPr lvl="1"/>
            <a:r>
              <a:rPr lang="en-US" altLang="en-US" sz="2400" dirty="0">
                <a:solidFill>
                  <a:srgbClr val="33649E"/>
                </a:solidFill>
                <a:latin typeface="RysLatinModernMono"/>
              </a:rPr>
              <a:t>&lt;</a:t>
            </a:r>
            <a:r>
              <a:rPr lang="en-US" altLang="en-US" sz="2400" dirty="0" err="1">
                <a:solidFill>
                  <a:srgbClr val="3D7CC6"/>
                </a:solidFill>
                <a:latin typeface="RysLatinModernMono"/>
              </a:rPr>
              <a:t>img</a:t>
            </a:r>
            <a:r>
              <a:rPr lang="en-US" altLang="en-US" sz="2400" dirty="0">
                <a:solidFill>
                  <a:srgbClr val="33649E"/>
                </a:solidFill>
                <a:latin typeface="RysLatinModernMono"/>
              </a:rPr>
              <a:t> class=</a:t>
            </a:r>
            <a:r>
              <a:rPr lang="en-US" altLang="en-US" sz="2400" dirty="0">
                <a:solidFill>
                  <a:srgbClr val="CA6B15"/>
                </a:solidFill>
                <a:latin typeface="RysLatinModernMono"/>
              </a:rPr>
              <a:t>'illustration'</a:t>
            </a:r>
            <a:r>
              <a:rPr lang="en-US" altLang="en-US" sz="2400" dirty="0">
                <a:solidFill>
                  <a:srgbClr val="33649E"/>
                </a:solidFill>
                <a:latin typeface="RysLatinModernMono"/>
              </a:rPr>
              <a:t> </a:t>
            </a:r>
            <a:r>
              <a:rPr lang="en-US" altLang="en-US" sz="2400" dirty="0" err="1">
                <a:solidFill>
                  <a:srgbClr val="33649E"/>
                </a:solidFill>
                <a:latin typeface="RysLatinModernMono"/>
              </a:rPr>
              <a:t>src</a:t>
            </a:r>
            <a:r>
              <a:rPr lang="en-US" altLang="en-US" sz="2400" dirty="0">
                <a:solidFill>
                  <a:srgbClr val="33649E"/>
                </a:solidFill>
                <a:latin typeface="RysLatinModernMono"/>
              </a:rPr>
              <a:t>=</a:t>
            </a:r>
            <a:r>
              <a:rPr lang="en-US" altLang="en-US" sz="2400" dirty="0">
                <a:solidFill>
                  <a:srgbClr val="CA6B15"/>
                </a:solidFill>
                <a:latin typeface="RysLatinModernMono"/>
              </a:rPr>
              <a:t>'images/</a:t>
            </a:r>
            <a:r>
              <a:rPr lang="en-US" altLang="en-US" sz="2400" dirty="0" err="1">
                <a:solidFill>
                  <a:srgbClr val="CA6B15"/>
                </a:solidFill>
                <a:latin typeface="RysLatinModernMono"/>
              </a:rPr>
              <a:t>illustration.svg</a:t>
            </a:r>
            <a:r>
              <a:rPr lang="en-US" altLang="en-US" sz="2400" dirty="0">
                <a:solidFill>
                  <a:srgbClr val="CA6B15"/>
                </a:solidFill>
                <a:latin typeface="RysLatinModernMono"/>
              </a:rPr>
              <a:t>'</a:t>
            </a:r>
            <a:r>
              <a:rPr lang="en-US" altLang="en-US" sz="2400" dirty="0">
                <a:solidFill>
                  <a:srgbClr val="33649E"/>
                </a:solidFill>
                <a:latin typeface="RysLatinModernMono"/>
              </a:rPr>
              <a:t> style=</a:t>
            </a:r>
            <a:r>
              <a:rPr lang="en-US" altLang="en-US" sz="2400" dirty="0">
                <a:solidFill>
                  <a:srgbClr val="CA6B15"/>
                </a:solidFill>
                <a:latin typeface="RysLatinModernMono"/>
              </a:rPr>
              <a:t>'max-width: 500px'</a:t>
            </a:r>
            <a:r>
              <a:rPr lang="en-US" altLang="en-US" sz="2400" dirty="0">
                <a:solidFill>
                  <a:srgbClr val="33649E"/>
                </a:solidFill>
                <a:latin typeface="RysLatinModernMono"/>
              </a:rPr>
              <a:t>&gt;</a:t>
            </a:r>
            <a:r>
              <a:rPr lang="en-US" altLang="en-US" sz="800" dirty="0"/>
              <a:t> </a:t>
            </a:r>
            <a:endParaRPr lang="en-US" altLang="en-US" sz="4800" dirty="0">
              <a:latin typeface="Arial" panose="020B0604020202020204" pitchFamily="34" charset="0"/>
            </a:endParaRPr>
          </a:p>
          <a:p>
            <a:pPr lvl="1"/>
            <a:endParaRPr lang="en-US" dirty="0"/>
          </a:p>
        </p:txBody>
      </p:sp>
      <p:sp>
        <p:nvSpPr>
          <p:cNvPr id="4" name="Date Placeholder 3">
            <a:extLst>
              <a:ext uri="{FF2B5EF4-FFF2-40B4-BE49-F238E27FC236}">
                <a16:creationId xmlns:a16="http://schemas.microsoft.com/office/drawing/2014/main" id="{EB27A779-2507-4B33-8873-A79509D3772E}"/>
              </a:ext>
            </a:extLst>
          </p:cNvPr>
          <p:cNvSpPr>
            <a:spLocks noGrp="1"/>
          </p:cNvSpPr>
          <p:nvPr>
            <p:ph type="dt" sz="half" idx="14"/>
          </p:nvPr>
        </p:nvSpPr>
        <p:spPr/>
        <p:txBody>
          <a:bodyPr/>
          <a:lstStyle/>
          <a:p>
            <a:fld id="{C387C602-9DCF-4411-8A4F-007FB26D55D1}" type="datetime1">
              <a:rPr lang="en-US" smtClean="0"/>
              <a:t>3/11/2020</a:t>
            </a:fld>
            <a:endParaRPr lang="en-US" dirty="0"/>
          </a:p>
        </p:txBody>
      </p:sp>
      <p:sp>
        <p:nvSpPr>
          <p:cNvPr id="5" name="Footer Placeholder 4">
            <a:extLst>
              <a:ext uri="{FF2B5EF4-FFF2-40B4-BE49-F238E27FC236}">
                <a16:creationId xmlns:a16="http://schemas.microsoft.com/office/drawing/2014/main" id="{2CFDCF02-95B1-4242-A7E3-8E35BD2E4103}"/>
              </a:ext>
            </a:extLst>
          </p:cNvPr>
          <p:cNvSpPr>
            <a:spLocks noGrp="1"/>
          </p:cNvSpPr>
          <p:nvPr>
            <p:ph type="ftr" sz="quarter" idx="16"/>
          </p:nvPr>
        </p:nvSpPr>
        <p:spPr/>
        <p:txBody>
          <a:bodyPr/>
          <a:lstStyle/>
          <a:p>
            <a:r>
              <a:rPr lang="en-US" dirty="0"/>
              <a:t>HTML and CSS</a:t>
            </a:r>
          </a:p>
        </p:txBody>
      </p:sp>
      <p:pic>
        <p:nvPicPr>
          <p:cNvPr id="18439" name="Picture 7" descr="Image result for svg responsive scalable vector graphics">
            <a:extLst>
              <a:ext uri="{FF2B5EF4-FFF2-40B4-BE49-F238E27FC236}">
                <a16:creationId xmlns:a16="http://schemas.microsoft.com/office/drawing/2014/main" id="{D11FB42C-A73E-4316-AA19-FEEB36FE2899}"/>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53000" y="3581400"/>
            <a:ext cx="3827879"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3684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EF81C31-AE13-481E-8056-5901DA27C60F}"/>
              </a:ext>
            </a:extLst>
          </p:cNvPr>
          <p:cNvSpPr>
            <a:spLocks noGrp="1"/>
          </p:cNvSpPr>
          <p:nvPr>
            <p:ph type="title"/>
          </p:nvPr>
        </p:nvSpPr>
        <p:spPr>
          <a:xfrm>
            <a:off x="457200" y="274638"/>
            <a:ext cx="8133186" cy="658012"/>
          </a:xfrm>
        </p:spPr>
        <p:txBody>
          <a:bodyPr/>
          <a:lstStyle/>
          <a:p>
            <a:r>
              <a:rPr lang="en-US" dirty="0"/>
              <a:t>Swapping Out Images</a:t>
            </a:r>
          </a:p>
        </p:txBody>
      </p:sp>
      <p:sp>
        <p:nvSpPr>
          <p:cNvPr id="7" name="Content Placeholder 6">
            <a:extLst>
              <a:ext uri="{FF2B5EF4-FFF2-40B4-BE49-F238E27FC236}">
                <a16:creationId xmlns:a16="http://schemas.microsoft.com/office/drawing/2014/main" id="{157E07DA-4EF0-4905-A397-6EBF639F1F24}"/>
              </a:ext>
            </a:extLst>
          </p:cNvPr>
          <p:cNvSpPr>
            <a:spLocks noGrp="1"/>
          </p:cNvSpPr>
          <p:nvPr>
            <p:ph sz="quarter" idx="1"/>
          </p:nvPr>
        </p:nvSpPr>
        <p:spPr>
          <a:xfrm>
            <a:off x="257174" y="1066800"/>
            <a:ext cx="8146161" cy="4953000"/>
          </a:xfrm>
        </p:spPr>
        <p:txBody>
          <a:bodyPr/>
          <a:lstStyle/>
          <a:p>
            <a:r>
              <a:rPr lang="en-US" dirty="0">
                <a:solidFill>
                  <a:srgbClr val="5D6063"/>
                </a:solidFill>
                <a:latin typeface="Century" panose="02040604050505020304" pitchFamily="18" charset="0"/>
              </a:rPr>
              <a:t>Use the SRCSET attribute</a:t>
            </a:r>
          </a:p>
          <a:p>
            <a:r>
              <a:rPr lang="en-US" altLang="en-US" b="0" dirty="0">
                <a:solidFill>
                  <a:srgbClr val="33649E"/>
                </a:solidFill>
                <a:latin typeface="RysLatinModernMono"/>
              </a:rPr>
              <a:t>&lt;</a:t>
            </a:r>
            <a:r>
              <a:rPr lang="en-US" altLang="en-US" b="0" dirty="0">
                <a:solidFill>
                  <a:srgbClr val="3D7CC6"/>
                </a:solidFill>
                <a:latin typeface="RysLatinModernMono"/>
              </a:rPr>
              <a:t>div</a:t>
            </a:r>
            <a:r>
              <a:rPr lang="en-US" altLang="en-US" b="0" dirty="0">
                <a:solidFill>
                  <a:srgbClr val="33649E"/>
                </a:solidFill>
                <a:latin typeface="RysLatinModernMono"/>
              </a:rPr>
              <a:t> class=</a:t>
            </a:r>
            <a:r>
              <a:rPr lang="en-US" altLang="en-US" b="0" dirty="0">
                <a:solidFill>
                  <a:srgbClr val="CA6B15"/>
                </a:solidFill>
                <a:latin typeface="RysLatinModernMono"/>
              </a:rPr>
              <a:t>'illustration’</a:t>
            </a:r>
            <a:r>
              <a:rPr lang="en-US" altLang="en-US" b="0" dirty="0">
                <a:solidFill>
                  <a:srgbClr val="33649E"/>
                </a:solidFill>
                <a:latin typeface="RysLatinModernMono"/>
              </a:rPr>
              <a:t>&gt;</a:t>
            </a:r>
            <a:r>
              <a:rPr lang="en-US" altLang="en-US" b="0" dirty="0">
                <a:solidFill>
                  <a:srgbClr val="7E8184"/>
                </a:solidFill>
                <a:latin typeface="RysLatinModernMono"/>
              </a:rPr>
              <a:t> </a:t>
            </a:r>
          </a:p>
          <a:p>
            <a:pPr marL="285750" indent="0">
              <a:buNone/>
            </a:pPr>
            <a:r>
              <a:rPr lang="en-US" altLang="en-US" b="0" dirty="0">
                <a:solidFill>
                  <a:srgbClr val="33649E"/>
                </a:solidFill>
                <a:latin typeface="RysLatinModernMono"/>
              </a:rPr>
              <a:t>&lt;</a:t>
            </a:r>
            <a:r>
              <a:rPr lang="en-US" altLang="en-US" b="0" dirty="0" err="1">
                <a:solidFill>
                  <a:srgbClr val="3D7CC6"/>
                </a:solidFill>
                <a:latin typeface="RysLatinModernMono"/>
              </a:rPr>
              <a:t>img</a:t>
            </a:r>
            <a:r>
              <a:rPr lang="en-US" altLang="en-US" b="0" dirty="0">
                <a:solidFill>
                  <a:srgbClr val="33649E"/>
                </a:solidFill>
                <a:latin typeface="RysLatinModernMono"/>
              </a:rPr>
              <a:t> </a:t>
            </a:r>
            <a:r>
              <a:rPr lang="en-US" altLang="en-US" b="0" dirty="0" err="1">
                <a:solidFill>
                  <a:srgbClr val="33649E"/>
                </a:solidFill>
                <a:latin typeface="RysLatinModernMono"/>
              </a:rPr>
              <a:t>src</a:t>
            </a:r>
            <a:r>
              <a:rPr lang="en-US" altLang="en-US" b="0" dirty="0">
                <a:solidFill>
                  <a:srgbClr val="33649E"/>
                </a:solidFill>
                <a:latin typeface="RysLatinModernMono"/>
              </a:rPr>
              <a:t>=</a:t>
            </a:r>
            <a:r>
              <a:rPr lang="en-US" altLang="en-US" b="0" dirty="0">
                <a:solidFill>
                  <a:srgbClr val="CA6B15"/>
                </a:solidFill>
                <a:latin typeface="RysLatinModernMono"/>
              </a:rPr>
              <a:t>'illustration-small.png'</a:t>
            </a:r>
            <a:r>
              <a:rPr lang="en-US" altLang="en-US" b="0" dirty="0">
                <a:solidFill>
                  <a:srgbClr val="33649E"/>
                </a:solidFill>
                <a:latin typeface="RysLatinModernMono"/>
              </a:rPr>
              <a:t> </a:t>
            </a:r>
            <a:r>
              <a:rPr lang="en-US" altLang="en-US" b="0" dirty="0" err="1">
                <a:solidFill>
                  <a:srgbClr val="33649E"/>
                </a:solidFill>
                <a:effectLst>
                  <a:glow rad="228600">
                    <a:schemeClr val="accent4">
                      <a:satMod val="175000"/>
                      <a:alpha val="40000"/>
                    </a:schemeClr>
                  </a:glow>
                </a:effectLst>
                <a:latin typeface="RysLatinModernMono"/>
              </a:rPr>
              <a:t>srcset</a:t>
            </a:r>
            <a:r>
              <a:rPr lang="en-US" altLang="en-US" b="0" dirty="0">
                <a:solidFill>
                  <a:srgbClr val="33649E"/>
                </a:solidFill>
                <a:latin typeface="RysLatinModernMono"/>
              </a:rPr>
              <a:t>=</a:t>
            </a:r>
            <a:r>
              <a:rPr lang="en-US" altLang="en-US" b="0" dirty="0">
                <a:solidFill>
                  <a:srgbClr val="CA6B15"/>
                </a:solidFill>
                <a:latin typeface="RysLatinModernMono"/>
              </a:rPr>
              <a:t> 'images/photo-big.jpg 2000w, images/photo-small.jpg 1000w'</a:t>
            </a:r>
            <a:r>
              <a:rPr lang="en-US" altLang="en-US" b="0" dirty="0">
                <a:solidFill>
                  <a:srgbClr val="33649E"/>
                </a:solidFill>
                <a:latin typeface="RysLatinModernMono"/>
              </a:rPr>
              <a:t> sizes=</a:t>
            </a:r>
            <a:r>
              <a:rPr lang="en-US" altLang="en-US" b="0" dirty="0">
                <a:solidFill>
                  <a:srgbClr val="CA6B15"/>
                </a:solidFill>
                <a:latin typeface="RysLatinModernMono"/>
              </a:rPr>
              <a:t>'(min-width: 960px) 960px, 100vw'</a:t>
            </a:r>
            <a:r>
              <a:rPr lang="en-US" altLang="en-US" b="0" dirty="0">
                <a:solidFill>
                  <a:srgbClr val="33649E"/>
                </a:solidFill>
                <a:latin typeface="RysLatinModernMono"/>
              </a:rPr>
              <a:t>/&gt;</a:t>
            </a:r>
            <a:r>
              <a:rPr lang="en-US" altLang="en-US" b="0" dirty="0">
                <a:solidFill>
                  <a:srgbClr val="7E8184"/>
                </a:solidFill>
                <a:latin typeface="RysLatinModernMono"/>
              </a:rPr>
              <a:t> </a:t>
            </a:r>
          </a:p>
          <a:p>
            <a:pPr marL="285750" indent="0">
              <a:buNone/>
            </a:pPr>
            <a:r>
              <a:rPr lang="en-US" altLang="en-US" b="0" dirty="0">
                <a:solidFill>
                  <a:srgbClr val="33649E"/>
                </a:solidFill>
                <a:latin typeface="RysLatinModernMono"/>
              </a:rPr>
              <a:t>&lt;/</a:t>
            </a:r>
            <a:r>
              <a:rPr lang="en-US" altLang="en-US" b="0" dirty="0">
                <a:solidFill>
                  <a:srgbClr val="3D7CC6"/>
                </a:solidFill>
                <a:latin typeface="RysLatinModernMono"/>
              </a:rPr>
              <a:t>div</a:t>
            </a:r>
            <a:r>
              <a:rPr lang="en-US" altLang="en-US" b="0" dirty="0">
                <a:solidFill>
                  <a:srgbClr val="33649E"/>
                </a:solidFill>
                <a:latin typeface="RysLatinModernMono"/>
              </a:rPr>
              <a:t>&gt;</a:t>
            </a:r>
            <a:r>
              <a:rPr lang="en-US" altLang="en-US" sz="800" b="0" dirty="0"/>
              <a:t> </a:t>
            </a:r>
            <a:endParaRPr lang="en-US" dirty="0">
              <a:solidFill>
                <a:srgbClr val="5D6063"/>
              </a:solidFill>
              <a:latin typeface="Century" panose="02040604050505020304" pitchFamily="18" charset="0"/>
            </a:endParaRPr>
          </a:p>
          <a:p>
            <a:endParaRPr lang="en-US" dirty="0">
              <a:solidFill>
                <a:srgbClr val="5D6063"/>
              </a:solidFill>
              <a:latin typeface="Century" panose="02040604050505020304" pitchFamily="18" charset="0"/>
            </a:endParaRPr>
          </a:p>
        </p:txBody>
      </p:sp>
      <p:sp>
        <p:nvSpPr>
          <p:cNvPr id="3" name="Date Placeholder 2">
            <a:extLst>
              <a:ext uri="{FF2B5EF4-FFF2-40B4-BE49-F238E27FC236}">
                <a16:creationId xmlns:a16="http://schemas.microsoft.com/office/drawing/2014/main" id="{0B961D0C-16B3-4CE0-A374-F2DF9D23EC01}"/>
              </a:ext>
            </a:extLst>
          </p:cNvPr>
          <p:cNvSpPr>
            <a:spLocks noGrp="1"/>
          </p:cNvSpPr>
          <p:nvPr>
            <p:ph type="dt" sz="half" idx="14"/>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3DDB929F-0943-4AD5-AB3A-21802C2DB809}"/>
              </a:ext>
            </a:extLst>
          </p:cNvPr>
          <p:cNvSpPr>
            <a:spLocks noGrp="1"/>
          </p:cNvSpPr>
          <p:nvPr>
            <p:ph type="ftr" sz="quarter" idx="16"/>
          </p:nvPr>
        </p:nvSpPr>
        <p:spPr/>
        <p:txBody>
          <a:bodyPr/>
          <a:lstStyle/>
          <a:p>
            <a:r>
              <a:rPr lang="en-US"/>
              <a:t>HTML and CSS</a:t>
            </a:r>
          </a:p>
        </p:txBody>
      </p:sp>
      <p:pic>
        <p:nvPicPr>
          <p:cNvPr id="19459" name="Picture 3" descr="Diagram: serving a low-resolution image to a standard screen and a high-resolution image to retina screens">
            <a:extLst>
              <a:ext uri="{FF2B5EF4-FFF2-40B4-BE49-F238E27FC236}">
                <a16:creationId xmlns:a16="http://schemas.microsoft.com/office/drawing/2014/main" id="{F6B2D0C1-45EC-4819-9990-27ABC720239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72600" y="2590800"/>
            <a:ext cx="4896365" cy="4088190"/>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Diagram: srcset=1000w as width of the low-resolution image file, srcset=2000w as width of the high-resolution image file">
            <a:extLst>
              <a:ext uri="{FF2B5EF4-FFF2-40B4-BE49-F238E27FC236}">
                <a16:creationId xmlns:a16="http://schemas.microsoft.com/office/drawing/2014/main" id="{310A7BBB-3DA3-4BC8-ABB7-22B06A3999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609" y="3992737"/>
            <a:ext cx="4564938" cy="2161213"/>
          </a:xfrm>
          <a:prstGeom prst="rect">
            <a:avLst/>
          </a:prstGeom>
          <a:noFill/>
          <a:extLst>
            <a:ext uri="{909E8E84-426E-40DD-AFC4-6F175D3DCCD1}">
              <a14:hiddenFill xmlns:a14="http://schemas.microsoft.com/office/drawing/2010/main">
                <a:solidFill>
                  <a:srgbClr val="FFFFFF"/>
                </a:solidFill>
              </a14:hiddenFill>
            </a:ext>
          </a:extLst>
        </p:spPr>
      </p:pic>
      <p:pic>
        <p:nvPicPr>
          <p:cNvPr id="19464" name="Picture 8" descr="Diagram: sizes=100vw as width of the image in the mobile layout, sizes=960px as width of the image in the desktop layout">
            <a:extLst>
              <a:ext uri="{FF2B5EF4-FFF2-40B4-BE49-F238E27FC236}">
                <a16:creationId xmlns:a16="http://schemas.microsoft.com/office/drawing/2014/main" id="{0E74D2DC-AFF9-4F5E-8E1C-0F370BAA325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2632" y="2714961"/>
            <a:ext cx="3946525" cy="4342585"/>
          </a:xfrm>
          <a:prstGeom prst="rect">
            <a:avLst/>
          </a:prstGeom>
          <a:noFill/>
          <a:extLst>
            <a:ext uri="{909E8E84-426E-40DD-AFC4-6F175D3DCCD1}">
              <a14:hiddenFill xmlns:a14="http://schemas.microsoft.com/office/drawing/2010/main">
                <a:solidFill>
                  <a:srgbClr val="FFFFFF"/>
                </a:solidFill>
              </a14:hiddenFill>
            </a:ext>
          </a:extLst>
        </p:spPr>
      </p:pic>
      <p:sp>
        <p:nvSpPr>
          <p:cNvPr id="8" name="Speech Bubble: Rectangle 7">
            <a:extLst>
              <a:ext uri="{FF2B5EF4-FFF2-40B4-BE49-F238E27FC236}">
                <a16:creationId xmlns:a16="http://schemas.microsoft.com/office/drawing/2014/main" id="{8C21A150-3BA4-4DD0-B39D-26CE6A3447AF}"/>
              </a:ext>
            </a:extLst>
          </p:cNvPr>
          <p:cNvSpPr/>
          <p:nvPr/>
        </p:nvSpPr>
        <p:spPr>
          <a:xfrm>
            <a:off x="5791201" y="939253"/>
            <a:ext cx="1981200" cy="813347"/>
          </a:xfrm>
          <a:prstGeom prst="wedgeRectCallout">
            <a:avLst>
              <a:gd name="adj1" fmla="val -139595"/>
              <a:gd name="adj2" fmla="val 87411"/>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Fallback for older browsers</a:t>
            </a:r>
          </a:p>
        </p:txBody>
      </p:sp>
    </p:spTree>
    <p:extLst>
      <p:ext uri="{BB962C8B-B14F-4D97-AF65-F5344CB8AC3E}">
        <p14:creationId xmlns:p14="http://schemas.microsoft.com/office/powerpoint/2010/main" val="25919246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3654170-09D9-4409-9D5F-796D960B511B}"/>
              </a:ext>
            </a:extLst>
          </p:cNvPr>
          <p:cNvSpPr>
            <a:spLocks noGrp="1"/>
          </p:cNvSpPr>
          <p:nvPr>
            <p:ph type="title"/>
          </p:nvPr>
        </p:nvSpPr>
        <p:spPr>
          <a:xfrm>
            <a:off x="356616" y="-76200"/>
            <a:ext cx="7949184" cy="838200"/>
          </a:xfrm>
        </p:spPr>
        <p:txBody>
          <a:bodyPr/>
          <a:lstStyle/>
          <a:p>
            <a:r>
              <a:rPr lang="en-US" dirty="0"/>
              <a:t>Swapping Images Part 2</a:t>
            </a:r>
          </a:p>
        </p:txBody>
      </p:sp>
      <p:sp>
        <p:nvSpPr>
          <p:cNvPr id="8" name="Content Placeholder 7">
            <a:extLst>
              <a:ext uri="{FF2B5EF4-FFF2-40B4-BE49-F238E27FC236}">
                <a16:creationId xmlns:a16="http://schemas.microsoft.com/office/drawing/2014/main" id="{5488EC01-5136-463B-82BE-B2353B55EB4E}"/>
              </a:ext>
            </a:extLst>
          </p:cNvPr>
          <p:cNvSpPr>
            <a:spLocks noGrp="1"/>
          </p:cNvSpPr>
          <p:nvPr>
            <p:ph sz="quarter" idx="1"/>
          </p:nvPr>
        </p:nvSpPr>
        <p:spPr>
          <a:xfrm>
            <a:off x="257175" y="776870"/>
            <a:ext cx="8558784" cy="1901242"/>
          </a:xfrm>
        </p:spPr>
        <p:txBody>
          <a:bodyPr>
            <a:normAutofit fontScale="92500" lnSpcReduction="20000"/>
          </a:bodyPr>
          <a:lstStyle/>
          <a:p>
            <a:pPr marL="0" indent="0">
              <a:buNone/>
            </a:pPr>
            <a:r>
              <a:rPr lang="en-US" altLang="en-US" b="0" dirty="0">
                <a:solidFill>
                  <a:srgbClr val="33649E"/>
                </a:solidFill>
                <a:latin typeface="RysLatinModernMono"/>
              </a:rPr>
              <a:t>&lt;</a:t>
            </a:r>
            <a:r>
              <a:rPr lang="en-US" altLang="en-US" b="0" dirty="0">
                <a:solidFill>
                  <a:srgbClr val="3D7CC6"/>
                </a:solidFill>
                <a:latin typeface="RysLatinModernMono"/>
              </a:rPr>
              <a:t>picture</a:t>
            </a:r>
            <a:r>
              <a:rPr lang="en-US" altLang="en-US" b="0" dirty="0">
                <a:solidFill>
                  <a:srgbClr val="33649E"/>
                </a:solidFill>
                <a:latin typeface="RysLatinModernMono"/>
              </a:rPr>
              <a:t>&gt;</a:t>
            </a:r>
            <a:r>
              <a:rPr lang="en-US" altLang="en-US" b="0" dirty="0">
                <a:solidFill>
                  <a:srgbClr val="7E8184"/>
                </a:solidFill>
                <a:latin typeface="RysLatinModernMono"/>
              </a:rPr>
              <a:t> </a:t>
            </a:r>
          </a:p>
          <a:p>
            <a:pPr marL="0" indent="0">
              <a:buNone/>
            </a:pPr>
            <a:r>
              <a:rPr lang="en-US" altLang="en-US" b="0" dirty="0">
                <a:solidFill>
                  <a:srgbClr val="33649E"/>
                </a:solidFill>
                <a:latin typeface="RysLatinModernMono"/>
              </a:rPr>
              <a:t>&lt;</a:t>
            </a:r>
            <a:r>
              <a:rPr lang="en-US" altLang="en-US" b="0" dirty="0">
                <a:solidFill>
                  <a:srgbClr val="3D7CC6"/>
                </a:solidFill>
                <a:latin typeface="RysLatinModernMono"/>
              </a:rPr>
              <a:t>source</a:t>
            </a:r>
            <a:r>
              <a:rPr lang="en-US" altLang="en-US" b="0" dirty="0">
                <a:solidFill>
                  <a:srgbClr val="33649E"/>
                </a:solidFill>
                <a:latin typeface="RysLatinModernMono"/>
              </a:rPr>
              <a:t> media=</a:t>
            </a:r>
            <a:r>
              <a:rPr lang="en-US" altLang="en-US" b="0" dirty="0">
                <a:solidFill>
                  <a:srgbClr val="CA6B15"/>
                </a:solidFill>
                <a:latin typeface="RysLatinModernMono"/>
              </a:rPr>
              <a:t>'(min-width: 401px)'</a:t>
            </a:r>
            <a:r>
              <a:rPr lang="en-US" altLang="en-US" b="0" dirty="0">
                <a:solidFill>
                  <a:srgbClr val="33649E"/>
                </a:solidFill>
                <a:latin typeface="RysLatinModernMono"/>
              </a:rPr>
              <a:t> </a:t>
            </a:r>
            <a:r>
              <a:rPr lang="en-US" altLang="en-US" b="0" dirty="0" err="1">
                <a:solidFill>
                  <a:srgbClr val="33649E"/>
                </a:solidFill>
                <a:latin typeface="RysLatinModernMono"/>
              </a:rPr>
              <a:t>srcset</a:t>
            </a:r>
            <a:r>
              <a:rPr lang="en-US" altLang="en-US" b="0" dirty="0">
                <a:solidFill>
                  <a:srgbClr val="33649E"/>
                </a:solidFill>
                <a:latin typeface="RysLatinModernMono"/>
              </a:rPr>
              <a:t>=</a:t>
            </a:r>
            <a:r>
              <a:rPr lang="en-US" altLang="en-US" b="0" dirty="0">
                <a:solidFill>
                  <a:srgbClr val="CA6B15"/>
                </a:solidFill>
                <a:latin typeface="RysLatinModernMono"/>
              </a:rPr>
              <a:t>'images/photo-big.jpg’</a:t>
            </a:r>
            <a:r>
              <a:rPr lang="en-US" altLang="en-US" b="0" dirty="0">
                <a:solidFill>
                  <a:srgbClr val="33649E"/>
                </a:solidFill>
                <a:latin typeface="RysLatinModernMono"/>
              </a:rPr>
              <a:t>&gt;</a:t>
            </a:r>
            <a:r>
              <a:rPr lang="en-US" altLang="en-US" b="0" dirty="0">
                <a:solidFill>
                  <a:srgbClr val="7E8184"/>
                </a:solidFill>
                <a:latin typeface="RysLatinModernMono"/>
              </a:rPr>
              <a:t> </a:t>
            </a:r>
          </a:p>
          <a:p>
            <a:pPr marL="0" indent="0">
              <a:buNone/>
            </a:pPr>
            <a:r>
              <a:rPr lang="en-US" altLang="en-US" b="0" dirty="0">
                <a:solidFill>
                  <a:srgbClr val="33649E"/>
                </a:solidFill>
                <a:latin typeface="RysLatinModernMono"/>
              </a:rPr>
              <a:t>&lt;</a:t>
            </a:r>
            <a:r>
              <a:rPr lang="en-US" altLang="en-US" b="0" dirty="0">
                <a:solidFill>
                  <a:srgbClr val="3D7CC6"/>
                </a:solidFill>
                <a:latin typeface="RysLatinModernMono"/>
              </a:rPr>
              <a:t>source</a:t>
            </a:r>
            <a:r>
              <a:rPr lang="en-US" altLang="en-US" b="0" dirty="0">
                <a:solidFill>
                  <a:srgbClr val="33649E"/>
                </a:solidFill>
                <a:latin typeface="RysLatinModernMono"/>
              </a:rPr>
              <a:t> media=</a:t>
            </a:r>
            <a:r>
              <a:rPr lang="en-US" altLang="en-US" b="0" dirty="0">
                <a:solidFill>
                  <a:srgbClr val="CA6B15"/>
                </a:solidFill>
                <a:latin typeface="RysLatinModernMono"/>
              </a:rPr>
              <a:t>'(max-width: 400px)'</a:t>
            </a:r>
            <a:r>
              <a:rPr lang="en-US" altLang="en-US" b="0" dirty="0">
                <a:solidFill>
                  <a:srgbClr val="33649E"/>
                </a:solidFill>
                <a:latin typeface="RysLatinModernMono"/>
              </a:rPr>
              <a:t> </a:t>
            </a:r>
            <a:r>
              <a:rPr lang="en-US" altLang="en-US" b="0" dirty="0" err="1">
                <a:solidFill>
                  <a:srgbClr val="33649E"/>
                </a:solidFill>
                <a:latin typeface="RysLatinModernMono"/>
              </a:rPr>
              <a:t>srcset</a:t>
            </a:r>
            <a:r>
              <a:rPr lang="en-US" altLang="en-US" b="0" dirty="0">
                <a:solidFill>
                  <a:srgbClr val="33649E"/>
                </a:solidFill>
                <a:latin typeface="RysLatinModernMono"/>
              </a:rPr>
              <a:t>=</a:t>
            </a:r>
            <a:r>
              <a:rPr lang="en-US" altLang="en-US" b="0" dirty="0">
                <a:solidFill>
                  <a:srgbClr val="CA6B15"/>
                </a:solidFill>
                <a:latin typeface="RysLatinModernMono"/>
              </a:rPr>
              <a:t>'images/photo-tall.jpg’</a:t>
            </a:r>
            <a:r>
              <a:rPr lang="en-US" altLang="en-US" b="0" dirty="0">
                <a:solidFill>
                  <a:srgbClr val="33649E"/>
                </a:solidFill>
                <a:latin typeface="RysLatinModernMono"/>
              </a:rPr>
              <a:t>&gt;</a:t>
            </a:r>
            <a:r>
              <a:rPr lang="en-US" altLang="en-US" b="0" dirty="0">
                <a:solidFill>
                  <a:srgbClr val="7E8184"/>
                </a:solidFill>
                <a:latin typeface="RysLatinModernMono"/>
              </a:rPr>
              <a:t> </a:t>
            </a:r>
          </a:p>
          <a:p>
            <a:pPr marL="0" indent="0">
              <a:buNone/>
            </a:pPr>
            <a:r>
              <a:rPr lang="en-US" altLang="en-US" b="0" dirty="0">
                <a:solidFill>
                  <a:srgbClr val="33649E"/>
                </a:solidFill>
                <a:latin typeface="RysLatinModernMono"/>
              </a:rPr>
              <a:t>&lt;</a:t>
            </a:r>
            <a:r>
              <a:rPr lang="en-US" altLang="en-US" b="0" dirty="0" err="1">
                <a:solidFill>
                  <a:srgbClr val="3D7CC6"/>
                </a:solidFill>
                <a:latin typeface="RysLatinModernMono"/>
              </a:rPr>
              <a:t>img</a:t>
            </a:r>
            <a:r>
              <a:rPr lang="en-US" altLang="en-US" b="0" dirty="0">
                <a:solidFill>
                  <a:srgbClr val="33649E"/>
                </a:solidFill>
                <a:latin typeface="RysLatinModernMono"/>
              </a:rPr>
              <a:t> </a:t>
            </a:r>
            <a:r>
              <a:rPr lang="en-US" altLang="en-US" b="0" dirty="0" err="1">
                <a:solidFill>
                  <a:srgbClr val="33649E"/>
                </a:solidFill>
                <a:latin typeface="RysLatinModernMono"/>
              </a:rPr>
              <a:t>src</a:t>
            </a:r>
            <a:r>
              <a:rPr lang="en-US" altLang="en-US" b="0" dirty="0">
                <a:solidFill>
                  <a:srgbClr val="33649E"/>
                </a:solidFill>
                <a:latin typeface="RysLatinModernMono"/>
              </a:rPr>
              <a:t>=</a:t>
            </a:r>
            <a:r>
              <a:rPr lang="en-US" altLang="en-US" b="0" dirty="0">
                <a:solidFill>
                  <a:srgbClr val="CA6B15"/>
                </a:solidFill>
                <a:latin typeface="RysLatinModernMono"/>
              </a:rPr>
              <a:t>'images/photo-small.jpg’</a:t>
            </a:r>
            <a:r>
              <a:rPr lang="en-US" altLang="en-US" b="0" dirty="0">
                <a:solidFill>
                  <a:srgbClr val="33649E"/>
                </a:solidFill>
                <a:latin typeface="RysLatinModernMono"/>
              </a:rPr>
              <a:t>&gt;</a:t>
            </a:r>
            <a:r>
              <a:rPr lang="en-US" altLang="en-US" b="0" dirty="0">
                <a:solidFill>
                  <a:srgbClr val="7E8184"/>
                </a:solidFill>
                <a:latin typeface="RysLatinModernMono"/>
              </a:rPr>
              <a:t> </a:t>
            </a:r>
          </a:p>
          <a:p>
            <a:pPr marL="0" indent="0">
              <a:buNone/>
            </a:pPr>
            <a:r>
              <a:rPr lang="en-US" altLang="en-US" b="0" dirty="0">
                <a:solidFill>
                  <a:srgbClr val="33649E"/>
                </a:solidFill>
                <a:latin typeface="RysLatinModernMono"/>
              </a:rPr>
              <a:t>&lt;/</a:t>
            </a:r>
            <a:r>
              <a:rPr lang="en-US" altLang="en-US" b="0" dirty="0">
                <a:solidFill>
                  <a:srgbClr val="3D7CC6"/>
                </a:solidFill>
                <a:latin typeface="RysLatinModernMono"/>
              </a:rPr>
              <a:t>picture</a:t>
            </a:r>
            <a:r>
              <a:rPr lang="en-US" altLang="en-US" b="0" dirty="0">
                <a:solidFill>
                  <a:srgbClr val="33649E"/>
                </a:solidFill>
                <a:latin typeface="RysLatinModernMono"/>
              </a:rPr>
              <a:t>&gt;</a:t>
            </a:r>
            <a:r>
              <a:rPr lang="en-US" altLang="en-US" sz="800" b="0" dirty="0"/>
              <a:t> </a:t>
            </a:r>
            <a:endParaRPr lang="en-US" altLang="en-US" sz="4800" b="0" dirty="0">
              <a:latin typeface="Arial" panose="020B0604020202020204" pitchFamily="34" charset="0"/>
            </a:endParaRPr>
          </a:p>
          <a:p>
            <a:pPr marL="0" indent="0">
              <a:buNone/>
            </a:pPr>
            <a:endParaRPr lang="en-US" dirty="0"/>
          </a:p>
        </p:txBody>
      </p:sp>
      <p:sp>
        <p:nvSpPr>
          <p:cNvPr id="4" name="Date Placeholder 3">
            <a:extLst>
              <a:ext uri="{FF2B5EF4-FFF2-40B4-BE49-F238E27FC236}">
                <a16:creationId xmlns:a16="http://schemas.microsoft.com/office/drawing/2014/main" id="{68B2F63D-A38F-4DC8-A31D-50904D9B44A5}"/>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A5D38C14-EDE6-42AA-867F-7341044BFE56}"/>
              </a:ext>
            </a:extLst>
          </p:cNvPr>
          <p:cNvSpPr>
            <a:spLocks noGrp="1"/>
          </p:cNvSpPr>
          <p:nvPr>
            <p:ph type="ftr" sz="quarter" idx="16"/>
          </p:nvPr>
        </p:nvSpPr>
        <p:spPr/>
        <p:txBody>
          <a:bodyPr/>
          <a:lstStyle/>
          <a:p>
            <a:r>
              <a:rPr lang="en-US"/>
              <a:t>HTML and CSS</a:t>
            </a:r>
          </a:p>
        </p:txBody>
      </p:sp>
      <p:pic>
        <p:nvPicPr>
          <p:cNvPr id="22530" name="Picture 2" descr="Diagram: serving a tall-cropped image to mobile devices and a wide-cropped image to standard- and high-resolution desktop devices">
            <a:extLst>
              <a:ext uri="{FF2B5EF4-FFF2-40B4-BE49-F238E27FC236}">
                <a16:creationId xmlns:a16="http://schemas.microsoft.com/office/drawing/2014/main" id="{0BAEC6E7-CF2B-4E30-8388-3E5F96F34B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6972" y="2133600"/>
            <a:ext cx="5530056" cy="4645118"/>
          </a:xfrm>
          <a:prstGeom prst="rect">
            <a:avLst/>
          </a:prstGeom>
          <a:noFill/>
          <a:extLst>
            <a:ext uri="{909E8E84-426E-40DD-AFC4-6F175D3DCCD1}">
              <a14:hiddenFill xmlns:a14="http://schemas.microsoft.com/office/drawing/2010/main">
                <a:solidFill>
                  <a:srgbClr val="FFFFFF"/>
                </a:solidFill>
              </a14:hiddenFill>
            </a:ext>
          </a:extLst>
        </p:spPr>
      </p:pic>
      <p:sp>
        <p:nvSpPr>
          <p:cNvPr id="11" name="Speech Bubble: Rectangle 10">
            <a:extLst>
              <a:ext uri="{FF2B5EF4-FFF2-40B4-BE49-F238E27FC236}">
                <a16:creationId xmlns:a16="http://schemas.microsoft.com/office/drawing/2014/main" id="{E7B437F3-9387-4409-8A4A-CC8A586F91DF}"/>
              </a:ext>
            </a:extLst>
          </p:cNvPr>
          <p:cNvSpPr/>
          <p:nvPr/>
        </p:nvSpPr>
        <p:spPr>
          <a:xfrm>
            <a:off x="397272" y="2721557"/>
            <a:ext cx="1419225" cy="973091"/>
          </a:xfrm>
          <a:prstGeom prst="wedgeRectCallout">
            <a:avLst>
              <a:gd name="adj1" fmla="val 53415"/>
              <a:gd name="adj2" fmla="val -111039"/>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Fallback for older browsers</a:t>
            </a:r>
          </a:p>
        </p:txBody>
      </p:sp>
    </p:spTree>
    <p:extLst>
      <p:ext uri="{BB962C8B-B14F-4D97-AF65-F5344CB8AC3E}">
        <p14:creationId xmlns:p14="http://schemas.microsoft.com/office/powerpoint/2010/main" val="34828542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DC6FECF-6133-4DCB-B8CA-22CD6BA61249}"/>
              </a:ext>
            </a:extLst>
          </p:cNvPr>
          <p:cNvSpPr>
            <a:spLocks noGrp="1"/>
          </p:cNvSpPr>
          <p:nvPr>
            <p:ph type="title"/>
          </p:nvPr>
        </p:nvSpPr>
        <p:spPr>
          <a:xfrm>
            <a:off x="457200" y="274638"/>
            <a:ext cx="8188050" cy="563562"/>
          </a:xfrm>
        </p:spPr>
        <p:txBody>
          <a:bodyPr/>
          <a:lstStyle/>
          <a:p>
            <a:r>
              <a:rPr lang="en-US" dirty="0"/>
              <a:t>Resizing: Flexbox Images</a:t>
            </a:r>
          </a:p>
        </p:txBody>
      </p:sp>
      <p:sp>
        <p:nvSpPr>
          <p:cNvPr id="8" name="Content Placeholder 7">
            <a:extLst>
              <a:ext uri="{FF2B5EF4-FFF2-40B4-BE49-F238E27FC236}">
                <a16:creationId xmlns:a16="http://schemas.microsoft.com/office/drawing/2014/main" id="{CB8BBBD0-25EF-4B3E-97BD-D16FF2C4F830}"/>
              </a:ext>
            </a:extLst>
          </p:cNvPr>
          <p:cNvSpPr>
            <a:spLocks noGrp="1"/>
          </p:cNvSpPr>
          <p:nvPr>
            <p:ph sz="quarter" idx="1"/>
          </p:nvPr>
        </p:nvSpPr>
        <p:spPr>
          <a:xfrm>
            <a:off x="228600" y="990600"/>
            <a:ext cx="8416650" cy="3088206"/>
          </a:xfrm>
        </p:spPr>
        <p:txBody>
          <a:bodyPr numCol="2">
            <a:normAutofit fontScale="92500" lnSpcReduction="10000"/>
          </a:bodyPr>
          <a:lstStyle/>
          <a:p>
            <a:pPr marL="0" indent="0">
              <a:buNone/>
            </a:pPr>
            <a:r>
              <a:rPr lang="en-US" dirty="0"/>
              <a:t>body {</a:t>
            </a:r>
            <a:r>
              <a:rPr lang="en-US" b="0" dirty="0"/>
              <a:t> box-sizing</a:t>
            </a:r>
            <a:r>
              <a:rPr lang="en-US" dirty="0"/>
              <a:t>:</a:t>
            </a:r>
            <a:r>
              <a:rPr lang="en-US" b="0" dirty="0"/>
              <a:t> border-box</a:t>
            </a:r>
            <a:r>
              <a:rPr lang="en-US" dirty="0"/>
              <a:t>;}</a:t>
            </a:r>
            <a:br>
              <a:rPr lang="en-US" b="0" dirty="0"/>
            </a:br>
            <a:br>
              <a:rPr lang="en-US" b="0" dirty="0"/>
            </a:br>
            <a:r>
              <a:rPr lang="en-US" b="0" dirty="0" err="1"/>
              <a:t>img</a:t>
            </a:r>
            <a:r>
              <a:rPr lang="en-US" b="0" dirty="0"/>
              <a:t> </a:t>
            </a:r>
            <a:r>
              <a:rPr lang="en-US" dirty="0"/>
              <a:t>{</a:t>
            </a:r>
            <a:r>
              <a:rPr lang="en-US" b="0" dirty="0"/>
              <a:t>max-width</a:t>
            </a:r>
            <a:r>
              <a:rPr lang="en-US" dirty="0"/>
              <a:t>:</a:t>
            </a:r>
            <a:r>
              <a:rPr lang="en-US" b="0" dirty="0"/>
              <a:t> 100%</a:t>
            </a:r>
            <a:r>
              <a:rPr lang="en-US" dirty="0"/>
              <a:t>;</a:t>
            </a:r>
            <a:br>
              <a:rPr lang="en-US" b="0" dirty="0"/>
            </a:br>
            <a:r>
              <a:rPr lang="en-US" b="0" dirty="0"/>
              <a:t>     max-height</a:t>
            </a:r>
            <a:r>
              <a:rPr lang="en-US" dirty="0"/>
              <a:t>:</a:t>
            </a:r>
            <a:r>
              <a:rPr lang="en-US" b="0" dirty="0"/>
              <a:t> 100%</a:t>
            </a:r>
            <a:r>
              <a:rPr lang="en-US" dirty="0"/>
              <a:t>;</a:t>
            </a:r>
            <a:r>
              <a:rPr lang="en-US" b="0" dirty="0"/>
              <a:t> </a:t>
            </a:r>
            <a:r>
              <a:rPr lang="en-US" dirty="0"/>
              <a:t>}</a:t>
            </a:r>
            <a:br>
              <a:rPr lang="en-US" b="0" dirty="0"/>
            </a:br>
            <a:r>
              <a:rPr lang="en-US" b="0" dirty="0"/>
              <a:t>     </a:t>
            </a:r>
            <a:br>
              <a:rPr lang="en-US" b="0" dirty="0"/>
            </a:br>
            <a:r>
              <a:rPr lang="en-US" b="0" dirty="0"/>
              <a:t> </a:t>
            </a:r>
            <a:r>
              <a:rPr lang="en-US" dirty="0"/>
              <a:t>.</a:t>
            </a:r>
            <a:r>
              <a:rPr lang="en-US" b="0" dirty="0"/>
              <a:t>wrapper </a:t>
            </a:r>
            <a:r>
              <a:rPr lang="en-US" dirty="0"/>
              <a:t>{</a:t>
            </a:r>
            <a:br>
              <a:rPr lang="en-US" b="0" dirty="0"/>
            </a:br>
            <a:r>
              <a:rPr lang="en-US" b="0" dirty="0"/>
              <a:t>  padding</a:t>
            </a:r>
            <a:r>
              <a:rPr lang="en-US" dirty="0"/>
              <a:t>:</a:t>
            </a:r>
            <a:r>
              <a:rPr lang="en-US" b="0" dirty="0"/>
              <a:t> 20px 0</a:t>
            </a:r>
            <a:r>
              <a:rPr lang="en-US" dirty="0"/>
              <a:t>;</a:t>
            </a:r>
            <a:br>
              <a:rPr lang="en-US" b="0" dirty="0"/>
            </a:br>
            <a:r>
              <a:rPr lang="en-US" b="0" dirty="0"/>
              <a:t>  display</a:t>
            </a:r>
            <a:r>
              <a:rPr lang="en-US" dirty="0"/>
              <a:t>:</a:t>
            </a:r>
            <a:r>
              <a:rPr lang="en-US" b="0" dirty="0"/>
              <a:t> flex</a:t>
            </a:r>
            <a:r>
              <a:rPr lang="en-US" dirty="0"/>
              <a:t>;</a:t>
            </a:r>
            <a:br>
              <a:rPr lang="en-US" b="0" dirty="0"/>
            </a:br>
            <a:r>
              <a:rPr lang="en-US" b="0" dirty="0"/>
              <a:t>  justify-content</a:t>
            </a:r>
            <a:r>
              <a:rPr lang="en-US" dirty="0"/>
              <a:t>:</a:t>
            </a:r>
            <a:r>
              <a:rPr lang="en-US" b="0" dirty="0"/>
              <a:t> center</a:t>
            </a:r>
            <a:r>
              <a:rPr lang="en-US" dirty="0"/>
              <a:t>;}</a:t>
            </a:r>
            <a:br>
              <a:rPr lang="en-US" b="0" dirty="0"/>
            </a:br>
            <a:r>
              <a:rPr lang="en-US" b="0" dirty="0"/>
              <a:t>  </a:t>
            </a:r>
            <a:r>
              <a:rPr lang="en-US" dirty="0"/>
              <a:t>.</a:t>
            </a:r>
            <a:r>
              <a:rPr lang="en-US" b="0" dirty="0"/>
              <a:t>container </a:t>
            </a:r>
            <a:r>
              <a:rPr lang="en-US" dirty="0"/>
              <a:t>{</a:t>
            </a:r>
            <a:r>
              <a:rPr lang="en-US" b="0" dirty="0"/>
              <a:t> </a:t>
            </a:r>
            <a:br>
              <a:rPr lang="en-US" b="0" dirty="0"/>
            </a:br>
            <a:r>
              <a:rPr lang="en-US" b="0" dirty="0"/>
              <a:t>    display</a:t>
            </a:r>
            <a:r>
              <a:rPr lang="en-US" dirty="0"/>
              <a:t>:</a:t>
            </a:r>
            <a:r>
              <a:rPr lang="en-US" b="0" dirty="0"/>
              <a:t> flex</a:t>
            </a:r>
            <a:r>
              <a:rPr lang="en-US" dirty="0"/>
              <a:t>;</a:t>
            </a:r>
            <a:br>
              <a:rPr lang="en-US" b="0" dirty="0"/>
            </a:br>
            <a:r>
              <a:rPr lang="en-US" b="0" dirty="0"/>
              <a:t>    align-items</a:t>
            </a:r>
            <a:r>
              <a:rPr lang="en-US" dirty="0"/>
              <a:t>:</a:t>
            </a:r>
            <a:r>
              <a:rPr lang="en-US" b="0" dirty="0"/>
              <a:t> stretch</a:t>
            </a:r>
            <a:r>
              <a:rPr lang="en-US" dirty="0"/>
              <a:t>;</a:t>
            </a:r>
            <a:br>
              <a:rPr lang="en-US" b="0" dirty="0"/>
            </a:br>
            <a:r>
              <a:rPr lang="en-US" b="0" dirty="0"/>
              <a:t>    justify-content</a:t>
            </a:r>
            <a:r>
              <a:rPr lang="en-US" dirty="0"/>
              <a:t>:</a:t>
            </a:r>
            <a:r>
              <a:rPr lang="en-US" b="0" dirty="0"/>
              <a:t> center</a:t>
            </a:r>
            <a:r>
              <a:rPr lang="en-US" dirty="0"/>
              <a:t>;</a:t>
            </a:r>
            <a:br>
              <a:rPr lang="en-US" b="0" dirty="0"/>
            </a:br>
            <a:r>
              <a:rPr lang="en-US" b="0" dirty="0"/>
              <a:t>    height</a:t>
            </a:r>
            <a:r>
              <a:rPr lang="en-US" dirty="0"/>
              <a:t>:</a:t>
            </a:r>
            <a:r>
              <a:rPr lang="en-US" b="0" dirty="0"/>
              <a:t> 100%</a:t>
            </a:r>
            <a:r>
              <a:rPr lang="en-US" dirty="0"/>
              <a:t>;</a:t>
            </a:r>
            <a:br>
              <a:rPr lang="en-US" b="0" dirty="0"/>
            </a:br>
            <a:r>
              <a:rPr lang="en-US" b="0" dirty="0"/>
              <a:t>    width</a:t>
            </a:r>
            <a:r>
              <a:rPr lang="en-US" dirty="0"/>
              <a:t>:</a:t>
            </a:r>
            <a:r>
              <a:rPr lang="en-US" b="0" dirty="0"/>
              <a:t> 100%</a:t>
            </a:r>
            <a:r>
              <a:rPr lang="en-US" dirty="0"/>
              <a:t>;}</a:t>
            </a:r>
            <a:br>
              <a:rPr lang="en-US" b="0" dirty="0"/>
            </a:br>
            <a:r>
              <a:rPr lang="en-US" b="0" dirty="0"/>
              <a:t>  </a:t>
            </a:r>
            <a:br>
              <a:rPr lang="en-US" b="0" dirty="0"/>
            </a:br>
            <a:r>
              <a:rPr lang="en-US" b="0" dirty="0"/>
              <a:t>  </a:t>
            </a:r>
            <a:r>
              <a:rPr lang="en-US" dirty="0"/>
              <a:t>.</a:t>
            </a:r>
            <a:r>
              <a:rPr lang="en-US" b="0" dirty="0"/>
              <a:t>item1, </a:t>
            </a:r>
            <a:r>
              <a:rPr lang="en-US" dirty="0"/>
              <a:t>.</a:t>
            </a:r>
            <a:r>
              <a:rPr lang="en-US" b="0" dirty="0"/>
              <a:t>item2 </a:t>
            </a:r>
            <a:r>
              <a:rPr lang="en-US" dirty="0"/>
              <a:t>{</a:t>
            </a:r>
            <a:r>
              <a:rPr lang="en-US" b="0" dirty="0"/>
              <a:t> width</a:t>
            </a:r>
            <a:r>
              <a:rPr lang="en-US" dirty="0"/>
              <a:t>:</a:t>
            </a:r>
            <a:r>
              <a:rPr lang="en-US" b="0" dirty="0"/>
              <a:t> 50%</a:t>
            </a:r>
            <a:r>
              <a:rPr lang="en-US" dirty="0"/>
              <a:t>;</a:t>
            </a:r>
            <a:r>
              <a:rPr lang="en-US" b="0" dirty="0"/>
              <a:t> </a:t>
            </a:r>
            <a:r>
              <a:rPr lang="en-US" dirty="0"/>
              <a:t>}</a:t>
            </a:r>
          </a:p>
        </p:txBody>
      </p:sp>
      <p:sp>
        <p:nvSpPr>
          <p:cNvPr id="4" name="Date Placeholder 3">
            <a:extLst>
              <a:ext uri="{FF2B5EF4-FFF2-40B4-BE49-F238E27FC236}">
                <a16:creationId xmlns:a16="http://schemas.microsoft.com/office/drawing/2014/main" id="{134A7FF2-3E7D-478B-9A87-F6100226E7EE}"/>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9180E1AB-A62A-4489-8A02-AF491B9540DC}"/>
              </a:ext>
            </a:extLst>
          </p:cNvPr>
          <p:cNvSpPr>
            <a:spLocks noGrp="1"/>
          </p:cNvSpPr>
          <p:nvPr>
            <p:ph type="ftr" sz="quarter" idx="16"/>
          </p:nvPr>
        </p:nvSpPr>
        <p:spPr/>
        <p:txBody>
          <a:bodyPr/>
          <a:lstStyle/>
          <a:p>
            <a:r>
              <a:rPr lang="en-US"/>
              <a:t>HTML and CSS</a:t>
            </a:r>
          </a:p>
        </p:txBody>
      </p:sp>
      <p:sp>
        <p:nvSpPr>
          <p:cNvPr id="9" name="Rectangle 8">
            <a:extLst>
              <a:ext uri="{FF2B5EF4-FFF2-40B4-BE49-F238E27FC236}">
                <a16:creationId xmlns:a16="http://schemas.microsoft.com/office/drawing/2014/main" id="{046BEA01-702E-4ACF-A923-643584546A97}"/>
              </a:ext>
            </a:extLst>
          </p:cNvPr>
          <p:cNvSpPr/>
          <p:nvPr/>
        </p:nvSpPr>
        <p:spPr>
          <a:xfrm>
            <a:off x="381000" y="4078806"/>
            <a:ext cx="7620000" cy="26267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92562EB-D741-4AF7-8179-B6E2C6D39666}"/>
              </a:ext>
            </a:extLst>
          </p:cNvPr>
          <p:cNvSpPr txBox="1"/>
          <p:nvPr/>
        </p:nvSpPr>
        <p:spPr>
          <a:xfrm>
            <a:off x="322171" y="4050268"/>
            <a:ext cx="1125629" cy="369332"/>
          </a:xfrm>
          <a:prstGeom prst="rect">
            <a:avLst/>
          </a:prstGeom>
          <a:noFill/>
        </p:spPr>
        <p:txBody>
          <a:bodyPr wrap="none" rtlCol="0">
            <a:spAutoFit/>
          </a:bodyPr>
          <a:lstStyle/>
          <a:p>
            <a:r>
              <a:rPr lang="en-US" dirty="0">
                <a:solidFill>
                  <a:schemeClr val="accent1">
                    <a:lumMod val="50000"/>
                  </a:schemeClr>
                </a:solidFill>
              </a:rPr>
              <a:t>Wrapper</a:t>
            </a:r>
          </a:p>
        </p:txBody>
      </p:sp>
      <p:sp>
        <p:nvSpPr>
          <p:cNvPr id="12" name="Rectangle 11">
            <a:extLst>
              <a:ext uri="{FF2B5EF4-FFF2-40B4-BE49-F238E27FC236}">
                <a16:creationId xmlns:a16="http://schemas.microsoft.com/office/drawing/2014/main" id="{6397A596-5F9D-4451-9096-23C31F4A1DB6}"/>
              </a:ext>
            </a:extLst>
          </p:cNvPr>
          <p:cNvSpPr/>
          <p:nvPr/>
        </p:nvSpPr>
        <p:spPr>
          <a:xfrm>
            <a:off x="723900" y="4445995"/>
            <a:ext cx="6934200" cy="213736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D7FF67F-3766-4E51-8C6C-84C580AD5A83}"/>
              </a:ext>
            </a:extLst>
          </p:cNvPr>
          <p:cNvSpPr txBox="1"/>
          <p:nvPr/>
        </p:nvSpPr>
        <p:spPr>
          <a:xfrm>
            <a:off x="787506" y="4445995"/>
            <a:ext cx="1257075" cy="369332"/>
          </a:xfrm>
          <a:prstGeom prst="rect">
            <a:avLst/>
          </a:prstGeom>
          <a:noFill/>
        </p:spPr>
        <p:txBody>
          <a:bodyPr wrap="none" rtlCol="0">
            <a:spAutoFit/>
          </a:bodyPr>
          <a:lstStyle/>
          <a:p>
            <a:r>
              <a:rPr lang="en-US" dirty="0">
                <a:solidFill>
                  <a:srgbClr val="FF0000"/>
                </a:solidFill>
              </a:rPr>
              <a:t>Container</a:t>
            </a:r>
          </a:p>
        </p:txBody>
      </p:sp>
      <p:sp>
        <p:nvSpPr>
          <p:cNvPr id="14" name="Rectangle 13">
            <a:extLst>
              <a:ext uri="{FF2B5EF4-FFF2-40B4-BE49-F238E27FC236}">
                <a16:creationId xmlns:a16="http://schemas.microsoft.com/office/drawing/2014/main" id="{F1CD9403-C8D6-4314-B4AA-F5CA7A774A81}"/>
              </a:ext>
            </a:extLst>
          </p:cNvPr>
          <p:cNvSpPr/>
          <p:nvPr/>
        </p:nvSpPr>
        <p:spPr>
          <a:xfrm>
            <a:off x="914400" y="4813185"/>
            <a:ext cx="6629399" cy="1587616"/>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B38239CC-BB29-49C0-BE6D-B0A5B655E34B}"/>
              </a:ext>
            </a:extLst>
          </p:cNvPr>
          <p:cNvCxnSpPr>
            <a:stCxn id="14" idx="0"/>
            <a:endCxn id="14" idx="2"/>
          </p:cNvCxnSpPr>
          <p:nvPr/>
        </p:nvCxnSpPr>
        <p:spPr>
          <a:xfrm>
            <a:off x="4229100" y="4813185"/>
            <a:ext cx="0" cy="1587616"/>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17" name="TextBox 16">
            <a:extLst>
              <a:ext uri="{FF2B5EF4-FFF2-40B4-BE49-F238E27FC236}">
                <a16:creationId xmlns:a16="http://schemas.microsoft.com/office/drawing/2014/main" id="{83B009C1-75B0-4CD2-B9DB-7C2AFB831E32}"/>
              </a:ext>
            </a:extLst>
          </p:cNvPr>
          <p:cNvSpPr txBox="1"/>
          <p:nvPr/>
        </p:nvSpPr>
        <p:spPr>
          <a:xfrm>
            <a:off x="913560" y="4805240"/>
            <a:ext cx="817853" cy="369332"/>
          </a:xfrm>
          <a:prstGeom prst="rect">
            <a:avLst/>
          </a:prstGeom>
          <a:noFill/>
        </p:spPr>
        <p:txBody>
          <a:bodyPr wrap="none" rtlCol="0">
            <a:spAutoFit/>
          </a:bodyPr>
          <a:lstStyle/>
          <a:p>
            <a:r>
              <a:rPr lang="en-US" dirty="0">
                <a:solidFill>
                  <a:srgbClr val="0070C0"/>
                </a:solidFill>
              </a:rPr>
              <a:t>Item1</a:t>
            </a:r>
          </a:p>
        </p:txBody>
      </p:sp>
      <p:sp>
        <p:nvSpPr>
          <p:cNvPr id="18" name="TextBox 17">
            <a:extLst>
              <a:ext uri="{FF2B5EF4-FFF2-40B4-BE49-F238E27FC236}">
                <a16:creationId xmlns:a16="http://schemas.microsoft.com/office/drawing/2014/main" id="{E689A480-2561-44B4-A88D-514262223510}"/>
              </a:ext>
            </a:extLst>
          </p:cNvPr>
          <p:cNvSpPr txBox="1"/>
          <p:nvPr/>
        </p:nvSpPr>
        <p:spPr>
          <a:xfrm>
            <a:off x="4228200" y="4758668"/>
            <a:ext cx="2908168" cy="369332"/>
          </a:xfrm>
          <a:prstGeom prst="rect">
            <a:avLst/>
          </a:prstGeom>
          <a:noFill/>
        </p:spPr>
        <p:txBody>
          <a:bodyPr wrap="none" rtlCol="0">
            <a:spAutoFit/>
          </a:bodyPr>
          <a:lstStyle/>
          <a:p>
            <a:r>
              <a:rPr lang="en-US" dirty="0">
                <a:solidFill>
                  <a:srgbClr val="0070C0"/>
                </a:solidFill>
              </a:rPr>
              <a:t>Item2: Stretchable Image</a:t>
            </a:r>
          </a:p>
        </p:txBody>
      </p:sp>
      <p:pic>
        <p:nvPicPr>
          <p:cNvPr id="23556" name="Picture 4" descr="Image result for landscape logo icon">
            <a:extLst>
              <a:ext uri="{FF2B5EF4-FFF2-40B4-BE49-F238E27FC236}">
                <a16:creationId xmlns:a16="http://schemas.microsoft.com/office/drawing/2014/main" id="{D1AF968A-DD70-4A7B-A589-20F4DBE8D913}"/>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77347" y="4837316"/>
            <a:ext cx="3314698" cy="1809605"/>
          </a:xfrm>
          <a:prstGeom prst="rect">
            <a:avLst/>
          </a:prstGeom>
          <a:noFill/>
          <a:extLst>
            <a:ext uri="{909E8E84-426E-40DD-AFC4-6F175D3DCCD1}">
              <a14:hiddenFill xmlns:a14="http://schemas.microsoft.com/office/drawing/2010/main">
                <a:solidFill>
                  <a:srgbClr val="FFFFFF"/>
                </a:solidFill>
              </a14:hiddenFill>
            </a:ext>
          </a:extLst>
        </p:spPr>
      </p:pic>
      <p:sp>
        <p:nvSpPr>
          <p:cNvPr id="16" name="Speech Bubble: Rectangle 15">
            <a:extLst>
              <a:ext uri="{FF2B5EF4-FFF2-40B4-BE49-F238E27FC236}">
                <a16:creationId xmlns:a16="http://schemas.microsoft.com/office/drawing/2014/main" id="{F0C4C91B-751B-4F1C-85FF-1D81E1029538}"/>
              </a:ext>
            </a:extLst>
          </p:cNvPr>
          <p:cNvSpPr/>
          <p:nvPr/>
        </p:nvSpPr>
        <p:spPr>
          <a:xfrm>
            <a:off x="5990892" y="3926360"/>
            <a:ext cx="2380869" cy="839607"/>
          </a:xfrm>
          <a:prstGeom prst="wedgeRectCallout">
            <a:avLst>
              <a:gd name="adj1" fmla="val 239"/>
              <a:gd name="adj2" fmla="val 106452"/>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Image resizes to the size of the flexbox (i.e. item2)</a:t>
            </a:r>
          </a:p>
        </p:txBody>
      </p:sp>
    </p:spTree>
    <p:extLst>
      <p:ext uri="{BB962C8B-B14F-4D97-AF65-F5344CB8AC3E}">
        <p14:creationId xmlns:p14="http://schemas.microsoft.com/office/powerpoint/2010/main" val="20662938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1000"/>
            <a:lum/>
            <a:extLst>
              <a:ext uri="{837473B0-CC2E-450A-ABE3-18F120FF3D39}">
                <a1611:picAttrSrcUrl xmlns:a1611="http://schemas.microsoft.com/office/drawing/2016/11/main" r:id="rId3"/>
              </a:ext>
            </a:extLst>
          </a:blip>
          <a:srcRect/>
          <a:stretch>
            <a:fillRect l="-11000" r="-1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728B6-4473-4933-9B09-D7AC71764A61}"/>
              </a:ext>
            </a:extLst>
          </p:cNvPr>
          <p:cNvSpPr>
            <a:spLocks noGrp="1"/>
          </p:cNvSpPr>
          <p:nvPr>
            <p:ph type="title"/>
          </p:nvPr>
        </p:nvSpPr>
        <p:spPr>
          <a:xfrm>
            <a:off x="252984" y="227830"/>
            <a:ext cx="8520282" cy="1109850"/>
          </a:xfrm>
        </p:spPr>
        <p:txBody>
          <a:bodyPr/>
          <a:lstStyle/>
          <a:p>
            <a:r>
              <a:rPr lang="en-US" dirty="0">
                <a:solidFill>
                  <a:schemeClr val="bg1"/>
                </a:solidFill>
                <a:latin typeface="Arial Black" panose="020B0A04020102020204" pitchFamily="34" charset="0"/>
              </a:rPr>
              <a:t>Full Screen Background Image</a:t>
            </a:r>
          </a:p>
        </p:txBody>
      </p:sp>
      <p:sp>
        <p:nvSpPr>
          <p:cNvPr id="3" name="Content Placeholder 2">
            <a:extLst>
              <a:ext uri="{FF2B5EF4-FFF2-40B4-BE49-F238E27FC236}">
                <a16:creationId xmlns:a16="http://schemas.microsoft.com/office/drawing/2014/main" id="{EED14EDC-D4CE-4649-AD36-14D6241871CB}"/>
              </a:ext>
            </a:extLst>
          </p:cNvPr>
          <p:cNvSpPr>
            <a:spLocks noGrp="1"/>
          </p:cNvSpPr>
          <p:nvPr>
            <p:ph sz="quarter" idx="1"/>
          </p:nvPr>
        </p:nvSpPr>
        <p:spPr>
          <a:xfrm>
            <a:off x="457200" y="1524000"/>
            <a:ext cx="7467600" cy="5029200"/>
          </a:xfrm>
        </p:spPr>
        <p:txBody>
          <a:bodyPr>
            <a:normAutofit/>
          </a:bodyPr>
          <a:lstStyle/>
          <a:p>
            <a:pPr marL="0" indent="0">
              <a:buNone/>
            </a:pPr>
            <a:r>
              <a:rPr lang="en-US" sz="3200" dirty="0">
                <a:ln>
                  <a:solidFill>
                    <a:schemeClr val="tx1"/>
                  </a:solidFill>
                </a:ln>
                <a:solidFill>
                  <a:schemeClr val="bg1"/>
                </a:solidFill>
                <a:latin typeface="Arial Black" panose="020B0A04020102020204" pitchFamily="34" charset="0"/>
              </a:rPr>
              <a:t>html { </a:t>
            </a:r>
          </a:p>
          <a:p>
            <a:pPr marL="365760" lvl="1" indent="0">
              <a:buNone/>
            </a:pPr>
            <a:r>
              <a:rPr lang="en-US" sz="3200" dirty="0">
                <a:ln>
                  <a:solidFill>
                    <a:schemeClr val="tx1"/>
                  </a:solidFill>
                </a:ln>
                <a:solidFill>
                  <a:schemeClr val="bg1"/>
                </a:solidFill>
                <a:latin typeface="Arial Black" panose="020B0A04020102020204" pitchFamily="34" charset="0"/>
              </a:rPr>
              <a:t>background: </a:t>
            </a:r>
            <a:r>
              <a:rPr lang="en-US" sz="3200" dirty="0" err="1">
                <a:ln>
                  <a:solidFill>
                    <a:schemeClr val="tx1"/>
                  </a:solidFill>
                </a:ln>
                <a:solidFill>
                  <a:schemeClr val="bg1"/>
                </a:solidFill>
                <a:latin typeface="Arial Black" panose="020B0A04020102020204" pitchFamily="34" charset="0"/>
              </a:rPr>
              <a:t>url</a:t>
            </a:r>
            <a:r>
              <a:rPr lang="en-US" sz="3200" dirty="0">
                <a:ln>
                  <a:solidFill>
                    <a:schemeClr val="tx1"/>
                  </a:solidFill>
                </a:ln>
                <a:solidFill>
                  <a:schemeClr val="bg1"/>
                </a:solidFill>
                <a:latin typeface="Arial Black" panose="020B0A04020102020204" pitchFamily="34" charset="0"/>
              </a:rPr>
              <a:t>(images/bg.jpg) </a:t>
            </a:r>
            <a:br>
              <a:rPr lang="en-US" sz="3200" dirty="0">
                <a:ln>
                  <a:solidFill>
                    <a:schemeClr val="tx1"/>
                  </a:solidFill>
                </a:ln>
                <a:solidFill>
                  <a:schemeClr val="bg1"/>
                </a:solidFill>
                <a:latin typeface="Arial Black" panose="020B0A04020102020204" pitchFamily="34" charset="0"/>
              </a:rPr>
            </a:br>
            <a:r>
              <a:rPr lang="en-US" sz="3200" dirty="0">
                <a:ln>
                  <a:solidFill>
                    <a:schemeClr val="tx1"/>
                  </a:solidFill>
                </a:ln>
                <a:solidFill>
                  <a:schemeClr val="bg1"/>
                </a:solidFill>
                <a:latin typeface="Arial Black" panose="020B0A04020102020204" pitchFamily="34" charset="0"/>
              </a:rPr>
              <a:t>no-repeat center </a:t>
            </a:r>
            <a:r>
              <a:rPr lang="en-US" sz="3200" dirty="0" err="1">
                <a:ln>
                  <a:solidFill>
                    <a:schemeClr val="tx1"/>
                  </a:solidFill>
                </a:ln>
                <a:solidFill>
                  <a:schemeClr val="bg1"/>
                </a:solidFill>
                <a:latin typeface="Arial Black" panose="020B0A04020102020204" pitchFamily="34" charset="0"/>
              </a:rPr>
              <a:t>center</a:t>
            </a:r>
            <a:r>
              <a:rPr lang="en-US" sz="3200" dirty="0">
                <a:ln>
                  <a:solidFill>
                    <a:schemeClr val="tx1"/>
                  </a:solidFill>
                </a:ln>
                <a:solidFill>
                  <a:schemeClr val="bg1"/>
                </a:solidFill>
                <a:latin typeface="Arial Black" panose="020B0A04020102020204" pitchFamily="34" charset="0"/>
              </a:rPr>
              <a:t> fixed; </a:t>
            </a:r>
            <a:br>
              <a:rPr lang="en-US" sz="3200" dirty="0">
                <a:ln>
                  <a:solidFill>
                    <a:schemeClr val="tx1"/>
                  </a:solidFill>
                </a:ln>
                <a:solidFill>
                  <a:schemeClr val="bg1"/>
                </a:solidFill>
                <a:latin typeface="Arial Black" panose="020B0A04020102020204" pitchFamily="34" charset="0"/>
              </a:rPr>
            </a:br>
            <a:r>
              <a:rPr lang="en-US" sz="3200" dirty="0">
                <a:ln>
                  <a:solidFill>
                    <a:schemeClr val="tx1"/>
                  </a:solidFill>
                </a:ln>
                <a:solidFill>
                  <a:schemeClr val="bg1"/>
                </a:solidFill>
                <a:latin typeface="Arial Black" panose="020B0A04020102020204" pitchFamily="34" charset="0"/>
              </a:rPr>
              <a:t>-</a:t>
            </a:r>
            <a:r>
              <a:rPr lang="en-US" sz="3200" dirty="0" err="1">
                <a:ln>
                  <a:solidFill>
                    <a:schemeClr val="tx1"/>
                  </a:solidFill>
                </a:ln>
                <a:solidFill>
                  <a:schemeClr val="bg1"/>
                </a:solidFill>
                <a:latin typeface="Arial Black" panose="020B0A04020102020204" pitchFamily="34" charset="0"/>
              </a:rPr>
              <a:t>webkit</a:t>
            </a:r>
            <a:r>
              <a:rPr lang="en-US" sz="3200" dirty="0">
                <a:ln>
                  <a:solidFill>
                    <a:schemeClr val="tx1"/>
                  </a:solidFill>
                </a:ln>
                <a:solidFill>
                  <a:schemeClr val="bg1"/>
                </a:solidFill>
                <a:latin typeface="Arial Black" panose="020B0A04020102020204" pitchFamily="34" charset="0"/>
              </a:rPr>
              <a:t>-background-size: cover; </a:t>
            </a:r>
          </a:p>
          <a:p>
            <a:pPr marL="365760" lvl="1" indent="0">
              <a:buNone/>
            </a:pPr>
            <a:r>
              <a:rPr lang="en-US" sz="3200" dirty="0">
                <a:ln>
                  <a:solidFill>
                    <a:schemeClr val="tx1"/>
                  </a:solidFill>
                </a:ln>
                <a:solidFill>
                  <a:schemeClr val="bg1"/>
                </a:solidFill>
                <a:latin typeface="Arial Black" panose="020B0A04020102020204" pitchFamily="34" charset="0"/>
              </a:rPr>
              <a:t>-</a:t>
            </a:r>
            <a:r>
              <a:rPr lang="en-US" sz="3200" dirty="0" err="1">
                <a:ln>
                  <a:solidFill>
                    <a:schemeClr val="tx1"/>
                  </a:solidFill>
                </a:ln>
                <a:solidFill>
                  <a:schemeClr val="bg1"/>
                </a:solidFill>
                <a:latin typeface="Arial Black" panose="020B0A04020102020204" pitchFamily="34" charset="0"/>
              </a:rPr>
              <a:t>moz</a:t>
            </a:r>
            <a:r>
              <a:rPr lang="en-US" sz="3200" dirty="0">
                <a:ln>
                  <a:solidFill>
                    <a:schemeClr val="tx1"/>
                  </a:solidFill>
                </a:ln>
                <a:solidFill>
                  <a:schemeClr val="bg1"/>
                </a:solidFill>
                <a:latin typeface="Arial Black" panose="020B0A04020102020204" pitchFamily="34" charset="0"/>
              </a:rPr>
              <a:t>-background-size: cover; </a:t>
            </a:r>
            <a:br>
              <a:rPr lang="en-US" sz="3200" dirty="0">
                <a:ln>
                  <a:solidFill>
                    <a:schemeClr val="tx1"/>
                  </a:solidFill>
                </a:ln>
                <a:solidFill>
                  <a:schemeClr val="bg1"/>
                </a:solidFill>
                <a:latin typeface="Arial Black" panose="020B0A04020102020204" pitchFamily="34" charset="0"/>
              </a:rPr>
            </a:br>
            <a:r>
              <a:rPr lang="en-US" sz="3200" dirty="0">
                <a:ln>
                  <a:solidFill>
                    <a:schemeClr val="tx1"/>
                  </a:solidFill>
                </a:ln>
                <a:solidFill>
                  <a:schemeClr val="bg1"/>
                </a:solidFill>
                <a:latin typeface="Arial Black" panose="020B0A04020102020204" pitchFamily="34" charset="0"/>
              </a:rPr>
              <a:t>-o-background-size: cover; </a:t>
            </a:r>
            <a:br>
              <a:rPr lang="en-US" sz="3200" dirty="0">
                <a:ln>
                  <a:solidFill>
                    <a:schemeClr val="tx1"/>
                  </a:solidFill>
                </a:ln>
                <a:solidFill>
                  <a:schemeClr val="bg1"/>
                </a:solidFill>
                <a:latin typeface="Arial Black" panose="020B0A04020102020204" pitchFamily="34" charset="0"/>
              </a:rPr>
            </a:br>
            <a:r>
              <a:rPr lang="en-US" sz="3200" dirty="0">
                <a:ln>
                  <a:solidFill>
                    <a:schemeClr val="tx1"/>
                  </a:solidFill>
                </a:ln>
                <a:solidFill>
                  <a:schemeClr val="bg1"/>
                </a:solidFill>
                <a:latin typeface="Arial Black" panose="020B0A04020102020204" pitchFamily="34" charset="0"/>
              </a:rPr>
              <a:t>background-size: cover; }</a:t>
            </a:r>
          </a:p>
        </p:txBody>
      </p:sp>
      <p:sp>
        <p:nvSpPr>
          <p:cNvPr id="4" name="Date Placeholder 3">
            <a:extLst>
              <a:ext uri="{FF2B5EF4-FFF2-40B4-BE49-F238E27FC236}">
                <a16:creationId xmlns:a16="http://schemas.microsoft.com/office/drawing/2014/main" id="{B3378E22-7A18-4991-87D1-F29300A7D9D6}"/>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082B8FD6-761A-4A35-914A-244CD6C8E41C}"/>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8267907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Tables</a:t>
            </a:r>
          </a:p>
        </p:txBody>
      </p:sp>
      <p:sp>
        <p:nvSpPr>
          <p:cNvPr id="8" name="Content Placeholder 7"/>
          <p:cNvSpPr>
            <a:spLocks noGrp="1"/>
          </p:cNvSpPr>
          <p:nvPr>
            <p:ph sz="quarter" idx="1"/>
          </p:nvPr>
        </p:nvSpPr>
        <p:spPr>
          <a:xfrm>
            <a:off x="457200" y="1600200"/>
            <a:ext cx="4267200" cy="4873752"/>
          </a:xfrm>
        </p:spPr>
        <p:txBody>
          <a:bodyPr/>
          <a:lstStyle/>
          <a:p>
            <a:pPr marL="0" indent="0">
              <a:buNone/>
            </a:pPr>
            <a:r>
              <a:rPr lang="en-US" dirty="0"/>
              <a:t>&lt;TABLE&gt;</a:t>
            </a:r>
            <a:br>
              <a:rPr lang="en-US" dirty="0"/>
            </a:br>
            <a:r>
              <a:rPr lang="en-US" dirty="0"/>
              <a:t>	&lt;TR&gt;</a:t>
            </a:r>
            <a:br>
              <a:rPr lang="en-US" dirty="0"/>
            </a:br>
            <a:r>
              <a:rPr lang="en-US" dirty="0"/>
              <a:t>		&lt;TH&gt;A&lt;/TH&gt;</a:t>
            </a:r>
          </a:p>
          <a:p>
            <a:pPr marL="0" indent="0">
              <a:buNone/>
            </a:pPr>
            <a:r>
              <a:rPr lang="en-US" dirty="0"/>
              <a:t>		&lt;TH&gt;B&lt;/TH&gt;</a:t>
            </a:r>
            <a:br>
              <a:rPr lang="en-US" dirty="0"/>
            </a:br>
            <a:r>
              <a:rPr lang="en-US" dirty="0"/>
              <a:t>	&lt;/TR&gt;</a:t>
            </a:r>
            <a:br>
              <a:rPr lang="en-US" dirty="0"/>
            </a:br>
            <a:r>
              <a:rPr lang="en-US" dirty="0"/>
              <a:t>	&lt;TR&gt;</a:t>
            </a:r>
            <a:br>
              <a:rPr lang="en-US" dirty="0"/>
            </a:br>
            <a:r>
              <a:rPr lang="en-US" dirty="0"/>
              <a:t>		&lt;TD&gt;C&lt;/TD&gt;</a:t>
            </a:r>
          </a:p>
          <a:p>
            <a:pPr marL="0" indent="0">
              <a:buNone/>
            </a:pPr>
            <a:r>
              <a:rPr lang="en-US" dirty="0"/>
              <a:t>		&lt;TD&gt;D&lt;/TD&gt;</a:t>
            </a:r>
            <a:br>
              <a:rPr lang="en-US" dirty="0"/>
            </a:br>
            <a:r>
              <a:rPr lang="en-US" dirty="0"/>
              <a:t>	&lt;/TR&gt;</a:t>
            </a:r>
            <a:br>
              <a:rPr lang="en-US" dirty="0"/>
            </a:br>
            <a:r>
              <a:rPr lang="en-US" dirty="0"/>
              <a:t>&lt;/TABLE&gt;</a:t>
            </a:r>
          </a:p>
        </p:txBody>
      </p:sp>
      <p:graphicFrame>
        <p:nvGraphicFramePr>
          <p:cNvPr id="9" name="Table 8"/>
          <p:cNvGraphicFramePr>
            <a:graphicFrameLocks noGrp="1"/>
          </p:cNvGraphicFramePr>
          <p:nvPr>
            <p:extLst>
              <p:ext uri="{D42A27DB-BD31-4B8C-83A1-F6EECF244321}">
                <p14:modId xmlns:p14="http://schemas.microsoft.com/office/powerpoint/2010/main" val="3259470737"/>
              </p:ext>
            </p:extLst>
          </p:nvPr>
        </p:nvGraphicFramePr>
        <p:xfrm>
          <a:off x="4800600" y="2286000"/>
          <a:ext cx="3505200" cy="1422400"/>
        </p:xfrm>
        <a:graphic>
          <a:graphicData uri="http://schemas.openxmlformats.org/drawingml/2006/table">
            <a:tbl>
              <a:tblPr firstRow="1" bandRow="1">
                <a:tableStyleId>{5940675A-B579-460E-94D1-54222C63F5DA}</a:tableStyleId>
              </a:tblPr>
              <a:tblGrid>
                <a:gridCol w="17526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tblGrid>
              <a:tr h="711200">
                <a:tc>
                  <a:txBody>
                    <a:bodyPr/>
                    <a:lstStyle/>
                    <a:p>
                      <a:pPr algn="ctr"/>
                      <a:r>
                        <a:rPr lang="en-US" sz="2800" b="1" dirty="0">
                          <a:effectLst>
                            <a:outerShdw blurRad="38100" dist="38100" dir="2700000" algn="tl">
                              <a:srgbClr val="000000">
                                <a:alpha val="43137"/>
                              </a:srgbClr>
                            </a:outerShdw>
                          </a:effectLst>
                        </a:rPr>
                        <a:t>A</a:t>
                      </a:r>
                    </a:p>
                  </a:txBody>
                  <a:tcPr anchor="ctr"/>
                </a:tc>
                <a:tc>
                  <a:txBody>
                    <a:bodyPr/>
                    <a:lstStyle/>
                    <a:p>
                      <a:pPr algn="ctr"/>
                      <a:r>
                        <a:rPr lang="en-US" sz="2800" b="1" dirty="0">
                          <a:effectLst>
                            <a:outerShdw blurRad="38100" dist="38100" dir="2700000" algn="tl">
                              <a:srgbClr val="000000">
                                <a:alpha val="43137"/>
                              </a:srgbClr>
                            </a:outerShdw>
                          </a:effectLst>
                        </a:rPr>
                        <a:t>B</a:t>
                      </a:r>
                    </a:p>
                  </a:txBody>
                  <a:tcPr anchor="ctr"/>
                </a:tc>
                <a:extLst>
                  <a:ext uri="{0D108BD9-81ED-4DB2-BD59-A6C34878D82A}">
                    <a16:rowId xmlns:a16="http://schemas.microsoft.com/office/drawing/2014/main" val="10000"/>
                  </a:ext>
                </a:extLst>
              </a:tr>
              <a:tr h="711200">
                <a:tc>
                  <a:txBody>
                    <a:bodyPr/>
                    <a:lstStyle/>
                    <a:p>
                      <a:pPr algn="l"/>
                      <a:r>
                        <a:rPr lang="en-US" sz="2800" b="0" dirty="0"/>
                        <a:t>C</a:t>
                      </a:r>
                    </a:p>
                  </a:txBody>
                  <a:tcPr anchor="ctr"/>
                </a:tc>
                <a:tc>
                  <a:txBody>
                    <a:bodyPr/>
                    <a:lstStyle/>
                    <a:p>
                      <a:pPr algn="l"/>
                      <a:r>
                        <a:rPr lang="en-US" sz="2800" b="0" dirty="0"/>
                        <a:t>D</a:t>
                      </a:r>
                    </a:p>
                  </a:txBody>
                  <a:tcPr anchor="ctr"/>
                </a:tc>
                <a:extLst>
                  <a:ext uri="{0D108BD9-81ED-4DB2-BD59-A6C34878D82A}">
                    <a16:rowId xmlns:a16="http://schemas.microsoft.com/office/drawing/2014/main" val="10001"/>
                  </a:ext>
                </a:extLst>
              </a:tr>
            </a:tbl>
          </a:graphicData>
        </a:graphic>
      </p:graphicFrame>
      <p:cxnSp>
        <p:nvCxnSpPr>
          <p:cNvPr id="11" name="Curved Connector 10"/>
          <p:cNvCxnSpPr/>
          <p:nvPr/>
        </p:nvCxnSpPr>
        <p:spPr>
          <a:xfrm flipV="1">
            <a:off x="4495800" y="2514600"/>
            <a:ext cx="838200" cy="76200"/>
          </a:xfrm>
          <a:prstGeom prst="curvedConnector3">
            <a:avLst>
              <a:gd name="adj1" fmla="val 50000"/>
            </a:avLst>
          </a:prstGeom>
          <a:ln w="38100">
            <a:solidFill>
              <a:srgbClr val="FF0000"/>
            </a:solidFill>
            <a:headEnd type="arrow"/>
            <a:tailEnd type="arrow"/>
          </a:ln>
        </p:spPr>
        <p:style>
          <a:lnRef idx="1">
            <a:schemeClr val="dk1"/>
          </a:lnRef>
          <a:fillRef idx="0">
            <a:schemeClr val="dk1"/>
          </a:fillRef>
          <a:effectRef idx="0">
            <a:schemeClr val="dk1"/>
          </a:effectRef>
          <a:fontRef idx="minor">
            <a:schemeClr val="tx1"/>
          </a:fontRef>
        </p:style>
      </p:cxnSp>
      <p:cxnSp>
        <p:nvCxnSpPr>
          <p:cNvPr id="17" name="Curved Connector 16"/>
          <p:cNvCxnSpPr/>
          <p:nvPr/>
        </p:nvCxnSpPr>
        <p:spPr>
          <a:xfrm flipV="1">
            <a:off x="4495800" y="2667000"/>
            <a:ext cx="2743200" cy="304800"/>
          </a:xfrm>
          <a:prstGeom prst="curvedConnector3">
            <a:avLst/>
          </a:prstGeom>
          <a:ln w="38100">
            <a:solidFill>
              <a:srgbClr val="FF0000"/>
            </a:solidFill>
            <a:headEnd type="arrow"/>
            <a:tailEnd type="arrow"/>
          </a:ln>
        </p:spPr>
        <p:style>
          <a:lnRef idx="1">
            <a:schemeClr val="dk1"/>
          </a:lnRef>
          <a:fillRef idx="0">
            <a:schemeClr val="dk1"/>
          </a:fillRef>
          <a:effectRef idx="0">
            <a:schemeClr val="dk1"/>
          </a:effectRef>
          <a:fontRef idx="minor">
            <a:schemeClr val="tx1"/>
          </a:fontRef>
        </p:style>
      </p:cxnSp>
      <p:cxnSp>
        <p:nvCxnSpPr>
          <p:cNvPr id="20" name="Curved Connector 19"/>
          <p:cNvCxnSpPr/>
          <p:nvPr/>
        </p:nvCxnSpPr>
        <p:spPr>
          <a:xfrm rot="5400000" flipH="1" flipV="1">
            <a:off x="4324350" y="3524250"/>
            <a:ext cx="609600" cy="571500"/>
          </a:xfrm>
          <a:prstGeom prst="curvedConnector3">
            <a:avLst/>
          </a:prstGeom>
          <a:ln w="38100">
            <a:solidFill>
              <a:srgbClr val="FF0000"/>
            </a:solidFill>
            <a:headEnd type="arrow"/>
            <a:tailEnd type="arrow"/>
          </a:ln>
        </p:spPr>
        <p:style>
          <a:lnRef idx="1">
            <a:schemeClr val="dk1"/>
          </a:lnRef>
          <a:fillRef idx="0">
            <a:schemeClr val="dk1"/>
          </a:fillRef>
          <a:effectRef idx="0">
            <a:schemeClr val="dk1"/>
          </a:effectRef>
          <a:fontRef idx="minor">
            <a:schemeClr val="tx1"/>
          </a:fontRef>
        </p:style>
      </p:cxnSp>
      <p:cxnSp>
        <p:nvCxnSpPr>
          <p:cNvPr id="22" name="Curved Connector 21"/>
          <p:cNvCxnSpPr/>
          <p:nvPr/>
        </p:nvCxnSpPr>
        <p:spPr>
          <a:xfrm flipV="1">
            <a:off x="4495800" y="3429000"/>
            <a:ext cx="2133600" cy="1143000"/>
          </a:xfrm>
          <a:prstGeom prst="curvedConnector3">
            <a:avLst/>
          </a:prstGeom>
          <a:ln w="38100">
            <a:solidFill>
              <a:srgbClr val="FF0000"/>
            </a:solidFill>
            <a:headEnd type="arrow"/>
            <a:tailEnd type="arrow"/>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2AC339B8-8A49-43EE-88FD-3881E191FBC8}"/>
              </a:ext>
            </a:extLst>
          </p:cNvPr>
          <p:cNvSpPr>
            <a:spLocks noGrp="1"/>
          </p:cNvSpPr>
          <p:nvPr>
            <p:ph type="dt" sz="half" idx="14"/>
          </p:nvPr>
        </p:nvSpPr>
        <p:spPr/>
        <p:txBody>
          <a:bodyPr/>
          <a:lstStyle/>
          <a:p>
            <a:fld id="{B5A097D9-008A-4424-9454-61E11A8376E3}" type="datetime1">
              <a:rPr lang="en-US" smtClean="0"/>
              <a:t>3/11/2020</a:t>
            </a:fld>
            <a:endParaRPr lang="en-US"/>
          </a:p>
        </p:txBody>
      </p:sp>
      <p:sp>
        <p:nvSpPr>
          <p:cNvPr id="3" name="Footer Placeholder 2">
            <a:extLst>
              <a:ext uri="{FF2B5EF4-FFF2-40B4-BE49-F238E27FC236}">
                <a16:creationId xmlns:a16="http://schemas.microsoft.com/office/drawing/2014/main" id="{F57F5216-26B9-43DF-AE22-5D5EC39AA5A4}"/>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986556330"/>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Formatting Tables</a:t>
            </a:r>
          </a:p>
        </p:txBody>
      </p:sp>
      <p:sp>
        <p:nvSpPr>
          <p:cNvPr id="3" name="Content Placeholder 2"/>
          <p:cNvSpPr>
            <a:spLocks noGrp="1"/>
          </p:cNvSpPr>
          <p:nvPr>
            <p:ph sz="quarter" idx="1"/>
          </p:nvPr>
        </p:nvSpPr>
        <p:spPr/>
        <p:txBody>
          <a:bodyPr>
            <a:normAutofit/>
          </a:bodyPr>
          <a:lstStyle/>
          <a:p>
            <a:r>
              <a:rPr lang="en-US" sz="3600" dirty="0"/>
              <a:t>table {background-color: beige;</a:t>
            </a:r>
            <a:br>
              <a:rPr lang="en-US" sz="3600" dirty="0"/>
            </a:br>
            <a:r>
              <a:rPr lang="en-US" sz="3600" dirty="0"/>
              <a:t>border: solid 5px navy;</a:t>
            </a:r>
            <a:br>
              <a:rPr lang="en-US" sz="3600" dirty="0"/>
            </a:br>
            <a:r>
              <a:rPr lang="en-US" sz="3600" dirty="0"/>
              <a:t>width: 75%;</a:t>
            </a:r>
            <a:br>
              <a:rPr lang="en-US" sz="3600" dirty="0"/>
            </a:br>
            <a:r>
              <a:rPr lang="en-US" sz="3600" dirty="0"/>
              <a:t>margin: 0 auto;</a:t>
            </a:r>
            <a:br>
              <a:rPr lang="en-US" sz="3600" dirty="0"/>
            </a:br>
            <a:r>
              <a:rPr lang="en-US" sz="3600" dirty="0"/>
              <a:t>border-collapse: collapse;}</a:t>
            </a:r>
          </a:p>
        </p:txBody>
      </p:sp>
      <p:sp>
        <p:nvSpPr>
          <p:cNvPr id="4" name="Date Placeholder 3">
            <a:extLst>
              <a:ext uri="{FF2B5EF4-FFF2-40B4-BE49-F238E27FC236}">
                <a16:creationId xmlns:a16="http://schemas.microsoft.com/office/drawing/2014/main" id="{69A96377-7E20-4F3B-83A2-D73F81940BB0}"/>
              </a:ext>
            </a:extLst>
          </p:cNvPr>
          <p:cNvSpPr>
            <a:spLocks noGrp="1"/>
          </p:cNvSpPr>
          <p:nvPr>
            <p:ph type="dt" sz="half" idx="14"/>
          </p:nvPr>
        </p:nvSpPr>
        <p:spPr/>
        <p:txBody>
          <a:bodyPr/>
          <a:lstStyle/>
          <a:p>
            <a:fld id="{7AFD4EC3-D13B-487F-9777-44B725462B0D}" type="datetime1">
              <a:rPr lang="en-US" smtClean="0"/>
              <a:t>3/11/2020</a:t>
            </a:fld>
            <a:endParaRPr lang="en-US"/>
          </a:p>
        </p:txBody>
      </p:sp>
      <p:sp>
        <p:nvSpPr>
          <p:cNvPr id="5" name="Footer Placeholder 4">
            <a:extLst>
              <a:ext uri="{FF2B5EF4-FFF2-40B4-BE49-F238E27FC236}">
                <a16:creationId xmlns:a16="http://schemas.microsoft.com/office/drawing/2014/main" id="{AFA13A48-E061-4346-9ADA-468C0F168AF5}"/>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1226885047"/>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Formatting Table Rows</a:t>
            </a:r>
          </a:p>
        </p:txBody>
      </p:sp>
      <p:sp>
        <p:nvSpPr>
          <p:cNvPr id="3" name="Content Placeholder 2"/>
          <p:cNvSpPr>
            <a:spLocks noGrp="1"/>
          </p:cNvSpPr>
          <p:nvPr>
            <p:ph sz="quarter" idx="1"/>
          </p:nvPr>
        </p:nvSpPr>
        <p:spPr/>
        <p:txBody>
          <a:bodyPr>
            <a:normAutofit/>
          </a:bodyPr>
          <a:lstStyle/>
          <a:p>
            <a:r>
              <a:rPr lang="en-US" sz="3600" dirty="0" err="1"/>
              <a:t>tr:nth-child</a:t>
            </a:r>
            <a:r>
              <a:rPr lang="en-US" sz="3600" dirty="0"/>
              <a:t>(odd) { background-color: silver;}</a:t>
            </a:r>
          </a:p>
          <a:p>
            <a:r>
              <a:rPr lang="en-US" sz="3600" dirty="0" err="1"/>
              <a:t>tr:hover</a:t>
            </a:r>
            <a:r>
              <a:rPr lang="en-US" sz="3600" dirty="0"/>
              <a:t> { background-color: white;}</a:t>
            </a:r>
          </a:p>
        </p:txBody>
      </p:sp>
      <p:sp>
        <p:nvSpPr>
          <p:cNvPr id="4" name="Date Placeholder 3">
            <a:extLst>
              <a:ext uri="{FF2B5EF4-FFF2-40B4-BE49-F238E27FC236}">
                <a16:creationId xmlns:a16="http://schemas.microsoft.com/office/drawing/2014/main" id="{0B2B52D4-23EE-48D5-BB17-6EEDED703070}"/>
              </a:ext>
            </a:extLst>
          </p:cNvPr>
          <p:cNvSpPr>
            <a:spLocks noGrp="1"/>
          </p:cNvSpPr>
          <p:nvPr>
            <p:ph type="dt" sz="half" idx="14"/>
          </p:nvPr>
        </p:nvSpPr>
        <p:spPr/>
        <p:txBody>
          <a:bodyPr/>
          <a:lstStyle/>
          <a:p>
            <a:fld id="{FD15408D-C140-449F-B534-F96D534E1D34}" type="datetime1">
              <a:rPr lang="en-US" smtClean="0"/>
              <a:t>3/11/2020</a:t>
            </a:fld>
            <a:endParaRPr lang="en-US"/>
          </a:p>
        </p:txBody>
      </p:sp>
      <p:sp>
        <p:nvSpPr>
          <p:cNvPr id="5" name="Footer Placeholder 4">
            <a:extLst>
              <a:ext uri="{FF2B5EF4-FFF2-40B4-BE49-F238E27FC236}">
                <a16:creationId xmlns:a16="http://schemas.microsoft.com/office/drawing/2014/main" id="{02A6B877-56C4-461A-9106-2A5F0942AAAC}"/>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703409876"/>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Commenting</a:t>
            </a:r>
          </a:p>
        </p:txBody>
      </p:sp>
      <p:sp>
        <p:nvSpPr>
          <p:cNvPr id="3" name="Content Placeholder 2"/>
          <p:cNvSpPr>
            <a:spLocks noGrp="1"/>
          </p:cNvSpPr>
          <p:nvPr>
            <p:ph sz="quarter" idx="1"/>
          </p:nvPr>
        </p:nvSpPr>
        <p:spPr>
          <a:xfrm>
            <a:off x="457200" y="2057400"/>
            <a:ext cx="7467600" cy="4416552"/>
          </a:xfrm>
        </p:spPr>
        <p:txBody>
          <a:bodyPr>
            <a:normAutofit/>
          </a:bodyPr>
          <a:lstStyle/>
          <a:p>
            <a:r>
              <a:rPr lang="en-US" sz="3600" dirty="0"/>
              <a:t>HTML: &lt;!-- Comment --&gt;</a:t>
            </a:r>
          </a:p>
          <a:p>
            <a:r>
              <a:rPr lang="en-US" sz="3600" dirty="0"/>
              <a:t>CSS: /* Comment */</a:t>
            </a:r>
          </a:p>
        </p:txBody>
      </p:sp>
      <p:sp>
        <p:nvSpPr>
          <p:cNvPr id="4" name="Date Placeholder 3">
            <a:extLst>
              <a:ext uri="{FF2B5EF4-FFF2-40B4-BE49-F238E27FC236}">
                <a16:creationId xmlns:a16="http://schemas.microsoft.com/office/drawing/2014/main" id="{F000F011-5C57-40AE-8FD9-EF348D243A50}"/>
              </a:ext>
            </a:extLst>
          </p:cNvPr>
          <p:cNvSpPr>
            <a:spLocks noGrp="1"/>
          </p:cNvSpPr>
          <p:nvPr>
            <p:ph type="dt" sz="half" idx="14"/>
          </p:nvPr>
        </p:nvSpPr>
        <p:spPr/>
        <p:txBody>
          <a:bodyPr/>
          <a:lstStyle/>
          <a:p>
            <a:fld id="{C70B75B8-D8E4-4509-9948-302C4A089F8C}" type="datetime1">
              <a:rPr lang="en-US" smtClean="0"/>
              <a:t>3/11/2020</a:t>
            </a:fld>
            <a:endParaRPr lang="en-US"/>
          </a:p>
        </p:txBody>
      </p:sp>
      <p:sp>
        <p:nvSpPr>
          <p:cNvPr id="5" name="Footer Placeholder 4">
            <a:extLst>
              <a:ext uri="{FF2B5EF4-FFF2-40B4-BE49-F238E27FC236}">
                <a16:creationId xmlns:a16="http://schemas.microsoft.com/office/drawing/2014/main" id="{52082973-06AF-4442-B76B-5859E6082231}"/>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657345970"/>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2DE5E58-5AA4-4B0A-98AF-34EB494F34DC}"/>
              </a:ext>
            </a:extLst>
          </p:cNvPr>
          <p:cNvSpPr>
            <a:spLocks noGrp="1"/>
          </p:cNvSpPr>
          <p:nvPr>
            <p:ph type="title"/>
          </p:nvPr>
        </p:nvSpPr>
        <p:spPr>
          <a:xfrm>
            <a:off x="326136" y="117476"/>
            <a:ext cx="8077200" cy="715962"/>
          </a:xfrm>
        </p:spPr>
        <p:txBody>
          <a:bodyPr>
            <a:normAutofit/>
          </a:bodyPr>
          <a:lstStyle/>
          <a:p>
            <a:r>
              <a:rPr lang="en-US" sz="3600" dirty="0"/>
              <a:t>CSS Levels</a:t>
            </a:r>
          </a:p>
        </p:txBody>
      </p:sp>
      <p:sp>
        <p:nvSpPr>
          <p:cNvPr id="4" name="Date Placeholder 3">
            <a:extLst>
              <a:ext uri="{FF2B5EF4-FFF2-40B4-BE49-F238E27FC236}">
                <a16:creationId xmlns:a16="http://schemas.microsoft.com/office/drawing/2014/main" id="{F5164930-2C36-4042-BCDB-35B10BECE489}"/>
              </a:ext>
            </a:extLst>
          </p:cNvPr>
          <p:cNvSpPr>
            <a:spLocks noGrp="1"/>
          </p:cNvSpPr>
          <p:nvPr>
            <p:ph type="dt" sz="half" idx="10"/>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E4CBA53B-A9A0-4DED-89CF-0DB942CD2407}"/>
              </a:ext>
            </a:extLst>
          </p:cNvPr>
          <p:cNvSpPr>
            <a:spLocks noGrp="1"/>
          </p:cNvSpPr>
          <p:nvPr>
            <p:ph type="ftr" sz="quarter" idx="12"/>
          </p:nvPr>
        </p:nvSpPr>
        <p:spPr/>
        <p:txBody>
          <a:bodyPr/>
          <a:lstStyle/>
          <a:p>
            <a:r>
              <a:rPr lang="en-US"/>
              <a:t>HTML and CSS</a:t>
            </a:r>
          </a:p>
        </p:txBody>
      </p:sp>
      <p:pic>
        <p:nvPicPr>
          <p:cNvPr id="8" name="Picture 7">
            <a:extLst>
              <a:ext uri="{FF2B5EF4-FFF2-40B4-BE49-F238E27FC236}">
                <a16:creationId xmlns:a16="http://schemas.microsoft.com/office/drawing/2014/main" id="{4A420E98-326C-450B-8952-CE7470708BF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71362" y="632619"/>
            <a:ext cx="5801276" cy="5784280"/>
          </a:xfrm>
          <a:prstGeom prst="rect">
            <a:avLst/>
          </a:prstGeom>
        </p:spPr>
      </p:pic>
      <p:pic>
        <p:nvPicPr>
          <p:cNvPr id="9" name="Picture 8">
            <a:extLst>
              <a:ext uri="{FF2B5EF4-FFF2-40B4-BE49-F238E27FC236}">
                <a16:creationId xmlns:a16="http://schemas.microsoft.com/office/drawing/2014/main" id="{542772FA-EC39-483D-8033-D64B871C9965}"/>
              </a:ext>
            </a:extLst>
          </p:cNvPr>
          <p:cNvPicPr>
            <a:picLocks noChangeAspect="1"/>
          </p:cNvPicPr>
          <p:nvPr/>
        </p:nvPicPr>
        <p:blipFill>
          <a:blip r:embed="rId3"/>
          <a:stretch>
            <a:fillRect/>
          </a:stretch>
        </p:blipFill>
        <p:spPr>
          <a:xfrm>
            <a:off x="1447800" y="6426199"/>
            <a:ext cx="6096000" cy="314325"/>
          </a:xfrm>
          <a:prstGeom prst="rect">
            <a:avLst/>
          </a:prstGeom>
        </p:spPr>
      </p:pic>
    </p:spTree>
    <p:extLst>
      <p:ext uri="{BB962C8B-B14F-4D97-AF65-F5344CB8AC3E}">
        <p14:creationId xmlns:p14="http://schemas.microsoft.com/office/powerpoint/2010/main" val="35726112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CSS Parts</a:t>
            </a:r>
          </a:p>
        </p:txBody>
      </p:sp>
      <p:sp>
        <p:nvSpPr>
          <p:cNvPr id="3" name="Content Placeholder 2"/>
          <p:cNvSpPr>
            <a:spLocks noGrp="1"/>
          </p:cNvSpPr>
          <p:nvPr>
            <p:ph sz="quarter" idx="1"/>
          </p:nvPr>
        </p:nvSpPr>
        <p:spPr>
          <a:xfrm>
            <a:off x="533400" y="3276600"/>
            <a:ext cx="7620000" cy="3273552"/>
          </a:xfrm>
        </p:spPr>
        <p:txBody>
          <a:bodyPr/>
          <a:lstStyle/>
          <a:p>
            <a:pPr marL="0" indent="0">
              <a:buNone/>
            </a:pPr>
            <a:r>
              <a:rPr lang="en-US" sz="6600" dirty="0"/>
              <a:t>p { color: navy; }</a:t>
            </a:r>
          </a:p>
          <a:p>
            <a:endParaRPr lang="en-US" dirty="0"/>
          </a:p>
        </p:txBody>
      </p:sp>
      <p:sp>
        <p:nvSpPr>
          <p:cNvPr id="5" name="Line Callout 3 4"/>
          <p:cNvSpPr/>
          <p:nvPr/>
        </p:nvSpPr>
        <p:spPr>
          <a:xfrm>
            <a:off x="1066800" y="1746035"/>
            <a:ext cx="1828800" cy="463765"/>
          </a:xfrm>
          <a:prstGeom prst="borderCallout3">
            <a:avLst>
              <a:gd name="adj1" fmla="val 18750"/>
              <a:gd name="adj2" fmla="val -8333"/>
              <a:gd name="adj3" fmla="val 18750"/>
              <a:gd name="adj4" fmla="val -16667"/>
              <a:gd name="adj5" fmla="val 100000"/>
              <a:gd name="adj6" fmla="val -16667"/>
              <a:gd name="adj7" fmla="val 392489"/>
              <a:gd name="adj8" fmla="val -110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n w="0"/>
                <a:solidFill>
                  <a:schemeClr val="tx1"/>
                </a:solidFill>
                <a:effectLst>
                  <a:outerShdw blurRad="38100" dist="19050" dir="2700000" algn="tl" rotWithShape="0">
                    <a:schemeClr val="dk1">
                      <a:alpha val="40000"/>
                    </a:schemeClr>
                  </a:outerShdw>
                </a:effectLst>
              </a:rPr>
              <a:t>Selector</a:t>
            </a:r>
          </a:p>
        </p:txBody>
      </p:sp>
      <p:sp>
        <p:nvSpPr>
          <p:cNvPr id="6" name="Line Callout 3 5"/>
          <p:cNvSpPr/>
          <p:nvPr/>
        </p:nvSpPr>
        <p:spPr>
          <a:xfrm>
            <a:off x="3505200" y="4572000"/>
            <a:ext cx="2286000" cy="463765"/>
          </a:xfrm>
          <a:prstGeom prst="borderCallout3">
            <a:avLst>
              <a:gd name="adj1" fmla="val 18750"/>
              <a:gd name="adj2" fmla="val -8333"/>
              <a:gd name="adj3" fmla="val 18750"/>
              <a:gd name="adj4" fmla="val -16667"/>
              <a:gd name="adj5" fmla="val 100000"/>
              <a:gd name="adj6" fmla="val -16667"/>
              <a:gd name="adj7" fmla="val -83036"/>
              <a:gd name="adj8" fmla="val -3931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n w="0"/>
                <a:solidFill>
                  <a:schemeClr val="tx1"/>
                </a:solidFill>
                <a:effectLst>
                  <a:outerShdw blurRad="38100" dist="19050" dir="2700000" algn="tl" rotWithShape="0">
                    <a:schemeClr val="dk1">
                      <a:alpha val="40000"/>
                    </a:schemeClr>
                  </a:outerShdw>
                </a:effectLst>
              </a:rPr>
              <a:t>Property</a:t>
            </a:r>
          </a:p>
        </p:txBody>
      </p:sp>
      <p:sp>
        <p:nvSpPr>
          <p:cNvPr id="7" name="Line Callout 3 6"/>
          <p:cNvSpPr/>
          <p:nvPr/>
        </p:nvSpPr>
        <p:spPr>
          <a:xfrm>
            <a:off x="5410200" y="1883353"/>
            <a:ext cx="2286000" cy="463765"/>
          </a:xfrm>
          <a:prstGeom prst="borderCallout3">
            <a:avLst>
              <a:gd name="adj1" fmla="val 18750"/>
              <a:gd name="adj2" fmla="val -8333"/>
              <a:gd name="adj3" fmla="val 18750"/>
              <a:gd name="adj4" fmla="val -16667"/>
              <a:gd name="adj5" fmla="val 100000"/>
              <a:gd name="adj6" fmla="val -16667"/>
              <a:gd name="adj7" fmla="val 366973"/>
              <a:gd name="adj8" fmla="val -63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n w="0"/>
                <a:solidFill>
                  <a:schemeClr val="tx1"/>
                </a:solidFill>
                <a:effectLst>
                  <a:outerShdw blurRad="38100" dist="19050" dir="2700000" algn="tl" rotWithShape="0">
                    <a:schemeClr val="dk1">
                      <a:alpha val="40000"/>
                    </a:schemeClr>
                  </a:outerShdw>
                </a:effectLst>
              </a:rPr>
              <a:t>Value</a:t>
            </a:r>
          </a:p>
        </p:txBody>
      </p:sp>
      <p:sp>
        <p:nvSpPr>
          <p:cNvPr id="4" name="Date Placeholder 3">
            <a:extLst>
              <a:ext uri="{FF2B5EF4-FFF2-40B4-BE49-F238E27FC236}">
                <a16:creationId xmlns:a16="http://schemas.microsoft.com/office/drawing/2014/main" id="{D4A826DA-2D75-4F0D-910A-8348886F03AF}"/>
              </a:ext>
            </a:extLst>
          </p:cNvPr>
          <p:cNvSpPr>
            <a:spLocks noGrp="1"/>
          </p:cNvSpPr>
          <p:nvPr>
            <p:ph type="dt" sz="half" idx="14"/>
          </p:nvPr>
        </p:nvSpPr>
        <p:spPr/>
        <p:txBody>
          <a:bodyPr/>
          <a:lstStyle/>
          <a:p>
            <a:fld id="{F1A88FAC-FB06-46B9-82B0-CE0F831FEB65}" type="datetime1">
              <a:rPr lang="en-US" smtClean="0"/>
              <a:t>3/11/2020</a:t>
            </a:fld>
            <a:endParaRPr lang="en-US"/>
          </a:p>
        </p:txBody>
      </p:sp>
      <p:sp>
        <p:nvSpPr>
          <p:cNvPr id="8" name="Footer Placeholder 7">
            <a:extLst>
              <a:ext uri="{FF2B5EF4-FFF2-40B4-BE49-F238E27FC236}">
                <a16:creationId xmlns:a16="http://schemas.microsoft.com/office/drawing/2014/main" id="{DF6C3BC3-1E3B-4E1B-9705-7937AFCD14B1}"/>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4184541957"/>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46136" cy="1143000"/>
          </a:xfrm>
        </p:spPr>
        <p:txBody>
          <a:bodyPr/>
          <a:lstStyle/>
          <a:p>
            <a:r>
              <a:rPr lang="en-US" dirty="0"/>
              <a:t>Basic CSS: Element Selectors</a:t>
            </a:r>
          </a:p>
        </p:txBody>
      </p:sp>
      <p:sp>
        <p:nvSpPr>
          <p:cNvPr id="3" name="Content Placeholder 2"/>
          <p:cNvSpPr>
            <a:spLocks noGrp="1"/>
          </p:cNvSpPr>
          <p:nvPr>
            <p:ph sz="quarter" idx="1"/>
          </p:nvPr>
        </p:nvSpPr>
        <p:spPr/>
        <p:txBody>
          <a:bodyPr/>
          <a:lstStyle/>
          <a:p>
            <a:r>
              <a:rPr lang="en-US" dirty="0"/>
              <a:t>Website: http://www.w3schools.com/</a:t>
            </a:r>
          </a:p>
          <a:p>
            <a:r>
              <a:rPr lang="en-US" dirty="0"/>
              <a:t>p { color: navy; }</a:t>
            </a:r>
          </a:p>
          <a:p>
            <a:r>
              <a:rPr lang="en-US" dirty="0"/>
              <a:t>p, div, header { color: red; </a:t>
            </a:r>
            <a:br>
              <a:rPr lang="en-US" dirty="0"/>
            </a:br>
            <a:r>
              <a:rPr lang="en-US" dirty="0"/>
              <a:t>                             font-size: 14px;}</a:t>
            </a:r>
          </a:p>
          <a:p>
            <a:r>
              <a:rPr lang="en-US" dirty="0"/>
              <a:t>p { color: navy;</a:t>
            </a:r>
            <a:br>
              <a:rPr lang="en-US" dirty="0"/>
            </a:br>
            <a:r>
              <a:rPr lang="en-US" dirty="0"/>
              <a:t>      background-color: yellow;</a:t>
            </a:r>
            <a:br>
              <a:rPr lang="en-US" dirty="0"/>
            </a:br>
            <a:r>
              <a:rPr lang="en-US" dirty="0"/>
              <a:t>	font-family: Arial, "Times New Roman",</a:t>
            </a:r>
            <a:br>
              <a:rPr lang="en-US" dirty="0"/>
            </a:br>
            <a:r>
              <a:rPr lang="en-US" dirty="0"/>
              <a:t>	Verdana, sans-serif;</a:t>
            </a:r>
            <a:br>
              <a:rPr lang="en-US" dirty="0"/>
            </a:br>
            <a:r>
              <a:rPr lang="en-US" dirty="0"/>
              <a:t>	border: blue solid 2px; }</a:t>
            </a:r>
          </a:p>
          <a:p>
            <a:r>
              <a:rPr lang="en-US" dirty="0"/>
              <a:t>body { background-color: </a:t>
            </a:r>
            <a:r>
              <a:rPr lang="en-US" dirty="0" err="1"/>
              <a:t>aliceblue</a:t>
            </a:r>
            <a:r>
              <a:rPr lang="en-US" dirty="0"/>
              <a:t>;</a:t>
            </a:r>
            <a:br>
              <a:rPr lang="en-US" dirty="0"/>
            </a:br>
            <a:r>
              <a:rPr lang="en-US" dirty="0"/>
              <a:t>	     color: navy;</a:t>
            </a:r>
            <a:br>
              <a:rPr lang="en-US" dirty="0"/>
            </a:br>
            <a:r>
              <a:rPr lang="en-US" dirty="0"/>
              <a:t>	     font-size:  1em; }</a:t>
            </a:r>
          </a:p>
        </p:txBody>
      </p:sp>
      <p:sp>
        <p:nvSpPr>
          <p:cNvPr id="4" name="Date Placeholder 3">
            <a:extLst>
              <a:ext uri="{FF2B5EF4-FFF2-40B4-BE49-F238E27FC236}">
                <a16:creationId xmlns:a16="http://schemas.microsoft.com/office/drawing/2014/main" id="{BF4BB1E3-43D1-4A28-BE56-F180D9955058}"/>
              </a:ext>
            </a:extLst>
          </p:cNvPr>
          <p:cNvSpPr>
            <a:spLocks noGrp="1"/>
          </p:cNvSpPr>
          <p:nvPr>
            <p:ph type="dt" sz="half" idx="14"/>
          </p:nvPr>
        </p:nvSpPr>
        <p:spPr/>
        <p:txBody>
          <a:bodyPr/>
          <a:lstStyle/>
          <a:p>
            <a:fld id="{124D8DC9-86B4-4D5E-8203-57FD2334FB56}" type="datetime1">
              <a:rPr lang="en-US" smtClean="0"/>
              <a:t>3/11/2020</a:t>
            </a:fld>
            <a:endParaRPr lang="en-US"/>
          </a:p>
        </p:txBody>
      </p:sp>
      <p:sp>
        <p:nvSpPr>
          <p:cNvPr id="5" name="Footer Placeholder 4">
            <a:extLst>
              <a:ext uri="{FF2B5EF4-FFF2-40B4-BE49-F238E27FC236}">
                <a16:creationId xmlns:a16="http://schemas.microsoft.com/office/drawing/2014/main" id="{634BDB66-7F58-43A7-9599-8180B55DA266}"/>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2483071452"/>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Classes</a:t>
            </a:r>
          </a:p>
        </p:txBody>
      </p:sp>
      <p:sp>
        <p:nvSpPr>
          <p:cNvPr id="3" name="Content Placeholder 2"/>
          <p:cNvSpPr>
            <a:spLocks noGrp="1"/>
          </p:cNvSpPr>
          <p:nvPr>
            <p:ph sz="quarter" idx="1"/>
          </p:nvPr>
        </p:nvSpPr>
        <p:spPr/>
        <p:txBody>
          <a:bodyPr>
            <a:normAutofit/>
          </a:bodyPr>
          <a:lstStyle/>
          <a:p>
            <a:pPr>
              <a:spcBef>
                <a:spcPts val="3000"/>
              </a:spcBef>
            </a:pPr>
            <a:r>
              <a:rPr lang="en-US" dirty="0"/>
              <a:t>HTML:</a:t>
            </a:r>
            <a:br>
              <a:rPr lang="en-US" dirty="0"/>
            </a:br>
            <a:r>
              <a:rPr lang="en-US" dirty="0"/>
              <a:t>&lt;p class="news"&gt;Text&lt;/p&gt;</a:t>
            </a:r>
          </a:p>
          <a:p>
            <a:pPr>
              <a:spcBef>
                <a:spcPts val="3000"/>
              </a:spcBef>
            </a:pPr>
            <a:r>
              <a:rPr lang="en-US" dirty="0"/>
              <a:t>CSS:</a:t>
            </a:r>
            <a:br>
              <a:rPr lang="en-US" dirty="0"/>
            </a:br>
            <a:r>
              <a:rPr lang="en-US" dirty="0"/>
              <a:t>.news     { 	color: red;</a:t>
            </a:r>
            <a:br>
              <a:rPr lang="en-US" dirty="0"/>
            </a:br>
            <a:r>
              <a:rPr lang="en-US" dirty="0"/>
              <a:t>	       	background-color: silver;</a:t>
            </a:r>
            <a:br>
              <a:rPr lang="en-US" dirty="0"/>
            </a:br>
            <a:r>
              <a:rPr lang="en-US" dirty="0"/>
              <a:t>		border-bottom: 2px black solid; }</a:t>
            </a:r>
          </a:p>
          <a:p>
            <a:pPr>
              <a:spcBef>
                <a:spcPts val="4200"/>
              </a:spcBef>
            </a:pPr>
            <a:r>
              <a:rPr lang="en-US" dirty="0"/>
              <a:t>Specificity of 10:</a:t>
            </a:r>
          </a:p>
          <a:p>
            <a:pPr lvl="1">
              <a:lnSpc>
                <a:spcPct val="110000"/>
              </a:lnSpc>
              <a:spcBef>
                <a:spcPts val="600"/>
              </a:spcBef>
            </a:pPr>
            <a:r>
              <a:rPr lang="en-US" dirty="0"/>
              <a:t>Use as many times as needed</a:t>
            </a:r>
          </a:p>
          <a:p>
            <a:pPr lvl="1">
              <a:lnSpc>
                <a:spcPct val="110000"/>
              </a:lnSpc>
              <a:spcBef>
                <a:spcPts val="600"/>
              </a:spcBef>
            </a:pPr>
            <a:r>
              <a:rPr lang="en-US" dirty="0"/>
              <a:t>Can be used with different tags/elements</a:t>
            </a:r>
          </a:p>
          <a:p>
            <a:pPr lvl="1">
              <a:lnSpc>
                <a:spcPct val="110000"/>
              </a:lnSpc>
              <a:spcBef>
                <a:spcPts val="600"/>
              </a:spcBef>
            </a:pPr>
            <a:r>
              <a:rPr lang="en-US" dirty="0"/>
              <a:t>The spade</a:t>
            </a:r>
          </a:p>
          <a:p>
            <a:pPr>
              <a:spcBef>
                <a:spcPts val="4200"/>
              </a:spcBef>
            </a:pPr>
            <a:endParaRPr lang="en-US" dirty="0"/>
          </a:p>
        </p:txBody>
      </p:sp>
      <p:sp>
        <p:nvSpPr>
          <p:cNvPr id="4" name="Date Placeholder 3">
            <a:extLst>
              <a:ext uri="{FF2B5EF4-FFF2-40B4-BE49-F238E27FC236}">
                <a16:creationId xmlns:a16="http://schemas.microsoft.com/office/drawing/2014/main" id="{EA1C0160-261A-46A5-A564-B5EAF4E22404}"/>
              </a:ext>
            </a:extLst>
          </p:cNvPr>
          <p:cNvSpPr>
            <a:spLocks noGrp="1"/>
          </p:cNvSpPr>
          <p:nvPr>
            <p:ph type="dt" sz="half" idx="14"/>
          </p:nvPr>
        </p:nvSpPr>
        <p:spPr/>
        <p:txBody>
          <a:bodyPr/>
          <a:lstStyle/>
          <a:p>
            <a:fld id="{B0AD643E-2783-4FEE-AA27-3094D8555127}" type="datetime1">
              <a:rPr lang="en-US" smtClean="0"/>
              <a:t>3/11/2020</a:t>
            </a:fld>
            <a:endParaRPr lang="en-US"/>
          </a:p>
        </p:txBody>
      </p:sp>
      <p:sp>
        <p:nvSpPr>
          <p:cNvPr id="5" name="Footer Placeholder 4">
            <a:extLst>
              <a:ext uri="{FF2B5EF4-FFF2-40B4-BE49-F238E27FC236}">
                <a16:creationId xmlns:a16="http://schemas.microsoft.com/office/drawing/2014/main" id="{9D310F0B-F1BB-499C-9CFC-24FC87002A72}"/>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33331528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IDs</a:t>
            </a:r>
          </a:p>
        </p:txBody>
      </p:sp>
      <p:sp>
        <p:nvSpPr>
          <p:cNvPr id="3" name="Content Placeholder 2"/>
          <p:cNvSpPr>
            <a:spLocks noGrp="1"/>
          </p:cNvSpPr>
          <p:nvPr>
            <p:ph sz="quarter" idx="1"/>
          </p:nvPr>
        </p:nvSpPr>
        <p:spPr/>
        <p:txBody>
          <a:bodyPr>
            <a:normAutofit/>
          </a:bodyPr>
          <a:lstStyle/>
          <a:p>
            <a:pPr>
              <a:spcBef>
                <a:spcPts val="3000"/>
              </a:spcBef>
            </a:pPr>
            <a:r>
              <a:rPr lang="en-US" dirty="0"/>
              <a:t>HTML:</a:t>
            </a:r>
            <a:br>
              <a:rPr lang="en-US" dirty="0"/>
            </a:br>
            <a:r>
              <a:rPr lang="en-US" dirty="0"/>
              <a:t>&lt;p id="warning"&gt;Text&lt;/p&gt;</a:t>
            </a:r>
          </a:p>
          <a:p>
            <a:pPr>
              <a:spcBef>
                <a:spcPts val="3000"/>
              </a:spcBef>
            </a:pPr>
            <a:r>
              <a:rPr lang="en-US" dirty="0"/>
              <a:t>CSS:</a:t>
            </a:r>
            <a:br>
              <a:rPr lang="en-US" dirty="0"/>
            </a:br>
            <a:r>
              <a:rPr lang="en-US" dirty="0"/>
              <a:t>#warning         { color: red;</a:t>
            </a:r>
            <a:br>
              <a:rPr lang="en-US" dirty="0"/>
            </a:br>
            <a:r>
              <a:rPr lang="en-US" dirty="0"/>
              <a:t>	       		background-color: yellow;</a:t>
            </a:r>
            <a:br>
              <a:rPr lang="en-US" dirty="0"/>
            </a:br>
            <a:r>
              <a:rPr lang="en-US" dirty="0"/>
              <a:t>			font-weight: bold; }</a:t>
            </a:r>
          </a:p>
          <a:p>
            <a:pPr>
              <a:spcBef>
                <a:spcPts val="4200"/>
              </a:spcBef>
            </a:pPr>
            <a:r>
              <a:rPr lang="en-US" dirty="0"/>
              <a:t>Specificity of 100:</a:t>
            </a:r>
          </a:p>
          <a:p>
            <a:pPr lvl="1">
              <a:lnSpc>
                <a:spcPct val="110000"/>
              </a:lnSpc>
              <a:spcBef>
                <a:spcPts val="600"/>
              </a:spcBef>
            </a:pPr>
            <a:r>
              <a:rPr lang="en-US" dirty="0"/>
              <a:t>Use only once per page</a:t>
            </a:r>
          </a:p>
          <a:p>
            <a:pPr lvl="1">
              <a:lnSpc>
                <a:spcPct val="110000"/>
              </a:lnSpc>
              <a:spcBef>
                <a:spcPts val="600"/>
              </a:spcBef>
            </a:pPr>
            <a:r>
              <a:rPr lang="en-US" dirty="0"/>
              <a:t>The shovel or the heavy hitter</a:t>
            </a:r>
          </a:p>
        </p:txBody>
      </p:sp>
      <p:sp>
        <p:nvSpPr>
          <p:cNvPr id="4" name="Date Placeholder 3">
            <a:extLst>
              <a:ext uri="{FF2B5EF4-FFF2-40B4-BE49-F238E27FC236}">
                <a16:creationId xmlns:a16="http://schemas.microsoft.com/office/drawing/2014/main" id="{6EE1D6DE-4139-4286-93A4-6C262903CE81}"/>
              </a:ext>
            </a:extLst>
          </p:cNvPr>
          <p:cNvSpPr>
            <a:spLocks noGrp="1"/>
          </p:cNvSpPr>
          <p:nvPr>
            <p:ph type="dt" sz="half" idx="14"/>
          </p:nvPr>
        </p:nvSpPr>
        <p:spPr/>
        <p:txBody>
          <a:bodyPr/>
          <a:lstStyle/>
          <a:p>
            <a:fld id="{C4018D32-65F8-4C27-8307-EE13C295E59E}" type="datetime1">
              <a:rPr lang="en-US" smtClean="0"/>
              <a:t>3/11/2020</a:t>
            </a:fld>
            <a:endParaRPr lang="en-US"/>
          </a:p>
        </p:txBody>
      </p:sp>
      <p:sp>
        <p:nvSpPr>
          <p:cNvPr id="5" name="Footer Placeholder 4">
            <a:extLst>
              <a:ext uri="{FF2B5EF4-FFF2-40B4-BE49-F238E27FC236}">
                <a16:creationId xmlns:a16="http://schemas.microsoft.com/office/drawing/2014/main" id="{2B438679-38F5-4233-990D-D40F9B3328CF}"/>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213658335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Inline Styles</a:t>
            </a:r>
          </a:p>
        </p:txBody>
      </p:sp>
      <p:sp>
        <p:nvSpPr>
          <p:cNvPr id="3" name="Content Placeholder 2"/>
          <p:cNvSpPr>
            <a:spLocks noGrp="1"/>
          </p:cNvSpPr>
          <p:nvPr>
            <p:ph sz="quarter" idx="1"/>
          </p:nvPr>
        </p:nvSpPr>
        <p:spPr/>
        <p:txBody>
          <a:bodyPr>
            <a:normAutofit/>
          </a:bodyPr>
          <a:lstStyle/>
          <a:p>
            <a:pPr>
              <a:spcBef>
                <a:spcPts val="3000"/>
              </a:spcBef>
            </a:pPr>
            <a:r>
              <a:rPr lang="en-US" dirty="0"/>
              <a:t>HTML with CSS:</a:t>
            </a:r>
            <a:br>
              <a:rPr lang="en-US" dirty="0"/>
            </a:br>
            <a:r>
              <a:rPr lang="en-US" dirty="0"/>
              <a:t>&lt;p</a:t>
            </a:r>
            <a:r>
              <a:rPr lang="en-US" b="0" dirty="0"/>
              <a:t> </a:t>
            </a:r>
            <a:r>
              <a:rPr lang="en-US" dirty="0"/>
              <a:t>style="</a:t>
            </a:r>
            <a:r>
              <a:rPr lang="en-US" dirty="0" err="1"/>
              <a:t>color:sienna</a:t>
            </a:r>
            <a:r>
              <a:rPr lang="en-US" dirty="0"/>
              <a:t>; margin-left:20px;"&gt;Text&lt;/p&gt;</a:t>
            </a:r>
          </a:p>
          <a:p>
            <a:pPr>
              <a:spcBef>
                <a:spcPts val="4200"/>
              </a:spcBef>
            </a:pPr>
            <a:r>
              <a:rPr lang="en-US" dirty="0"/>
              <a:t>Specificity of 1000:</a:t>
            </a:r>
          </a:p>
          <a:p>
            <a:pPr lvl="1">
              <a:lnSpc>
                <a:spcPct val="110000"/>
              </a:lnSpc>
              <a:spcBef>
                <a:spcPts val="600"/>
              </a:spcBef>
            </a:pPr>
            <a:r>
              <a:rPr lang="en-US" dirty="0"/>
              <a:t>Cumbersome</a:t>
            </a:r>
          </a:p>
          <a:p>
            <a:pPr lvl="1">
              <a:lnSpc>
                <a:spcPct val="110000"/>
              </a:lnSpc>
              <a:spcBef>
                <a:spcPts val="600"/>
              </a:spcBef>
            </a:pPr>
            <a:r>
              <a:rPr lang="en-US" dirty="0"/>
              <a:t>Each element must be formatted individually</a:t>
            </a:r>
          </a:p>
          <a:p>
            <a:pPr lvl="1">
              <a:lnSpc>
                <a:spcPct val="110000"/>
              </a:lnSpc>
              <a:spcBef>
                <a:spcPts val="600"/>
              </a:spcBef>
            </a:pPr>
            <a:r>
              <a:rPr lang="en-US" dirty="0"/>
              <a:t>The bulldozer</a:t>
            </a:r>
          </a:p>
          <a:p>
            <a:pPr lvl="1">
              <a:lnSpc>
                <a:spcPct val="110000"/>
              </a:lnSpc>
              <a:spcBef>
                <a:spcPts val="600"/>
              </a:spcBef>
            </a:pPr>
            <a:r>
              <a:rPr lang="en-US" dirty="0"/>
              <a:t>Used a lot with </a:t>
            </a:r>
            <a:r>
              <a:rPr lang="en-US" dirty="0" err="1"/>
              <a:t>Wordpress</a:t>
            </a:r>
            <a:r>
              <a:rPr lang="en-US" dirty="0"/>
              <a:t> and other CMS (Content Management Systems)</a:t>
            </a:r>
          </a:p>
        </p:txBody>
      </p:sp>
      <p:sp>
        <p:nvSpPr>
          <p:cNvPr id="4" name="Date Placeholder 3">
            <a:extLst>
              <a:ext uri="{FF2B5EF4-FFF2-40B4-BE49-F238E27FC236}">
                <a16:creationId xmlns:a16="http://schemas.microsoft.com/office/drawing/2014/main" id="{2ED2496B-5A37-49DF-9CDE-782AF0D3B0B4}"/>
              </a:ext>
            </a:extLst>
          </p:cNvPr>
          <p:cNvSpPr>
            <a:spLocks noGrp="1"/>
          </p:cNvSpPr>
          <p:nvPr>
            <p:ph type="dt" sz="half" idx="14"/>
          </p:nvPr>
        </p:nvSpPr>
        <p:spPr/>
        <p:txBody>
          <a:bodyPr/>
          <a:lstStyle/>
          <a:p>
            <a:fld id="{83B994D0-D5EA-4E21-AFE4-DE15DAC2C9D0}" type="datetime1">
              <a:rPr lang="en-US" smtClean="0"/>
              <a:t>3/11/2020</a:t>
            </a:fld>
            <a:endParaRPr lang="en-US"/>
          </a:p>
        </p:txBody>
      </p:sp>
      <p:sp>
        <p:nvSpPr>
          <p:cNvPr id="5" name="Footer Placeholder 4">
            <a:extLst>
              <a:ext uri="{FF2B5EF4-FFF2-40B4-BE49-F238E27FC236}">
                <a16:creationId xmlns:a16="http://schemas.microsoft.com/office/drawing/2014/main" id="{E11983DB-5C2D-44CA-8330-325ED750C364}"/>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02447533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Specificity</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81804336"/>
              </p:ext>
            </p:extLst>
          </p:nvPr>
        </p:nvGraphicFramePr>
        <p:xfrm>
          <a:off x="457200" y="1600200"/>
          <a:ext cx="7467600" cy="4285284"/>
        </p:xfrm>
        <a:graphic>
          <a:graphicData uri="http://schemas.openxmlformats.org/drawingml/2006/table">
            <a:tbl>
              <a:tblPr firstRow="1" bandRow="1">
                <a:tableStyleId>{5C22544A-7EE6-4342-B048-85BDC9FD1C3A}</a:tableStyleId>
              </a:tblPr>
              <a:tblGrid>
                <a:gridCol w="2489200">
                  <a:extLst>
                    <a:ext uri="{9D8B030D-6E8A-4147-A177-3AD203B41FA5}">
                      <a16:colId xmlns:a16="http://schemas.microsoft.com/office/drawing/2014/main" val="20000"/>
                    </a:ext>
                  </a:extLst>
                </a:gridCol>
                <a:gridCol w="2489200">
                  <a:extLst>
                    <a:ext uri="{9D8B030D-6E8A-4147-A177-3AD203B41FA5}">
                      <a16:colId xmlns:a16="http://schemas.microsoft.com/office/drawing/2014/main" val="20001"/>
                    </a:ext>
                  </a:extLst>
                </a:gridCol>
                <a:gridCol w="2489200">
                  <a:extLst>
                    <a:ext uri="{9D8B030D-6E8A-4147-A177-3AD203B41FA5}">
                      <a16:colId xmlns:a16="http://schemas.microsoft.com/office/drawing/2014/main" val="20002"/>
                    </a:ext>
                  </a:extLst>
                </a:gridCol>
              </a:tblGrid>
              <a:tr h="691998">
                <a:tc>
                  <a:txBody>
                    <a:bodyPr/>
                    <a:lstStyle/>
                    <a:p>
                      <a:r>
                        <a:rPr lang="en-US" dirty="0"/>
                        <a:t>Type</a:t>
                      </a:r>
                      <a:r>
                        <a:rPr lang="en-US" baseline="0" dirty="0"/>
                        <a:t> of CSS</a:t>
                      </a:r>
                      <a:endParaRPr lang="en-US" dirty="0"/>
                    </a:p>
                  </a:txBody>
                  <a:tcPr/>
                </a:tc>
                <a:tc>
                  <a:txBody>
                    <a:bodyPr/>
                    <a:lstStyle/>
                    <a:p>
                      <a:r>
                        <a:rPr lang="en-US" dirty="0"/>
                        <a:t>Example</a:t>
                      </a:r>
                    </a:p>
                  </a:txBody>
                  <a:tcPr/>
                </a:tc>
                <a:tc>
                  <a:txBody>
                    <a:bodyPr/>
                    <a:lstStyle/>
                    <a:p>
                      <a:r>
                        <a:rPr lang="en-US" dirty="0"/>
                        <a:t>Specificity</a:t>
                      </a:r>
                    </a:p>
                  </a:txBody>
                  <a:tcPr/>
                </a:tc>
                <a:extLst>
                  <a:ext uri="{0D108BD9-81ED-4DB2-BD59-A6C34878D82A}">
                    <a16:rowId xmlns:a16="http://schemas.microsoft.com/office/drawing/2014/main" val="10000"/>
                  </a:ext>
                </a:extLst>
              </a:tr>
              <a:tr h="691998">
                <a:tc>
                  <a:txBody>
                    <a:bodyPr/>
                    <a:lstStyle/>
                    <a:p>
                      <a:r>
                        <a:rPr lang="en-US" sz="2000" b="1" dirty="0"/>
                        <a:t>Element Selector</a:t>
                      </a:r>
                    </a:p>
                  </a:txBody>
                  <a:tcPr/>
                </a:tc>
                <a:tc>
                  <a:txBody>
                    <a:bodyPr/>
                    <a:lstStyle/>
                    <a:p>
                      <a:r>
                        <a:rPr lang="en-US" sz="2000" b="1" dirty="0"/>
                        <a:t>h1, p, div</a:t>
                      </a:r>
                    </a:p>
                  </a:txBody>
                  <a:tcPr/>
                </a:tc>
                <a:tc>
                  <a:txBody>
                    <a:bodyPr/>
                    <a:lstStyle/>
                    <a:p>
                      <a:r>
                        <a:rPr lang="en-US" sz="2000" b="1" dirty="0"/>
                        <a:t>1</a:t>
                      </a:r>
                    </a:p>
                  </a:txBody>
                  <a:tcPr/>
                </a:tc>
                <a:extLst>
                  <a:ext uri="{0D108BD9-81ED-4DB2-BD59-A6C34878D82A}">
                    <a16:rowId xmlns:a16="http://schemas.microsoft.com/office/drawing/2014/main" val="10001"/>
                  </a:ext>
                </a:extLst>
              </a:tr>
              <a:tr h="691998">
                <a:tc>
                  <a:txBody>
                    <a:bodyPr/>
                    <a:lstStyle/>
                    <a:p>
                      <a:r>
                        <a:rPr lang="en-US" sz="2000" b="1" dirty="0"/>
                        <a:t>Class</a:t>
                      </a:r>
                    </a:p>
                  </a:txBody>
                  <a:tcPr/>
                </a:tc>
                <a:tc>
                  <a:txBody>
                    <a:bodyPr/>
                    <a:lstStyle/>
                    <a:p>
                      <a:r>
                        <a:rPr lang="en-US" sz="2000" b="1" dirty="0"/>
                        <a:t>&lt;p class="news"&gt;</a:t>
                      </a:r>
                    </a:p>
                    <a:p>
                      <a:r>
                        <a:rPr lang="en-US" sz="2000" b="1" dirty="0"/>
                        <a:t>.news</a:t>
                      </a:r>
                    </a:p>
                    <a:p>
                      <a:r>
                        <a:rPr lang="en-US" sz="2000" b="1" dirty="0"/>
                        <a:t>:hover</a:t>
                      </a:r>
                    </a:p>
                  </a:txBody>
                  <a:tcPr/>
                </a:tc>
                <a:tc>
                  <a:txBody>
                    <a:bodyPr/>
                    <a:lstStyle/>
                    <a:p>
                      <a:r>
                        <a:rPr lang="en-US" sz="2000" b="1" dirty="0"/>
                        <a:t>10</a:t>
                      </a:r>
                    </a:p>
                  </a:txBody>
                  <a:tcPr/>
                </a:tc>
                <a:extLst>
                  <a:ext uri="{0D108BD9-81ED-4DB2-BD59-A6C34878D82A}">
                    <a16:rowId xmlns:a16="http://schemas.microsoft.com/office/drawing/2014/main" val="10002"/>
                  </a:ext>
                </a:extLst>
              </a:tr>
              <a:tr h="691998">
                <a:tc>
                  <a:txBody>
                    <a:bodyPr/>
                    <a:lstStyle/>
                    <a:p>
                      <a:r>
                        <a:rPr lang="en-US" sz="2000" b="1" dirty="0"/>
                        <a:t>ID</a:t>
                      </a:r>
                    </a:p>
                  </a:txBody>
                  <a:tcPr/>
                </a:tc>
                <a:tc>
                  <a:txBody>
                    <a:bodyPr/>
                    <a:lstStyle/>
                    <a:p>
                      <a:r>
                        <a:rPr lang="en-US" sz="2000" b="1" dirty="0"/>
                        <a:t>&lt;h1 id="title"&gt;</a:t>
                      </a:r>
                    </a:p>
                    <a:p>
                      <a:r>
                        <a:rPr lang="en-US" sz="2000" b="1" dirty="0"/>
                        <a:t>#title</a:t>
                      </a:r>
                    </a:p>
                  </a:txBody>
                  <a:tcPr/>
                </a:tc>
                <a:tc>
                  <a:txBody>
                    <a:bodyPr/>
                    <a:lstStyle/>
                    <a:p>
                      <a:r>
                        <a:rPr lang="en-US" sz="2000" b="1" dirty="0"/>
                        <a:t>100</a:t>
                      </a:r>
                    </a:p>
                  </a:txBody>
                  <a:tcPr/>
                </a:tc>
                <a:extLst>
                  <a:ext uri="{0D108BD9-81ED-4DB2-BD59-A6C34878D82A}">
                    <a16:rowId xmlns:a16="http://schemas.microsoft.com/office/drawing/2014/main" val="10003"/>
                  </a:ext>
                </a:extLst>
              </a:tr>
              <a:tr h="1194408">
                <a:tc>
                  <a:txBody>
                    <a:bodyPr/>
                    <a:lstStyle/>
                    <a:p>
                      <a:r>
                        <a:rPr lang="en-US" sz="2000" b="1" dirty="0"/>
                        <a:t>Inline Style</a:t>
                      </a:r>
                    </a:p>
                  </a:txBody>
                  <a:tcPr/>
                </a:tc>
                <a:tc>
                  <a:txBody>
                    <a:bodyPr/>
                    <a:lstStyle/>
                    <a:p>
                      <a:r>
                        <a:rPr lang="en-US" sz="2000" b="1" dirty="0"/>
                        <a:t>&lt;p style="color: navy;"&gt;</a:t>
                      </a:r>
                    </a:p>
                  </a:txBody>
                  <a:tcPr/>
                </a:tc>
                <a:tc>
                  <a:txBody>
                    <a:bodyPr/>
                    <a:lstStyle/>
                    <a:p>
                      <a:r>
                        <a:rPr lang="en-US" sz="2000" b="1" dirty="0"/>
                        <a:t>1000</a:t>
                      </a:r>
                    </a:p>
                  </a:txBody>
                  <a:tcPr/>
                </a:tc>
                <a:extLst>
                  <a:ext uri="{0D108BD9-81ED-4DB2-BD59-A6C34878D82A}">
                    <a16:rowId xmlns:a16="http://schemas.microsoft.com/office/drawing/2014/main" val="10004"/>
                  </a:ext>
                </a:extLst>
              </a:tr>
            </a:tbl>
          </a:graphicData>
        </a:graphic>
      </p:graphicFrame>
      <p:sp>
        <p:nvSpPr>
          <p:cNvPr id="3" name="Date Placeholder 2">
            <a:extLst>
              <a:ext uri="{FF2B5EF4-FFF2-40B4-BE49-F238E27FC236}">
                <a16:creationId xmlns:a16="http://schemas.microsoft.com/office/drawing/2014/main" id="{F0B222C8-CE19-4C0A-B0E8-FF6BEB7546F1}"/>
              </a:ext>
            </a:extLst>
          </p:cNvPr>
          <p:cNvSpPr>
            <a:spLocks noGrp="1"/>
          </p:cNvSpPr>
          <p:nvPr>
            <p:ph type="dt" sz="half" idx="14"/>
          </p:nvPr>
        </p:nvSpPr>
        <p:spPr/>
        <p:txBody>
          <a:bodyPr/>
          <a:lstStyle/>
          <a:p>
            <a:fld id="{3C6B6971-B4E6-4181-B53E-72517C70AFED}" type="datetime1">
              <a:rPr lang="en-US" smtClean="0"/>
              <a:t>3/11/2020</a:t>
            </a:fld>
            <a:endParaRPr lang="en-US"/>
          </a:p>
        </p:txBody>
      </p:sp>
      <p:sp>
        <p:nvSpPr>
          <p:cNvPr id="5" name="Footer Placeholder 4">
            <a:extLst>
              <a:ext uri="{FF2B5EF4-FFF2-40B4-BE49-F238E27FC236}">
                <a16:creationId xmlns:a16="http://schemas.microsoft.com/office/drawing/2014/main" id="{0317EBF5-5B10-4A23-8442-5EEE71D316D2}"/>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415563116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CSS Units of Measurement</a:t>
            </a:r>
          </a:p>
        </p:txBody>
      </p:sp>
      <p:sp>
        <p:nvSpPr>
          <p:cNvPr id="5" name="Content Placeholder 4"/>
          <p:cNvSpPr>
            <a:spLocks noGrp="1"/>
          </p:cNvSpPr>
          <p:nvPr>
            <p:ph sz="quarter" idx="2"/>
          </p:nvPr>
        </p:nvSpPr>
        <p:spPr/>
        <p:txBody>
          <a:bodyPr/>
          <a:lstStyle/>
          <a:p>
            <a:r>
              <a:rPr lang="en-US" dirty="0" err="1"/>
              <a:t>Px</a:t>
            </a:r>
            <a:r>
              <a:rPr lang="en-US" dirty="0"/>
              <a:t>: Pixels</a:t>
            </a:r>
          </a:p>
          <a:p>
            <a:r>
              <a:rPr lang="en-US" dirty="0" err="1"/>
              <a:t>Pt</a:t>
            </a:r>
            <a:r>
              <a:rPr lang="en-US" dirty="0"/>
              <a:t>: Points</a:t>
            </a:r>
          </a:p>
          <a:p>
            <a:r>
              <a:rPr lang="en-US" dirty="0"/>
              <a:t>In: Inches</a:t>
            </a:r>
          </a:p>
          <a:p>
            <a:r>
              <a:rPr lang="en-US" dirty="0"/>
              <a:t>Cm: Centimeters</a:t>
            </a:r>
          </a:p>
          <a:p>
            <a:pPr marL="0" indent="0">
              <a:buNone/>
            </a:pPr>
            <a:endParaRPr lang="en-US" dirty="0"/>
          </a:p>
        </p:txBody>
      </p:sp>
      <p:sp>
        <p:nvSpPr>
          <p:cNvPr id="7" name="Content Placeholder 6"/>
          <p:cNvSpPr>
            <a:spLocks noGrp="1"/>
          </p:cNvSpPr>
          <p:nvPr>
            <p:ph sz="quarter" idx="4"/>
          </p:nvPr>
        </p:nvSpPr>
        <p:spPr/>
        <p:txBody>
          <a:bodyPr/>
          <a:lstStyle/>
          <a:p>
            <a:r>
              <a:rPr lang="en-US" dirty="0" err="1"/>
              <a:t>Em</a:t>
            </a:r>
            <a:r>
              <a:rPr lang="en-US" dirty="0"/>
              <a:t>: 1em or .8em (Size of a Capital M)</a:t>
            </a:r>
          </a:p>
          <a:p>
            <a:r>
              <a:rPr lang="en-US" dirty="0"/>
              <a:t>Percent %: 100% or 60%</a:t>
            </a:r>
          </a:p>
          <a:p>
            <a:r>
              <a:rPr lang="en-US" dirty="0"/>
              <a:t>REM: Values based on the Root Element size (usually 16px for a browser)</a:t>
            </a:r>
            <a:br>
              <a:rPr lang="en-US" dirty="0"/>
            </a:br>
            <a:r>
              <a:rPr lang="en-US" dirty="0"/>
              <a:t>1rem ≈ 16px</a:t>
            </a:r>
          </a:p>
        </p:txBody>
      </p:sp>
      <p:sp>
        <p:nvSpPr>
          <p:cNvPr id="4" name="Text Placeholder 3"/>
          <p:cNvSpPr>
            <a:spLocks noGrp="1"/>
          </p:cNvSpPr>
          <p:nvPr>
            <p:ph type="body" sz="quarter" idx="1"/>
          </p:nvPr>
        </p:nvSpPr>
        <p:spPr/>
        <p:txBody>
          <a:bodyPr/>
          <a:lstStyle/>
          <a:p>
            <a:r>
              <a:rPr lang="en-US" dirty="0"/>
              <a:t>Absolute</a:t>
            </a:r>
          </a:p>
        </p:txBody>
      </p:sp>
      <p:sp>
        <p:nvSpPr>
          <p:cNvPr id="6" name="Text Placeholder 5"/>
          <p:cNvSpPr>
            <a:spLocks noGrp="1"/>
          </p:cNvSpPr>
          <p:nvPr>
            <p:ph type="body" sz="quarter" idx="3"/>
          </p:nvPr>
        </p:nvSpPr>
        <p:spPr/>
        <p:txBody>
          <a:bodyPr/>
          <a:lstStyle/>
          <a:p>
            <a:r>
              <a:rPr lang="en-US" dirty="0"/>
              <a:t>Relative</a:t>
            </a:r>
          </a:p>
        </p:txBody>
      </p:sp>
      <p:sp>
        <p:nvSpPr>
          <p:cNvPr id="3" name="Date Placeholder 2">
            <a:extLst>
              <a:ext uri="{FF2B5EF4-FFF2-40B4-BE49-F238E27FC236}">
                <a16:creationId xmlns:a16="http://schemas.microsoft.com/office/drawing/2014/main" id="{71F97937-FB11-434C-A8D2-B43E8C6842A9}"/>
              </a:ext>
            </a:extLst>
          </p:cNvPr>
          <p:cNvSpPr>
            <a:spLocks noGrp="1"/>
          </p:cNvSpPr>
          <p:nvPr>
            <p:ph type="dt" sz="half" idx="10"/>
          </p:nvPr>
        </p:nvSpPr>
        <p:spPr/>
        <p:txBody>
          <a:bodyPr/>
          <a:lstStyle/>
          <a:p>
            <a:fld id="{12207827-B945-43B6-AF06-740F06C74B0D}" type="datetime1">
              <a:rPr lang="en-US" smtClean="0"/>
              <a:t>3/11/2020</a:t>
            </a:fld>
            <a:endParaRPr lang="en-US"/>
          </a:p>
        </p:txBody>
      </p:sp>
      <p:sp>
        <p:nvSpPr>
          <p:cNvPr id="8" name="Footer Placeholder 7">
            <a:extLst>
              <a:ext uri="{FF2B5EF4-FFF2-40B4-BE49-F238E27FC236}">
                <a16:creationId xmlns:a16="http://schemas.microsoft.com/office/drawing/2014/main" id="{DB341809-298D-47A2-81DC-115F3A8F130E}"/>
              </a:ext>
            </a:extLst>
          </p:cNvPr>
          <p:cNvSpPr>
            <a:spLocks noGrp="1"/>
          </p:cNvSpPr>
          <p:nvPr>
            <p:ph type="ftr" sz="quarter" idx="11"/>
          </p:nvPr>
        </p:nvSpPr>
        <p:spPr/>
        <p:txBody>
          <a:bodyPr/>
          <a:lstStyle/>
          <a:p>
            <a:r>
              <a:rPr lang="en-US"/>
              <a:t>HTML and CSS</a:t>
            </a:r>
          </a:p>
        </p:txBody>
      </p:sp>
    </p:spTree>
    <p:extLst>
      <p:ext uri="{BB962C8B-B14F-4D97-AF65-F5344CB8AC3E}">
        <p14:creationId xmlns:p14="http://schemas.microsoft.com/office/powerpoint/2010/main" val="234258961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971FB-7C54-4046-9209-FD1CE3958E9D}"/>
              </a:ext>
            </a:extLst>
          </p:cNvPr>
          <p:cNvSpPr>
            <a:spLocks noGrp="1"/>
          </p:cNvSpPr>
          <p:nvPr>
            <p:ph type="title"/>
          </p:nvPr>
        </p:nvSpPr>
        <p:spPr/>
        <p:txBody>
          <a:bodyPr>
            <a:normAutofit/>
          </a:bodyPr>
          <a:lstStyle/>
          <a:p>
            <a:r>
              <a:rPr lang="en-US" sz="4000" b="1"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How to Center</a:t>
            </a:r>
          </a:p>
        </p:txBody>
      </p:sp>
      <p:sp>
        <p:nvSpPr>
          <p:cNvPr id="4" name="Date Placeholder 3">
            <a:extLst>
              <a:ext uri="{FF2B5EF4-FFF2-40B4-BE49-F238E27FC236}">
                <a16:creationId xmlns:a16="http://schemas.microsoft.com/office/drawing/2014/main" id="{6B068208-C016-4EFB-B0B0-620B446E3295}"/>
              </a:ext>
            </a:extLst>
          </p:cNvPr>
          <p:cNvSpPr>
            <a:spLocks noGrp="1"/>
          </p:cNvSpPr>
          <p:nvPr>
            <p:ph type="dt" sz="half" idx="10"/>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913C9A72-C30B-4239-A26F-CFF0C955DE8D}"/>
              </a:ext>
            </a:extLst>
          </p:cNvPr>
          <p:cNvSpPr>
            <a:spLocks noGrp="1"/>
          </p:cNvSpPr>
          <p:nvPr>
            <p:ph type="ftr" sz="quarter" idx="11"/>
          </p:nvPr>
        </p:nvSpPr>
        <p:spPr/>
        <p:txBody>
          <a:bodyPr/>
          <a:lstStyle/>
          <a:p>
            <a:r>
              <a:rPr lang="en-US"/>
              <a:t>HTML and CSS</a:t>
            </a:r>
          </a:p>
        </p:txBody>
      </p:sp>
      <p:sp>
        <p:nvSpPr>
          <p:cNvPr id="7" name="Content Placeholder 6">
            <a:extLst>
              <a:ext uri="{FF2B5EF4-FFF2-40B4-BE49-F238E27FC236}">
                <a16:creationId xmlns:a16="http://schemas.microsoft.com/office/drawing/2014/main" id="{0A03C085-3974-43CB-A49A-C1EB2970D35E}"/>
              </a:ext>
            </a:extLst>
          </p:cNvPr>
          <p:cNvSpPr>
            <a:spLocks noGrp="1"/>
          </p:cNvSpPr>
          <p:nvPr>
            <p:ph sz="quarter" idx="2"/>
          </p:nvPr>
        </p:nvSpPr>
        <p:spPr>
          <a:xfrm>
            <a:off x="457200" y="2362200"/>
            <a:ext cx="7643812" cy="1371600"/>
          </a:xfrm>
        </p:spPr>
        <p:txBody>
          <a:bodyPr/>
          <a:lstStyle/>
          <a:p>
            <a:r>
              <a:rPr lang="en-US" dirty="0"/>
              <a:t>&lt;CENTER&gt; Text &lt;/CENTER&gt;</a:t>
            </a:r>
          </a:p>
          <a:p>
            <a:r>
              <a:rPr lang="en-US" dirty="0"/>
              <a:t>&lt;p align="center"&gt; Text &lt;/p&gt;</a:t>
            </a:r>
          </a:p>
        </p:txBody>
      </p:sp>
      <p:sp>
        <p:nvSpPr>
          <p:cNvPr id="9" name="Content Placeholder 8">
            <a:extLst>
              <a:ext uri="{FF2B5EF4-FFF2-40B4-BE49-F238E27FC236}">
                <a16:creationId xmlns:a16="http://schemas.microsoft.com/office/drawing/2014/main" id="{134F67D5-C0BF-432D-BA3C-4C60E9E26BFD}"/>
              </a:ext>
            </a:extLst>
          </p:cNvPr>
          <p:cNvSpPr>
            <a:spLocks noGrp="1"/>
          </p:cNvSpPr>
          <p:nvPr>
            <p:ph sz="quarter" idx="4"/>
          </p:nvPr>
        </p:nvSpPr>
        <p:spPr>
          <a:xfrm>
            <a:off x="585788" y="4800600"/>
            <a:ext cx="7415212" cy="1524000"/>
          </a:xfrm>
        </p:spPr>
        <p:txBody>
          <a:bodyPr/>
          <a:lstStyle/>
          <a:p>
            <a:r>
              <a:rPr lang="en-US" dirty="0"/>
              <a:t>p { text-align: center; }</a:t>
            </a:r>
          </a:p>
          <a:p>
            <a:r>
              <a:rPr lang="en-US" dirty="0" err="1"/>
              <a:t>img</a:t>
            </a:r>
            <a:r>
              <a:rPr lang="en-US" dirty="0"/>
              <a:t> { margin: auto;</a:t>
            </a:r>
            <a:br>
              <a:rPr lang="en-US" dirty="0"/>
            </a:br>
            <a:r>
              <a:rPr lang="en-US" dirty="0"/>
              <a:t>          display: block;}</a:t>
            </a:r>
          </a:p>
        </p:txBody>
      </p:sp>
      <p:sp>
        <p:nvSpPr>
          <p:cNvPr id="6" name="Text Placeholder 5">
            <a:extLst>
              <a:ext uri="{FF2B5EF4-FFF2-40B4-BE49-F238E27FC236}">
                <a16:creationId xmlns:a16="http://schemas.microsoft.com/office/drawing/2014/main" id="{AC834407-869D-46E6-86BD-2198627848C8}"/>
              </a:ext>
            </a:extLst>
          </p:cNvPr>
          <p:cNvSpPr>
            <a:spLocks noGrp="1"/>
          </p:cNvSpPr>
          <p:nvPr>
            <p:ph type="body" sz="quarter" idx="1"/>
          </p:nvPr>
        </p:nvSpPr>
        <p:spPr>
          <a:xfrm>
            <a:off x="457200" y="1569720"/>
            <a:ext cx="7772400" cy="658368"/>
          </a:xfrm>
        </p:spPr>
        <p:txBody>
          <a:bodyPr/>
          <a:lstStyle/>
          <a:p>
            <a:r>
              <a:rPr lang="en-US" dirty="0"/>
              <a:t>HTML</a:t>
            </a:r>
          </a:p>
        </p:txBody>
      </p:sp>
      <p:sp>
        <p:nvSpPr>
          <p:cNvPr id="8" name="Text Placeholder 7">
            <a:extLst>
              <a:ext uri="{FF2B5EF4-FFF2-40B4-BE49-F238E27FC236}">
                <a16:creationId xmlns:a16="http://schemas.microsoft.com/office/drawing/2014/main" id="{9B490318-6AB4-4A33-B3A1-8AB071065348}"/>
              </a:ext>
            </a:extLst>
          </p:cNvPr>
          <p:cNvSpPr>
            <a:spLocks noGrp="1"/>
          </p:cNvSpPr>
          <p:nvPr>
            <p:ph type="body" sz="quarter" idx="3"/>
          </p:nvPr>
        </p:nvSpPr>
        <p:spPr>
          <a:xfrm>
            <a:off x="457200" y="4090416"/>
            <a:ext cx="7772400" cy="658368"/>
          </a:xfrm>
        </p:spPr>
        <p:txBody>
          <a:bodyPr/>
          <a:lstStyle/>
          <a:p>
            <a:r>
              <a:rPr lang="en-US" dirty="0"/>
              <a:t>CSS</a:t>
            </a:r>
          </a:p>
        </p:txBody>
      </p:sp>
    </p:spTree>
    <p:extLst>
      <p:ext uri="{BB962C8B-B14F-4D97-AF65-F5344CB8AC3E}">
        <p14:creationId xmlns:p14="http://schemas.microsoft.com/office/powerpoint/2010/main" val="15076985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2657"/>
            <a:ext cx="7467600" cy="1143000"/>
          </a:xfrm>
        </p:spPr>
        <p:txBody>
          <a:bodyPr/>
          <a:lstStyle/>
          <a:p>
            <a:r>
              <a:rPr lang="en-US" dirty="0"/>
              <a:t>Specificity</a:t>
            </a: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200400" y="372836"/>
            <a:ext cx="5429250" cy="3295650"/>
          </a:xfrm>
        </p:spPr>
      </p:pic>
      <p:sp>
        <p:nvSpPr>
          <p:cNvPr id="5" name="Rectangle 4"/>
          <p:cNvSpPr/>
          <p:nvPr/>
        </p:nvSpPr>
        <p:spPr>
          <a:xfrm>
            <a:off x="152400" y="3657600"/>
            <a:ext cx="7848600" cy="3108543"/>
          </a:xfrm>
          <a:prstGeom prst="rect">
            <a:avLst/>
          </a:prstGeom>
        </p:spPr>
        <p:txBody>
          <a:bodyPr wrap="square">
            <a:spAutoFit/>
          </a:bodyPr>
          <a:lstStyle/>
          <a:p>
            <a:pPr marL="285750" indent="-285750">
              <a:buFont typeface="Arial" panose="020B0604020202020204" pitchFamily="34" charset="0"/>
              <a:buChar char="•"/>
            </a:pPr>
            <a:r>
              <a:rPr lang="en-US" sz="2800" b="1" dirty="0">
                <a:solidFill>
                  <a:srgbClr val="000000"/>
                </a:solidFill>
              </a:rPr>
              <a:t>If the element has inline styling, that automatically wins (1,0,0,0 points)</a:t>
            </a:r>
          </a:p>
          <a:p>
            <a:pPr marL="285750" indent="-285750">
              <a:buFont typeface="Arial" panose="020B0604020202020204" pitchFamily="34" charset="0"/>
              <a:buChar char="•"/>
            </a:pPr>
            <a:r>
              <a:rPr lang="en-US" sz="2800" b="1" dirty="0">
                <a:solidFill>
                  <a:srgbClr val="000000"/>
                </a:solidFill>
              </a:rPr>
              <a:t>For each ID value, apply 0,1,0,0 points</a:t>
            </a:r>
          </a:p>
          <a:p>
            <a:pPr marL="285750" indent="-285750">
              <a:buFont typeface="Arial" panose="020B0604020202020204" pitchFamily="34" charset="0"/>
              <a:buChar char="•"/>
            </a:pPr>
            <a:r>
              <a:rPr lang="en-US" sz="2800" b="1" dirty="0">
                <a:solidFill>
                  <a:srgbClr val="000000"/>
                </a:solidFill>
              </a:rPr>
              <a:t>For each class value (or pseudo-class or attribute selector), apply 0,0,1,0 points</a:t>
            </a:r>
          </a:p>
          <a:p>
            <a:pPr marL="285750" indent="-285750">
              <a:buFont typeface="Arial" panose="020B0604020202020204" pitchFamily="34" charset="0"/>
              <a:buChar char="•"/>
            </a:pPr>
            <a:r>
              <a:rPr lang="en-US" sz="2800" b="1" dirty="0">
                <a:solidFill>
                  <a:srgbClr val="000000"/>
                </a:solidFill>
              </a:rPr>
              <a:t>For each element reference, apply 0,0,0,1 point</a:t>
            </a:r>
          </a:p>
        </p:txBody>
      </p:sp>
      <p:sp>
        <p:nvSpPr>
          <p:cNvPr id="3" name="Date Placeholder 2">
            <a:extLst>
              <a:ext uri="{FF2B5EF4-FFF2-40B4-BE49-F238E27FC236}">
                <a16:creationId xmlns:a16="http://schemas.microsoft.com/office/drawing/2014/main" id="{FCFBEA81-26D0-47BA-AB14-85AB61036B5C}"/>
              </a:ext>
            </a:extLst>
          </p:cNvPr>
          <p:cNvSpPr>
            <a:spLocks noGrp="1"/>
          </p:cNvSpPr>
          <p:nvPr>
            <p:ph type="dt" sz="half" idx="14"/>
          </p:nvPr>
        </p:nvSpPr>
        <p:spPr/>
        <p:txBody>
          <a:bodyPr/>
          <a:lstStyle/>
          <a:p>
            <a:fld id="{10311832-2EE0-4AC3-9C3D-79CC9D4D2A68}" type="datetime1">
              <a:rPr lang="en-US" smtClean="0"/>
              <a:t>3/11/2020</a:t>
            </a:fld>
            <a:endParaRPr lang="en-US"/>
          </a:p>
        </p:txBody>
      </p:sp>
      <p:sp>
        <p:nvSpPr>
          <p:cNvPr id="6" name="Footer Placeholder 5">
            <a:extLst>
              <a:ext uri="{FF2B5EF4-FFF2-40B4-BE49-F238E27FC236}">
                <a16:creationId xmlns:a16="http://schemas.microsoft.com/office/drawing/2014/main" id="{A83D7A4A-48D2-4935-8207-1722FC9DEFCD}"/>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1813259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2657"/>
            <a:ext cx="8153400" cy="805543"/>
          </a:xfrm>
        </p:spPr>
        <p:txBody>
          <a:bodyPr/>
          <a:lstStyle/>
          <a:p>
            <a:r>
              <a:rPr lang="en-US" dirty="0"/>
              <a:t>Specificity Calculations</a:t>
            </a:r>
          </a:p>
        </p:txBody>
      </p:sp>
      <p:pic>
        <p:nvPicPr>
          <p:cNvPr id="7" name="Picture 6"/>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0371" y="647700"/>
            <a:ext cx="5429250" cy="3295650"/>
          </a:xfrm>
          <a:prstGeom prst="rect">
            <a:avLst/>
          </a:prstGeom>
        </p:spPr>
      </p:pic>
      <p:pic>
        <p:nvPicPr>
          <p:cNvPr id="8" name="Picture 7"/>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8600" y="3752850"/>
            <a:ext cx="5429250" cy="3295650"/>
          </a:xfrm>
          <a:prstGeom prst="rect">
            <a:avLst/>
          </a:prstGeom>
        </p:spPr>
      </p:pic>
      <p:sp>
        <p:nvSpPr>
          <p:cNvPr id="3" name="Date Placeholder 2">
            <a:extLst>
              <a:ext uri="{FF2B5EF4-FFF2-40B4-BE49-F238E27FC236}">
                <a16:creationId xmlns:a16="http://schemas.microsoft.com/office/drawing/2014/main" id="{AEBDD121-9697-4379-BB69-9A5A1E7962FA}"/>
              </a:ext>
            </a:extLst>
          </p:cNvPr>
          <p:cNvSpPr>
            <a:spLocks noGrp="1"/>
          </p:cNvSpPr>
          <p:nvPr>
            <p:ph type="dt" sz="half" idx="14"/>
          </p:nvPr>
        </p:nvSpPr>
        <p:spPr/>
        <p:txBody>
          <a:bodyPr/>
          <a:lstStyle/>
          <a:p>
            <a:fld id="{7D6C9C5D-E4EA-49B0-ABCE-B8CBBE878475}" type="datetime1">
              <a:rPr lang="en-US" smtClean="0"/>
              <a:t>3/11/2020</a:t>
            </a:fld>
            <a:endParaRPr lang="en-US"/>
          </a:p>
        </p:txBody>
      </p:sp>
      <p:sp>
        <p:nvSpPr>
          <p:cNvPr id="4" name="Footer Placeholder 3">
            <a:extLst>
              <a:ext uri="{FF2B5EF4-FFF2-40B4-BE49-F238E27FC236}">
                <a16:creationId xmlns:a16="http://schemas.microsoft.com/office/drawing/2014/main" id="{16C6CADE-0865-4326-83DB-FC4E5D4D0C5A}"/>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0673457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 of </a:t>
            </a:r>
            <a:r>
              <a:rPr lang="en-US" dirty="0" err="1"/>
              <a:t>Stylesheets</a:t>
            </a:r>
            <a:endParaRPr lang="en-US" dirty="0"/>
          </a:p>
        </p:txBody>
      </p:sp>
      <p:sp>
        <p:nvSpPr>
          <p:cNvPr id="3" name="Content Placeholder 2"/>
          <p:cNvSpPr>
            <a:spLocks noGrp="1"/>
          </p:cNvSpPr>
          <p:nvPr>
            <p:ph sz="quarter" idx="1"/>
          </p:nvPr>
        </p:nvSpPr>
        <p:spPr/>
        <p:txBody>
          <a:bodyPr>
            <a:normAutofit/>
          </a:bodyPr>
          <a:lstStyle/>
          <a:p>
            <a:r>
              <a:rPr lang="en-US" dirty="0"/>
              <a:t>Linked or External Stylesheet:</a:t>
            </a:r>
            <a:br>
              <a:rPr lang="en-US" dirty="0"/>
            </a:br>
            <a:r>
              <a:rPr lang="en-US" dirty="0">
                <a:solidFill>
                  <a:srgbClr val="0070C0"/>
                </a:solidFill>
              </a:rPr>
              <a:t>&lt;link </a:t>
            </a:r>
            <a:r>
              <a:rPr lang="en-US" dirty="0" err="1">
                <a:solidFill>
                  <a:srgbClr val="0070C0"/>
                </a:solidFill>
              </a:rPr>
              <a:t>rel</a:t>
            </a:r>
            <a:r>
              <a:rPr lang="en-US" dirty="0">
                <a:solidFill>
                  <a:srgbClr val="0070C0"/>
                </a:solidFill>
              </a:rPr>
              <a:t>="stylesheet" </a:t>
            </a:r>
            <a:r>
              <a:rPr lang="en-US" dirty="0" err="1">
                <a:solidFill>
                  <a:srgbClr val="0070C0"/>
                </a:solidFill>
              </a:rPr>
              <a:t>href</a:t>
            </a:r>
            <a:r>
              <a:rPr lang="en-US" dirty="0">
                <a:solidFill>
                  <a:srgbClr val="0070C0"/>
                </a:solidFill>
              </a:rPr>
              <a:t>="styles/print.css“ media="print"&gt;</a:t>
            </a:r>
          </a:p>
          <a:p>
            <a:r>
              <a:rPr lang="en-US" dirty="0"/>
              <a:t>Embedded or Internal </a:t>
            </a:r>
            <a:r>
              <a:rPr lang="en-US" dirty="0" err="1"/>
              <a:t>Stylesheet</a:t>
            </a:r>
            <a:r>
              <a:rPr lang="en-US" dirty="0"/>
              <a:t>:</a:t>
            </a:r>
            <a:br>
              <a:rPr lang="en-US" dirty="0"/>
            </a:br>
            <a:r>
              <a:rPr lang="en-US" dirty="0">
                <a:solidFill>
                  <a:srgbClr val="0070C0"/>
                </a:solidFill>
              </a:rPr>
              <a:t>&lt;head&gt;</a:t>
            </a:r>
            <a:br>
              <a:rPr lang="en-US" dirty="0">
                <a:solidFill>
                  <a:srgbClr val="0070C0"/>
                </a:solidFill>
              </a:rPr>
            </a:br>
            <a:r>
              <a:rPr lang="en-US" dirty="0">
                <a:solidFill>
                  <a:srgbClr val="0070C0"/>
                </a:solidFill>
              </a:rPr>
              <a:t>&lt;style&gt;</a:t>
            </a:r>
            <a:br>
              <a:rPr lang="en-US" dirty="0">
                <a:solidFill>
                  <a:srgbClr val="0070C0"/>
                </a:solidFill>
              </a:rPr>
            </a:br>
            <a:r>
              <a:rPr lang="en-US" dirty="0">
                <a:solidFill>
                  <a:srgbClr val="0070C0"/>
                </a:solidFill>
              </a:rPr>
              <a:t>p { color: navy; }</a:t>
            </a:r>
            <a:br>
              <a:rPr lang="en-US" dirty="0">
                <a:solidFill>
                  <a:srgbClr val="0070C0"/>
                </a:solidFill>
              </a:rPr>
            </a:br>
            <a:r>
              <a:rPr lang="en-US" dirty="0">
                <a:solidFill>
                  <a:srgbClr val="0070C0"/>
                </a:solidFill>
              </a:rPr>
              <a:t>body { background-color: </a:t>
            </a:r>
            <a:r>
              <a:rPr lang="en-US" dirty="0" err="1">
                <a:solidFill>
                  <a:srgbClr val="0070C0"/>
                </a:solidFill>
              </a:rPr>
              <a:t>aliceblue</a:t>
            </a:r>
            <a:r>
              <a:rPr lang="en-US" dirty="0">
                <a:solidFill>
                  <a:srgbClr val="0070C0"/>
                </a:solidFill>
              </a:rPr>
              <a:t>;</a:t>
            </a:r>
            <a:br>
              <a:rPr lang="en-US" dirty="0">
                <a:solidFill>
                  <a:srgbClr val="0070C0"/>
                </a:solidFill>
              </a:rPr>
            </a:br>
            <a:r>
              <a:rPr lang="en-US" dirty="0">
                <a:solidFill>
                  <a:srgbClr val="0070C0"/>
                </a:solidFill>
              </a:rPr>
              <a:t>	     color: navy;</a:t>
            </a:r>
            <a:br>
              <a:rPr lang="en-US" dirty="0">
                <a:solidFill>
                  <a:srgbClr val="0070C0"/>
                </a:solidFill>
              </a:rPr>
            </a:br>
            <a:r>
              <a:rPr lang="en-US" dirty="0">
                <a:solidFill>
                  <a:srgbClr val="0070C0"/>
                </a:solidFill>
              </a:rPr>
              <a:t>	     font-size:  1em; }</a:t>
            </a:r>
            <a:br>
              <a:rPr lang="en-US" dirty="0">
                <a:solidFill>
                  <a:srgbClr val="0070C0"/>
                </a:solidFill>
              </a:rPr>
            </a:br>
            <a:r>
              <a:rPr lang="en-US" dirty="0">
                <a:solidFill>
                  <a:srgbClr val="0070C0"/>
                </a:solidFill>
              </a:rPr>
              <a:t>&lt;/style&gt;</a:t>
            </a:r>
            <a:br>
              <a:rPr lang="en-US" dirty="0">
                <a:solidFill>
                  <a:srgbClr val="0070C0"/>
                </a:solidFill>
              </a:rPr>
            </a:br>
            <a:r>
              <a:rPr lang="en-US" dirty="0">
                <a:solidFill>
                  <a:srgbClr val="0070C0"/>
                </a:solidFill>
              </a:rPr>
              <a:t>&lt;/head&gt;</a:t>
            </a:r>
          </a:p>
          <a:p>
            <a:endParaRPr lang="en-US" dirty="0"/>
          </a:p>
        </p:txBody>
      </p:sp>
      <p:sp>
        <p:nvSpPr>
          <p:cNvPr id="4" name="Date Placeholder 3">
            <a:extLst>
              <a:ext uri="{FF2B5EF4-FFF2-40B4-BE49-F238E27FC236}">
                <a16:creationId xmlns:a16="http://schemas.microsoft.com/office/drawing/2014/main" id="{72FDF98B-71D5-48D5-9A10-0E8E1A48A2E2}"/>
              </a:ext>
            </a:extLst>
          </p:cNvPr>
          <p:cNvSpPr>
            <a:spLocks noGrp="1"/>
          </p:cNvSpPr>
          <p:nvPr>
            <p:ph type="dt" sz="half" idx="14"/>
          </p:nvPr>
        </p:nvSpPr>
        <p:spPr/>
        <p:txBody>
          <a:bodyPr/>
          <a:lstStyle/>
          <a:p>
            <a:fld id="{A086B4A7-6AEB-4EB2-B757-882D1460F977}" type="datetime1">
              <a:rPr lang="en-US" smtClean="0"/>
              <a:t>3/11/2020</a:t>
            </a:fld>
            <a:endParaRPr lang="en-US"/>
          </a:p>
        </p:txBody>
      </p:sp>
      <p:sp>
        <p:nvSpPr>
          <p:cNvPr id="5" name="Footer Placeholder 4">
            <a:extLst>
              <a:ext uri="{FF2B5EF4-FFF2-40B4-BE49-F238E27FC236}">
                <a16:creationId xmlns:a16="http://schemas.microsoft.com/office/drawing/2014/main" id="{C4A8B1FB-3920-4D5D-8E4E-54327C6B36A2}"/>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994364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Important!</a:t>
            </a:r>
          </a:p>
        </p:txBody>
      </p:sp>
      <p:sp>
        <p:nvSpPr>
          <p:cNvPr id="3" name="Content Placeholder 2"/>
          <p:cNvSpPr>
            <a:spLocks noGrp="1"/>
          </p:cNvSpPr>
          <p:nvPr>
            <p:ph sz="quarter" idx="1"/>
          </p:nvPr>
        </p:nvSpPr>
        <p:spPr/>
        <p:txBody>
          <a:bodyPr>
            <a:normAutofit/>
          </a:bodyPr>
          <a:lstStyle/>
          <a:p>
            <a:r>
              <a:rPr lang="en-US" sz="3200" dirty="0"/>
              <a:t>Overrides IDs and even the browser settings:</a:t>
            </a:r>
          </a:p>
          <a:p>
            <a:pPr lvl="1"/>
            <a:r>
              <a:rPr lang="en-US" sz="2800" dirty="0"/>
              <a:t>.button</a:t>
            </a:r>
            <a:br>
              <a:rPr lang="en-US" sz="2800" dirty="0"/>
            </a:br>
            <a:r>
              <a:rPr lang="en-US" sz="2800" dirty="0"/>
              <a:t> { display: inline-block </a:t>
            </a:r>
            <a:r>
              <a:rPr lang="en-US" sz="2800" dirty="0">
                <a:solidFill>
                  <a:srgbClr val="FF0000"/>
                </a:solidFill>
              </a:rPr>
              <a:t>!important</a:t>
            </a:r>
            <a:r>
              <a:rPr lang="en-US" sz="2800" dirty="0"/>
              <a:t>; }</a:t>
            </a:r>
          </a:p>
        </p:txBody>
      </p:sp>
      <p:sp>
        <p:nvSpPr>
          <p:cNvPr id="4" name="Date Placeholder 3">
            <a:extLst>
              <a:ext uri="{FF2B5EF4-FFF2-40B4-BE49-F238E27FC236}">
                <a16:creationId xmlns:a16="http://schemas.microsoft.com/office/drawing/2014/main" id="{D37AF5C9-BD42-44A7-B354-EB7655D45D03}"/>
              </a:ext>
            </a:extLst>
          </p:cNvPr>
          <p:cNvSpPr>
            <a:spLocks noGrp="1"/>
          </p:cNvSpPr>
          <p:nvPr>
            <p:ph type="dt" sz="half" idx="14"/>
          </p:nvPr>
        </p:nvSpPr>
        <p:spPr/>
        <p:txBody>
          <a:bodyPr/>
          <a:lstStyle/>
          <a:p>
            <a:fld id="{AB8FDE45-D107-4226-8E6F-EEAEF3FD89C1}" type="datetime1">
              <a:rPr lang="en-US" smtClean="0"/>
              <a:t>3/11/2020</a:t>
            </a:fld>
            <a:endParaRPr lang="en-US"/>
          </a:p>
        </p:txBody>
      </p:sp>
      <p:sp>
        <p:nvSpPr>
          <p:cNvPr id="5" name="Footer Placeholder 4">
            <a:extLst>
              <a:ext uri="{FF2B5EF4-FFF2-40B4-BE49-F238E27FC236}">
                <a16:creationId xmlns:a16="http://schemas.microsoft.com/office/drawing/2014/main" id="{6DA5E85D-F790-46AE-A069-D6798D6535A4}"/>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25163807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Hiding Elements</a:t>
            </a:r>
          </a:p>
        </p:txBody>
      </p:sp>
      <p:sp>
        <p:nvSpPr>
          <p:cNvPr id="3" name="Content Placeholder 2"/>
          <p:cNvSpPr>
            <a:spLocks noGrp="1"/>
          </p:cNvSpPr>
          <p:nvPr>
            <p:ph sz="quarter" idx="1"/>
          </p:nvPr>
        </p:nvSpPr>
        <p:spPr/>
        <p:txBody>
          <a:bodyPr/>
          <a:lstStyle/>
          <a:p>
            <a:r>
              <a:rPr lang="en-US" dirty="0"/>
              <a:t>&lt;link </a:t>
            </a:r>
            <a:r>
              <a:rPr lang="en-US" dirty="0" err="1"/>
              <a:t>rel</a:t>
            </a:r>
            <a:r>
              <a:rPr lang="en-US" dirty="0"/>
              <a:t>="stylesheet" media="print" </a:t>
            </a:r>
            <a:r>
              <a:rPr lang="en-US" dirty="0" err="1"/>
              <a:t>href</a:t>
            </a:r>
            <a:r>
              <a:rPr lang="en-US" dirty="0"/>
              <a:t>="styles/print.css"&gt;</a:t>
            </a:r>
          </a:p>
          <a:p>
            <a:r>
              <a:rPr lang="en-US" dirty="0"/>
              <a:t>footer { visibility: hidden;}</a:t>
            </a:r>
          </a:p>
          <a:p>
            <a:r>
              <a:rPr lang="en-US" dirty="0" err="1"/>
              <a:t>img</a:t>
            </a:r>
            <a:r>
              <a:rPr lang="en-US" dirty="0"/>
              <a:t> { display: none; }</a:t>
            </a:r>
          </a:p>
        </p:txBody>
      </p:sp>
      <p:sp>
        <p:nvSpPr>
          <p:cNvPr id="4" name="Line Callout 1 3"/>
          <p:cNvSpPr/>
          <p:nvPr/>
        </p:nvSpPr>
        <p:spPr>
          <a:xfrm>
            <a:off x="5638800" y="3048000"/>
            <a:ext cx="3048000" cy="1524000"/>
          </a:xfrm>
          <a:prstGeom prst="borderCallout1">
            <a:avLst>
              <a:gd name="adj1" fmla="val 16326"/>
              <a:gd name="adj2" fmla="val -151"/>
              <a:gd name="adj3" fmla="val -13561"/>
              <a:gd name="adj4" fmla="val -416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Hides and keeps the blank space</a:t>
            </a:r>
          </a:p>
        </p:txBody>
      </p:sp>
      <p:sp>
        <p:nvSpPr>
          <p:cNvPr id="5" name="Line Callout 1 4"/>
          <p:cNvSpPr/>
          <p:nvPr/>
        </p:nvSpPr>
        <p:spPr>
          <a:xfrm>
            <a:off x="1574800" y="4114800"/>
            <a:ext cx="2768600" cy="1447800"/>
          </a:xfrm>
          <a:prstGeom prst="borderCallout1">
            <a:avLst>
              <a:gd name="adj1" fmla="val 2163"/>
              <a:gd name="adj2" fmla="val 675"/>
              <a:gd name="adj3" fmla="val -61663"/>
              <a:gd name="adj4" fmla="val -146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Hides and squishes the hidden space</a:t>
            </a:r>
          </a:p>
        </p:txBody>
      </p:sp>
      <p:sp>
        <p:nvSpPr>
          <p:cNvPr id="6" name="Date Placeholder 5">
            <a:extLst>
              <a:ext uri="{FF2B5EF4-FFF2-40B4-BE49-F238E27FC236}">
                <a16:creationId xmlns:a16="http://schemas.microsoft.com/office/drawing/2014/main" id="{E1D41A65-B6A0-4D2A-A2A6-ACC567C13A10}"/>
              </a:ext>
            </a:extLst>
          </p:cNvPr>
          <p:cNvSpPr>
            <a:spLocks noGrp="1"/>
          </p:cNvSpPr>
          <p:nvPr>
            <p:ph type="dt" sz="half" idx="14"/>
          </p:nvPr>
        </p:nvSpPr>
        <p:spPr/>
        <p:txBody>
          <a:bodyPr/>
          <a:lstStyle/>
          <a:p>
            <a:fld id="{A8BD95C9-23CE-4375-82CA-3B730DEF05B9}" type="datetime1">
              <a:rPr lang="en-US" smtClean="0"/>
              <a:t>3/11/2020</a:t>
            </a:fld>
            <a:endParaRPr lang="en-US"/>
          </a:p>
        </p:txBody>
      </p:sp>
      <p:sp>
        <p:nvSpPr>
          <p:cNvPr id="7" name="Footer Placeholder 6">
            <a:extLst>
              <a:ext uri="{FF2B5EF4-FFF2-40B4-BE49-F238E27FC236}">
                <a16:creationId xmlns:a16="http://schemas.microsoft.com/office/drawing/2014/main" id="{F7273A01-D5F6-4001-BD4F-4E6C1FD0FD2E}"/>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56157694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44B76-BDA4-4DEA-8E68-FD95CCD0CA61}"/>
              </a:ext>
            </a:extLst>
          </p:cNvPr>
          <p:cNvSpPr>
            <a:spLocks noGrp="1"/>
          </p:cNvSpPr>
          <p:nvPr>
            <p:ph type="title"/>
          </p:nvPr>
        </p:nvSpPr>
        <p:spPr/>
        <p:txBody>
          <a:bodyPr/>
          <a:lstStyle/>
          <a:p>
            <a:r>
              <a:rPr lang="en-US" dirty="0"/>
              <a:t>CSS Margins</a:t>
            </a:r>
          </a:p>
        </p:txBody>
      </p:sp>
      <p:sp>
        <p:nvSpPr>
          <p:cNvPr id="3" name="Content Placeholder 2">
            <a:extLst>
              <a:ext uri="{FF2B5EF4-FFF2-40B4-BE49-F238E27FC236}">
                <a16:creationId xmlns:a16="http://schemas.microsoft.com/office/drawing/2014/main" id="{D9CFF2B4-EE52-49BF-9B8D-1CEBB0A28C52}"/>
              </a:ext>
            </a:extLst>
          </p:cNvPr>
          <p:cNvSpPr>
            <a:spLocks noGrp="1"/>
          </p:cNvSpPr>
          <p:nvPr>
            <p:ph sz="quarter" idx="1"/>
          </p:nvPr>
        </p:nvSpPr>
        <p:spPr/>
        <p:txBody>
          <a:bodyPr/>
          <a:lstStyle/>
          <a:p>
            <a:r>
              <a:rPr lang="en-US" b="0" dirty="0"/>
              <a:t>p {</a:t>
            </a:r>
            <a:br>
              <a:rPr lang="en-US" b="0" dirty="0"/>
            </a:br>
            <a:r>
              <a:rPr lang="en-US" b="0" dirty="0"/>
              <a:t>  margin-top: 100px;</a:t>
            </a:r>
            <a:br>
              <a:rPr lang="en-US" b="0" dirty="0"/>
            </a:br>
            <a:r>
              <a:rPr lang="en-US" b="0" dirty="0"/>
              <a:t>  margin-right: 150px;</a:t>
            </a:r>
            <a:br>
              <a:rPr lang="en-US" b="0" dirty="0"/>
            </a:br>
            <a:r>
              <a:rPr lang="en-US" b="0" dirty="0"/>
              <a:t>  margin-bottom: 100px;</a:t>
            </a:r>
            <a:br>
              <a:rPr lang="en-US" b="0" dirty="0"/>
            </a:br>
            <a:r>
              <a:rPr lang="en-US" b="0" dirty="0"/>
              <a:t>  margin-left: 80px;</a:t>
            </a:r>
            <a:br>
              <a:rPr lang="en-US" b="0" dirty="0"/>
            </a:br>
            <a:r>
              <a:rPr lang="en-US" b="0" dirty="0"/>
              <a:t>}</a:t>
            </a:r>
          </a:p>
          <a:p>
            <a:r>
              <a:rPr lang="en-US" b="0" dirty="0"/>
              <a:t>div { margin: auto; }</a:t>
            </a:r>
            <a:br>
              <a:rPr lang="en-US" b="0" dirty="0"/>
            </a:br>
            <a:endParaRPr lang="en-US" b="0" dirty="0"/>
          </a:p>
          <a:p>
            <a:r>
              <a:rPr lang="en-US" b="0" dirty="0"/>
              <a:t>Shorthand: Mnemonic </a:t>
            </a:r>
            <a:r>
              <a:rPr lang="en-US" b="0" dirty="0" err="1"/>
              <a:t>TRouBLe</a:t>
            </a:r>
            <a:endParaRPr lang="en-US" b="0" dirty="0"/>
          </a:p>
          <a:p>
            <a:pPr lvl="1"/>
            <a:r>
              <a:rPr lang="en-US" b="0" dirty="0"/>
              <a:t>p { margin:  100px  150px  100px  80px; }</a:t>
            </a:r>
            <a:endParaRPr lang="en-US" dirty="0"/>
          </a:p>
        </p:txBody>
      </p:sp>
      <p:sp>
        <p:nvSpPr>
          <p:cNvPr id="4" name="Date Placeholder 3">
            <a:extLst>
              <a:ext uri="{FF2B5EF4-FFF2-40B4-BE49-F238E27FC236}">
                <a16:creationId xmlns:a16="http://schemas.microsoft.com/office/drawing/2014/main" id="{D60793C5-D37F-465B-B3A9-2F17F8C0BC26}"/>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2181A04F-94F8-45AD-8A1C-0888DF0AE5D1}"/>
              </a:ext>
            </a:extLst>
          </p:cNvPr>
          <p:cNvSpPr>
            <a:spLocks noGrp="1"/>
          </p:cNvSpPr>
          <p:nvPr>
            <p:ph type="ftr" sz="quarter" idx="16"/>
          </p:nvPr>
        </p:nvSpPr>
        <p:spPr/>
        <p:txBody>
          <a:bodyPr/>
          <a:lstStyle/>
          <a:p>
            <a:r>
              <a:rPr lang="en-US"/>
              <a:t>HTML and CSS</a:t>
            </a:r>
          </a:p>
        </p:txBody>
      </p:sp>
      <p:sp>
        <p:nvSpPr>
          <p:cNvPr id="9" name="Callout: Up Arrow 8">
            <a:extLst>
              <a:ext uri="{FF2B5EF4-FFF2-40B4-BE49-F238E27FC236}">
                <a16:creationId xmlns:a16="http://schemas.microsoft.com/office/drawing/2014/main" id="{132F3112-AEC5-4F1D-AD6F-9A5C3351F5E5}"/>
              </a:ext>
            </a:extLst>
          </p:cNvPr>
          <p:cNvSpPr/>
          <p:nvPr/>
        </p:nvSpPr>
        <p:spPr>
          <a:xfrm>
            <a:off x="4419600" y="5663301"/>
            <a:ext cx="990600" cy="998539"/>
          </a:xfrm>
          <a:prstGeom prst="upArrowCallout">
            <a:avLst>
              <a:gd name="adj1" fmla="val 21527"/>
              <a:gd name="adj2" fmla="val 25000"/>
              <a:gd name="adj3" fmla="val 34634"/>
              <a:gd name="adj4" fmla="val 435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Bottom</a:t>
            </a:r>
          </a:p>
        </p:txBody>
      </p:sp>
      <p:sp>
        <p:nvSpPr>
          <p:cNvPr id="10" name="Callout: Up Arrow 9">
            <a:extLst>
              <a:ext uri="{FF2B5EF4-FFF2-40B4-BE49-F238E27FC236}">
                <a16:creationId xmlns:a16="http://schemas.microsoft.com/office/drawing/2014/main" id="{735C07BB-A84D-4D34-8C5F-ADDF44443343}"/>
              </a:ext>
            </a:extLst>
          </p:cNvPr>
          <p:cNvSpPr/>
          <p:nvPr/>
        </p:nvSpPr>
        <p:spPr>
          <a:xfrm>
            <a:off x="3352800" y="5663301"/>
            <a:ext cx="990600" cy="998539"/>
          </a:xfrm>
          <a:prstGeom prst="upArrowCallout">
            <a:avLst>
              <a:gd name="adj1" fmla="val 21527"/>
              <a:gd name="adj2" fmla="val 25000"/>
              <a:gd name="adj3" fmla="val 34634"/>
              <a:gd name="adj4" fmla="val 435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Right</a:t>
            </a:r>
          </a:p>
        </p:txBody>
      </p:sp>
      <p:sp>
        <p:nvSpPr>
          <p:cNvPr id="11" name="Callout: Up Arrow 10">
            <a:extLst>
              <a:ext uri="{FF2B5EF4-FFF2-40B4-BE49-F238E27FC236}">
                <a16:creationId xmlns:a16="http://schemas.microsoft.com/office/drawing/2014/main" id="{79FB760F-9D5B-4C68-96D5-222C2A10E947}"/>
              </a:ext>
            </a:extLst>
          </p:cNvPr>
          <p:cNvSpPr/>
          <p:nvPr/>
        </p:nvSpPr>
        <p:spPr>
          <a:xfrm rot="1765807">
            <a:off x="2265929" y="5484357"/>
            <a:ext cx="990600" cy="998539"/>
          </a:xfrm>
          <a:prstGeom prst="upArrowCallout">
            <a:avLst>
              <a:gd name="adj1" fmla="val 21527"/>
              <a:gd name="adj2" fmla="val 25000"/>
              <a:gd name="adj3" fmla="val 34634"/>
              <a:gd name="adj4" fmla="val 435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Top</a:t>
            </a:r>
          </a:p>
        </p:txBody>
      </p:sp>
      <p:sp>
        <p:nvSpPr>
          <p:cNvPr id="12" name="Callout: Up Arrow 11">
            <a:extLst>
              <a:ext uri="{FF2B5EF4-FFF2-40B4-BE49-F238E27FC236}">
                <a16:creationId xmlns:a16="http://schemas.microsoft.com/office/drawing/2014/main" id="{81F50E27-C638-4E00-8D2F-5B2A72DF0566}"/>
              </a:ext>
            </a:extLst>
          </p:cNvPr>
          <p:cNvSpPr/>
          <p:nvPr/>
        </p:nvSpPr>
        <p:spPr>
          <a:xfrm rot="19240756">
            <a:off x="5472663" y="5506237"/>
            <a:ext cx="990600" cy="998539"/>
          </a:xfrm>
          <a:prstGeom prst="upArrowCallout">
            <a:avLst>
              <a:gd name="adj1" fmla="val 21527"/>
              <a:gd name="adj2" fmla="val 25000"/>
              <a:gd name="adj3" fmla="val 34634"/>
              <a:gd name="adj4" fmla="val 435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Left</a:t>
            </a:r>
          </a:p>
        </p:txBody>
      </p:sp>
      <p:sp>
        <p:nvSpPr>
          <p:cNvPr id="14" name="Arrow: Left 13">
            <a:extLst>
              <a:ext uri="{FF2B5EF4-FFF2-40B4-BE49-F238E27FC236}">
                <a16:creationId xmlns:a16="http://schemas.microsoft.com/office/drawing/2014/main" id="{69673222-DAEA-4448-90B0-2EF005505701}"/>
              </a:ext>
            </a:extLst>
          </p:cNvPr>
          <p:cNvSpPr/>
          <p:nvPr/>
        </p:nvSpPr>
        <p:spPr>
          <a:xfrm rot="20033767">
            <a:off x="3583238" y="2899197"/>
            <a:ext cx="2663323" cy="1145320"/>
          </a:xfrm>
          <a:prstGeom prst="leftArrow">
            <a:avLst>
              <a:gd name="adj1" fmla="val 50000"/>
              <a:gd name="adj2" fmla="val 470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Auto-centers between margins</a:t>
            </a:r>
          </a:p>
        </p:txBody>
      </p:sp>
    </p:spTree>
    <p:extLst>
      <p:ext uri="{BB962C8B-B14F-4D97-AF65-F5344CB8AC3E}">
        <p14:creationId xmlns:p14="http://schemas.microsoft.com/office/powerpoint/2010/main" val="14138513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DBA6521-28CE-4DF9-A9F4-7BE37169130E}"/>
              </a:ext>
            </a:extLst>
          </p:cNvPr>
          <p:cNvGraphicFramePr>
            <a:graphicFrameLocks noGrp="1"/>
          </p:cNvGraphicFramePr>
          <p:nvPr>
            <p:ph sz="quarter" idx="1"/>
            <p:extLst>
              <p:ext uri="{D42A27DB-BD31-4B8C-83A1-F6EECF244321}">
                <p14:modId xmlns:p14="http://schemas.microsoft.com/office/powerpoint/2010/main" val="862449197"/>
              </p:ext>
            </p:extLst>
          </p:nvPr>
        </p:nvGraphicFramePr>
        <p:xfrm>
          <a:off x="1" y="0"/>
          <a:ext cx="9144000" cy="6858001"/>
        </p:xfrm>
        <a:graphic>
          <a:graphicData uri="http://schemas.openxmlformats.org/drawingml/2006/table">
            <a:tbl>
              <a:tblPr firstRow="1" bandRow="1">
                <a:tableStyleId>{5C22544A-7EE6-4342-B048-85BDC9FD1C3A}</a:tableStyleId>
              </a:tblPr>
              <a:tblGrid>
                <a:gridCol w="2209799">
                  <a:extLst>
                    <a:ext uri="{9D8B030D-6E8A-4147-A177-3AD203B41FA5}">
                      <a16:colId xmlns:a16="http://schemas.microsoft.com/office/drawing/2014/main" val="883669865"/>
                    </a:ext>
                  </a:extLst>
                </a:gridCol>
                <a:gridCol w="1828800">
                  <a:extLst>
                    <a:ext uri="{9D8B030D-6E8A-4147-A177-3AD203B41FA5}">
                      <a16:colId xmlns:a16="http://schemas.microsoft.com/office/drawing/2014/main" val="1895272899"/>
                    </a:ext>
                  </a:extLst>
                </a:gridCol>
                <a:gridCol w="5105401">
                  <a:extLst>
                    <a:ext uri="{9D8B030D-6E8A-4147-A177-3AD203B41FA5}">
                      <a16:colId xmlns:a16="http://schemas.microsoft.com/office/drawing/2014/main" val="14535043"/>
                    </a:ext>
                  </a:extLst>
                </a:gridCol>
              </a:tblGrid>
              <a:tr h="632751">
                <a:tc>
                  <a:txBody>
                    <a:bodyPr/>
                    <a:lstStyle/>
                    <a:p>
                      <a:pPr algn="l" fontAlgn="t"/>
                      <a:r>
                        <a:rPr lang="en-US" dirty="0">
                          <a:effectLst/>
                        </a:rPr>
                        <a:t>Selector</a:t>
                      </a:r>
                    </a:p>
                  </a:txBody>
                  <a:tcPr marL="45720" marR="18288" marB="9144"/>
                </a:tc>
                <a:tc>
                  <a:txBody>
                    <a:bodyPr/>
                    <a:lstStyle/>
                    <a:p>
                      <a:pPr algn="l" fontAlgn="t"/>
                      <a:r>
                        <a:rPr lang="en-US" dirty="0">
                          <a:effectLst/>
                        </a:rPr>
                        <a:t>Selector Example</a:t>
                      </a:r>
                    </a:p>
                  </a:txBody>
                  <a:tcPr marL="45720" marR="18288" marB="9144"/>
                </a:tc>
                <a:tc>
                  <a:txBody>
                    <a:bodyPr/>
                    <a:lstStyle/>
                    <a:p>
                      <a:pPr algn="l" fontAlgn="t"/>
                      <a:r>
                        <a:rPr lang="en-US" dirty="0">
                          <a:effectLst/>
                        </a:rPr>
                        <a:t>Example Description</a:t>
                      </a:r>
                    </a:p>
                  </a:txBody>
                  <a:tcPr marL="45720" marR="18288" marB="9144"/>
                </a:tc>
                <a:extLst>
                  <a:ext uri="{0D108BD9-81ED-4DB2-BD59-A6C34878D82A}">
                    <a16:rowId xmlns:a16="http://schemas.microsoft.com/office/drawing/2014/main" val="1889682053"/>
                  </a:ext>
                </a:extLst>
              </a:tr>
              <a:tr h="345137">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dirty="0"/>
                        <a:t>element </a:t>
                      </a:r>
                      <a:r>
                        <a:rPr lang="en-US" dirty="0" err="1"/>
                        <a:t>element</a:t>
                      </a:r>
                      <a:endParaRPr lang="en-US" dirty="0"/>
                    </a:p>
                  </a:txBody>
                  <a:tcPr marL="45720" marR="18288" marB="9144"/>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dirty="0">
                          <a:effectLst/>
                        </a:rPr>
                        <a:t>div p</a:t>
                      </a:r>
                    </a:p>
                  </a:txBody>
                  <a:tcPr marL="45720" marR="18288" marB="9144"/>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dirty="0">
                          <a:effectLst/>
                        </a:rPr>
                        <a:t>Selects all &lt;p&gt; elements after &lt;div&gt; elements</a:t>
                      </a:r>
                    </a:p>
                  </a:txBody>
                  <a:tcPr marL="45720" marR="18288" marB="9144"/>
                </a:tc>
                <a:extLst>
                  <a:ext uri="{0D108BD9-81ED-4DB2-BD59-A6C34878D82A}">
                    <a16:rowId xmlns:a16="http://schemas.microsoft.com/office/drawing/2014/main" val="2374522034"/>
                  </a:ext>
                </a:extLst>
              </a:tr>
              <a:tr h="632751">
                <a:tc>
                  <a:txBody>
                    <a:bodyPr/>
                    <a:lstStyle/>
                    <a:p>
                      <a:pPr algn="l" fontAlgn="t"/>
                      <a:r>
                        <a:rPr lang="en-US" dirty="0"/>
                        <a:t>element&gt;element</a:t>
                      </a:r>
                    </a:p>
                  </a:txBody>
                  <a:tcPr marL="45720" marR="18288" marB="9144"/>
                </a:tc>
                <a:tc>
                  <a:txBody>
                    <a:bodyPr/>
                    <a:lstStyle/>
                    <a:p>
                      <a:pPr algn="l" fontAlgn="t"/>
                      <a:r>
                        <a:rPr lang="en-US">
                          <a:effectLst/>
                        </a:rPr>
                        <a:t>div &gt; p</a:t>
                      </a:r>
                    </a:p>
                  </a:txBody>
                  <a:tcPr marL="45720" marR="18288" marB="9144"/>
                </a:tc>
                <a:tc>
                  <a:txBody>
                    <a:bodyPr/>
                    <a:lstStyle/>
                    <a:p>
                      <a:pPr algn="l" fontAlgn="t"/>
                      <a:r>
                        <a:rPr lang="en-US" dirty="0">
                          <a:effectLst/>
                        </a:rPr>
                        <a:t>Selects all &lt;p&gt; elements where the parent is a &lt;div&gt; element</a:t>
                      </a:r>
                    </a:p>
                  </a:txBody>
                  <a:tcPr marL="45720" marR="18288" marB="9144"/>
                </a:tc>
                <a:extLst>
                  <a:ext uri="{0D108BD9-81ED-4DB2-BD59-A6C34878D82A}">
                    <a16:rowId xmlns:a16="http://schemas.microsoft.com/office/drawing/2014/main" val="2676541232"/>
                  </a:ext>
                </a:extLst>
              </a:tr>
              <a:tr h="648862">
                <a:tc>
                  <a:txBody>
                    <a:bodyPr/>
                    <a:lstStyle/>
                    <a:p>
                      <a:pPr algn="l" fontAlgn="t"/>
                      <a:r>
                        <a:rPr lang="en-US" dirty="0" err="1"/>
                        <a:t>element+element</a:t>
                      </a:r>
                      <a:endParaRPr lang="en-US" dirty="0"/>
                    </a:p>
                  </a:txBody>
                  <a:tcPr marL="45720" marR="18288" marB="9144"/>
                </a:tc>
                <a:tc>
                  <a:txBody>
                    <a:bodyPr/>
                    <a:lstStyle/>
                    <a:p>
                      <a:pPr algn="l" fontAlgn="t"/>
                      <a:r>
                        <a:rPr lang="en-US">
                          <a:effectLst/>
                        </a:rPr>
                        <a:t>div + p</a:t>
                      </a:r>
                    </a:p>
                  </a:txBody>
                  <a:tcPr marL="45720" marR="18288" marB="9144"/>
                </a:tc>
                <a:tc>
                  <a:txBody>
                    <a:bodyPr/>
                    <a:lstStyle/>
                    <a:p>
                      <a:pPr algn="l" fontAlgn="t"/>
                      <a:r>
                        <a:rPr lang="en-US">
                          <a:effectLst/>
                        </a:rPr>
                        <a:t>Selects all &lt;p&gt; elements that are placed immediately after &lt;div&gt; elements</a:t>
                      </a:r>
                    </a:p>
                  </a:txBody>
                  <a:tcPr marL="45720" marR="18288" marB="9144"/>
                </a:tc>
                <a:extLst>
                  <a:ext uri="{0D108BD9-81ED-4DB2-BD59-A6C34878D82A}">
                    <a16:rowId xmlns:a16="http://schemas.microsoft.com/office/drawing/2014/main" val="1361273815"/>
                  </a:ext>
                </a:extLst>
              </a:tr>
              <a:tr h="611660">
                <a:tc>
                  <a:txBody>
                    <a:bodyPr/>
                    <a:lstStyle/>
                    <a:p>
                      <a:pPr algn="l" fontAlgn="t"/>
                      <a:r>
                        <a:rPr lang="en-US" dirty="0"/>
                        <a:t>element1~element2</a:t>
                      </a:r>
                    </a:p>
                  </a:txBody>
                  <a:tcPr marL="45720" marR="18288" marB="9144"/>
                </a:tc>
                <a:tc>
                  <a:txBody>
                    <a:bodyPr/>
                    <a:lstStyle/>
                    <a:p>
                      <a:pPr algn="l" fontAlgn="t"/>
                      <a:r>
                        <a:rPr lang="en-US">
                          <a:effectLst/>
                        </a:rPr>
                        <a:t>p ~ ul</a:t>
                      </a:r>
                    </a:p>
                  </a:txBody>
                  <a:tcPr marL="45720" marR="18288" marB="9144"/>
                </a:tc>
                <a:tc>
                  <a:txBody>
                    <a:bodyPr/>
                    <a:lstStyle/>
                    <a:p>
                      <a:pPr algn="l" fontAlgn="t"/>
                      <a:r>
                        <a:rPr lang="en-US">
                          <a:effectLst/>
                        </a:rPr>
                        <a:t>Selects every &lt;ul&gt; element that are preceded by a &lt;p&gt; element</a:t>
                      </a:r>
                    </a:p>
                  </a:txBody>
                  <a:tcPr marL="45720" marR="18288" marB="9144"/>
                </a:tc>
                <a:extLst>
                  <a:ext uri="{0D108BD9-81ED-4DB2-BD59-A6C34878D82A}">
                    <a16:rowId xmlns:a16="http://schemas.microsoft.com/office/drawing/2014/main" val="3502870934"/>
                  </a:ext>
                </a:extLst>
              </a:tr>
              <a:tr h="424151">
                <a:tc>
                  <a:txBody>
                    <a:bodyPr/>
                    <a:lstStyle/>
                    <a:p>
                      <a:pPr algn="l" fontAlgn="t"/>
                      <a:r>
                        <a:rPr lang="en-US" dirty="0"/>
                        <a:t>[attribute]</a:t>
                      </a:r>
                    </a:p>
                  </a:txBody>
                  <a:tcPr marL="45720" marR="18288" marB="9144"/>
                </a:tc>
                <a:tc>
                  <a:txBody>
                    <a:bodyPr/>
                    <a:lstStyle/>
                    <a:p>
                      <a:pPr algn="l" fontAlgn="t"/>
                      <a:r>
                        <a:rPr lang="en-US">
                          <a:effectLst/>
                        </a:rPr>
                        <a:t>[target]</a:t>
                      </a:r>
                    </a:p>
                  </a:txBody>
                  <a:tcPr marL="45720" marR="18288" marB="9144"/>
                </a:tc>
                <a:tc>
                  <a:txBody>
                    <a:bodyPr/>
                    <a:lstStyle/>
                    <a:p>
                      <a:pPr algn="l" fontAlgn="t"/>
                      <a:r>
                        <a:rPr lang="en-US" dirty="0">
                          <a:effectLst/>
                        </a:rPr>
                        <a:t>Selects all elements with a target attribute</a:t>
                      </a:r>
                    </a:p>
                  </a:txBody>
                  <a:tcPr marL="45720" marR="18288" marB="9144"/>
                </a:tc>
                <a:extLst>
                  <a:ext uri="{0D108BD9-81ED-4DB2-BD59-A6C34878D82A}">
                    <a16:rowId xmlns:a16="http://schemas.microsoft.com/office/drawing/2014/main" val="3293173534"/>
                  </a:ext>
                </a:extLst>
              </a:tr>
              <a:tr h="363859">
                <a:tc>
                  <a:txBody>
                    <a:bodyPr/>
                    <a:lstStyle/>
                    <a:p>
                      <a:pPr algn="l" fontAlgn="t"/>
                      <a:r>
                        <a:rPr lang="en-US" dirty="0"/>
                        <a:t>[attribute=value]</a:t>
                      </a:r>
                    </a:p>
                  </a:txBody>
                  <a:tcPr marL="45720" marR="18288" marB="9144"/>
                </a:tc>
                <a:tc>
                  <a:txBody>
                    <a:bodyPr/>
                    <a:lstStyle/>
                    <a:p>
                      <a:pPr algn="l" fontAlgn="t"/>
                      <a:r>
                        <a:rPr lang="en-US">
                          <a:effectLst/>
                        </a:rPr>
                        <a:t>[target=_blank]</a:t>
                      </a:r>
                    </a:p>
                  </a:txBody>
                  <a:tcPr marL="45720" marR="18288" marB="9144"/>
                </a:tc>
                <a:tc>
                  <a:txBody>
                    <a:bodyPr/>
                    <a:lstStyle/>
                    <a:p>
                      <a:pPr algn="l" fontAlgn="t"/>
                      <a:r>
                        <a:rPr lang="en-US" dirty="0">
                          <a:effectLst/>
                        </a:rPr>
                        <a:t>Selects all elements with target="_blank"</a:t>
                      </a:r>
                    </a:p>
                  </a:txBody>
                  <a:tcPr marL="45720" marR="18288" marB="9144"/>
                </a:tc>
                <a:extLst>
                  <a:ext uri="{0D108BD9-81ED-4DB2-BD59-A6C34878D82A}">
                    <a16:rowId xmlns:a16="http://schemas.microsoft.com/office/drawing/2014/main" val="3453613024"/>
                  </a:ext>
                </a:extLst>
              </a:tr>
              <a:tr h="632751">
                <a:tc>
                  <a:txBody>
                    <a:bodyPr/>
                    <a:lstStyle/>
                    <a:p>
                      <a:pPr algn="l" fontAlgn="t"/>
                      <a:r>
                        <a:rPr lang="en-US" dirty="0"/>
                        <a:t>[attribute~=value]</a:t>
                      </a:r>
                    </a:p>
                  </a:txBody>
                  <a:tcPr marL="45720" marR="18288" marB="9144"/>
                </a:tc>
                <a:tc>
                  <a:txBody>
                    <a:bodyPr/>
                    <a:lstStyle/>
                    <a:p>
                      <a:pPr algn="l" fontAlgn="t"/>
                      <a:r>
                        <a:rPr lang="en-US">
                          <a:effectLst/>
                        </a:rPr>
                        <a:t>[title~=flower]</a:t>
                      </a:r>
                    </a:p>
                  </a:txBody>
                  <a:tcPr marL="45720" marR="18288" marB="9144"/>
                </a:tc>
                <a:tc>
                  <a:txBody>
                    <a:bodyPr/>
                    <a:lstStyle/>
                    <a:p>
                      <a:pPr algn="l" fontAlgn="t"/>
                      <a:r>
                        <a:rPr lang="en-US" dirty="0">
                          <a:effectLst/>
                        </a:rPr>
                        <a:t>Selects all elements with a title attribute </a:t>
                      </a:r>
                      <a:r>
                        <a:rPr lang="en-US" dirty="0">
                          <a:solidFill>
                            <a:srgbClr val="FF0000"/>
                          </a:solidFill>
                          <a:effectLst/>
                        </a:rPr>
                        <a:t>containing</a:t>
                      </a:r>
                      <a:r>
                        <a:rPr lang="en-US" dirty="0">
                          <a:effectLst/>
                        </a:rPr>
                        <a:t> the word "flower"</a:t>
                      </a:r>
                    </a:p>
                  </a:txBody>
                  <a:tcPr marL="45720" marR="18288" marB="9144"/>
                </a:tc>
                <a:extLst>
                  <a:ext uri="{0D108BD9-81ED-4DB2-BD59-A6C34878D82A}">
                    <a16:rowId xmlns:a16="http://schemas.microsoft.com/office/drawing/2014/main" val="2149367289"/>
                  </a:ext>
                </a:extLst>
              </a:tr>
              <a:tr h="656933">
                <a:tc>
                  <a:txBody>
                    <a:bodyPr/>
                    <a:lstStyle/>
                    <a:p>
                      <a:pPr algn="l" fontAlgn="t"/>
                      <a:r>
                        <a:rPr lang="en-US" dirty="0"/>
                        <a:t>[attribute|=value]</a:t>
                      </a:r>
                    </a:p>
                  </a:txBody>
                  <a:tcPr marL="45720" marR="18288" marB="9144"/>
                </a:tc>
                <a:tc>
                  <a:txBody>
                    <a:bodyPr/>
                    <a:lstStyle/>
                    <a:p>
                      <a:pPr algn="l" fontAlgn="t"/>
                      <a:r>
                        <a:rPr lang="en-US">
                          <a:effectLst/>
                        </a:rPr>
                        <a:t>[lang|=en]</a:t>
                      </a:r>
                    </a:p>
                  </a:txBody>
                  <a:tcPr marL="45720" marR="18288" marB="9144"/>
                </a:tc>
                <a:tc>
                  <a:txBody>
                    <a:bodyPr/>
                    <a:lstStyle/>
                    <a:p>
                      <a:pPr algn="l" fontAlgn="t"/>
                      <a:r>
                        <a:rPr lang="en-US" dirty="0">
                          <a:effectLst/>
                        </a:rPr>
                        <a:t>Selects all elements with a </a:t>
                      </a:r>
                      <a:r>
                        <a:rPr lang="en-US" dirty="0" err="1">
                          <a:effectLst/>
                        </a:rPr>
                        <a:t>lang</a:t>
                      </a:r>
                      <a:r>
                        <a:rPr lang="en-US" dirty="0">
                          <a:effectLst/>
                        </a:rPr>
                        <a:t> attribute value </a:t>
                      </a:r>
                      <a:r>
                        <a:rPr lang="en-US" dirty="0">
                          <a:solidFill>
                            <a:srgbClr val="FF0000"/>
                          </a:solidFill>
                          <a:effectLst/>
                        </a:rPr>
                        <a:t>starting</a:t>
                      </a:r>
                      <a:r>
                        <a:rPr lang="en-US" dirty="0">
                          <a:effectLst/>
                        </a:rPr>
                        <a:t> with "</a:t>
                      </a:r>
                      <a:r>
                        <a:rPr lang="en-US" dirty="0" err="1">
                          <a:effectLst/>
                        </a:rPr>
                        <a:t>en</a:t>
                      </a:r>
                      <a:r>
                        <a:rPr lang="en-US" dirty="0">
                          <a:effectLst/>
                        </a:rPr>
                        <a:t>"</a:t>
                      </a:r>
                    </a:p>
                  </a:txBody>
                  <a:tcPr marL="45720" marR="18288" marB="9144"/>
                </a:tc>
                <a:extLst>
                  <a:ext uri="{0D108BD9-81ED-4DB2-BD59-A6C34878D82A}">
                    <a16:rowId xmlns:a16="http://schemas.microsoft.com/office/drawing/2014/main" val="2215559905"/>
                  </a:ext>
                </a:extLst>
              </a:tr>
              <a:tr h="632751">
                <a:tc>
                  <a:txBody>
                    <a:bodyPr/>
                    <a:lstStyle/>
                    <a:p>
                      <a:pPr algn="l" fontAlgn="t"/>
                      <a:r>
                        <a:rPr lang="en-US" dirty="0"/>
                        <a:t>[attribute^=value]</a:t>
                      </a:r>
                    </a:p>
                  </a:txBody>
                  <a:tcPr marL="45720" marR="18288" marB="9144"/>
                </a:tc>
                <a:tc>
                  <a:txBody>
                    <a:bodyPr/>
                    <a:lstStyle/>
                    <a:p>
                      <a:pPr algn="l" fontAlgn="t"/>
                      <a:r>
                        <a:rPr lang="en-US" dirty="0">
                          <a:effectLst/>
                        </a:rPr>
                        <a:t>a[</a:t>
                      </a:r>
                      <a:r>
                        <a:rPr lang="en-US" dirty="0" err="1">
                          <a:effectLst/>
                        </a:rPr>
                        <a:t>href</a:t>
                      </a:r>
                      <a:r>
                        <a:rPr lang="en-US" dirty="0">
                          <a:effectLst/>
                        </a:rPr>
                        <a:t>^="https"]</a:t>
                      </a:r>
                    </a:p>
                  </a:txBody>
                  <a:tcPr marL="45720" marR="18288" marB="9144"/>
                </a:tc>
                <a:tc>
                  <a:txBody>
                    <a:bodyPr/>
                    <a:lstStyle/>
                    <a:p>
                      <a:pPr algn="l" fontAlgn="t"/>
                      <a:r>
                        <a:rPr lang="en-US" dirty="0">
                          <a:effectLst/>
                        </a:rPr>
                        <a:t>Selects every &lt;a&gt; element whose </a:t>
                      </a:r>
                      <a:r>
                        <a:rPr lang="en-US" dirty="0" err="1">
                          <a:effectLst/>
                        </a:rPr>
                        <a:t>href</a:t>
                      </a:r>
                      <a:r>
                        <a:rPr lang="en-US" dirty="0">
                          <a:effectLst/>
                        </a:rPr>
                        <a:t> attribute value </a:t>
                      </a:r>
                      <a:r>
                        <a:rPr lang="en-US" dirty="0">
                          <a:solidFill>
                            <a:srgbClr val="FF0000"/>
                          </a:solidFill>
                          <a:effectLst/>
                        </a:rPr>
                        <a:t>begins</a:t>
                      </a:r>
                      <a:r>
                        <a:rPr lang="en-US" dirty="0">
                          <a:effectLst/>
                        </a:rPr>
                        <a:t> with "https"</a:t>
                      </a:r>
                    </a:p>
                  </a:txBody>
                  <a:tcPr marL="45720" marR="18288" marB="9144"/>
                </a:tc>
                <a:extLst>
                  <a:ext uri="{0D108BD9-81ED-4DB2-BD59-A6C34878D82A}">
                    <a16:rowId xmlns:a16="http://schemas.microsoft.com/office/drawing/2014/main" val="4242341936"/>
                  </a:ext>
                </a:extLst>
              </a:tr>
              <a:tr h="632751">
                <a:tc>
                  <a:txBody>
                    <a:bodyPr/>
                    <a:lstStyle/>
                    <a:p>
                      <a:pPr algn="l" fontAlgn="t"/>
                      <a:r>
                        <a:rPr lang="en-US" dirty="0"/>
                        <a:t>[attribute$=value]</a:t>
                      </a:r>
                    </a:p>
                  </a:txBody>
                  <a:tcPr marL="45720" marR="18288" marB="9144"/>
                </a:tc>
                <a:tc>
                  <a:txBody>
                    <a:bodyPr/>
                    <a:lstStyle/>
                    <a:p>
                      <a:pPr algn="l" fontAlgn="t"/>
                      <a:r>
                        <a:rPr lang="en-US" dirty="0">
                          <a:effectLst/>
                        </a:rPr>
                        <a:t>a[</a:t>
                      </a:r>
                      <a:r>
                        <a:rPr lang="en-US" dirty="0" err="1">
                          <a:effectLst/>
                        </a:rPr>
                        <a:t>href</a:t>
                      </a:r>
                      <a:r>
                        <a:rPr lang="en-US" dirty="0">
                          <a:effectLst/>
                        </a:rPr>
                        <a:t>$=".pdf"]</a:t>
                      </a:r>
                    </a:p>
                  </a:txBody>
                  <a:tcPr marL="45720" marR="18288" marB="9144"/>
                </a:tc>
                <a:tc>
                  <a:txBody>
                    <a:bodyPr/>
                    <a:lstStyle/>
                    <a:p>
                      <a:pPr algn="l" fontAlgn="t"/>
                      <a:r>
                        <a:rPr lang="en-US" dirty="0">
                          <a:effectLst/>
                        </a:rPr>
                        <a:t>Selects every &lt;a&gt; element whose </a:t>
                      </a:r>
                      <a:r>
                        <a:rPr lang="en-US" dirty="0" err="1">
                          <a:effectLst/>
                        </a:rPr>
                        <a:t>href</a:t>
                      </a:r>
                      <a:r>
                        <a:rPr lang="en-US" dirty="0">
                          <a:effectLst/>
                        </a:rPr>
                        <a:t> attribute value </a:t>
                      </a:r>
                      <a:r>
                        <a:rPr lang="en-US" dirty="0">
                          <a:solidFill>
                            <a:srgbClr val="FF0000"/>
                          </a:solidFill>
                          <a:effectLst/>
                        </a:rPr>
                        <a:t>ends</a:t>
                      </a:r>
                      <a:r>
                        <a:rPr lang="en-US" dirty="0">
                          <a:effectLst/>
                        </a:rPr>
                        <a:t> with ".pdf"</a:t>
                      </a:r>
                    </a:p>
                  </a:txBody>
                  <a:tcPr marL="45720" marR="18288" marB="9144"/>
                </a:tc>
                <a:extLst>
                  <a:ext uri="{0D108BD9-81ED-4DB2-BD59-A6C34878D82A}">
                    <a16:rowId xmlns:a16="http://schemas.microsoft.com/office/drawing/2014/main" val="3217071599"/>
                  </a:ext>
                </a:extLst>
              </a:tr>
              <a:tr h="643644">
                <a:tc>
                  <a:txBody>
                    <a:bodyPr/>
                    <a:lstStyle/>
                    <a:p>
                      <a:pPr algn="l" fontAlgn="t"/>
                      <a:r>
                        <a:rPr lang="en-US" dirty="0"/>
                        <a:t>[attribute*=value]</a:t>
                      </a:r>
                    </a:p>
                  </a:txBody>
                  <a:tcPr marL="45720" marR="18288" marB="9144"/>
                </a:tc>
                <a:tc>
                  <a:txBody>
                    <a:bodyPr/>
                    <a:lstStyle/>
                    <a:p>
                      <a:pPr algn="l" fontAlgn="t"/>
                      <a:r>
                        <a:rPr lang="en-US" dirty="0">
                          <a:effectLst/>
                        </a:rPr>
                        <a:t>a[</a:t>
                      </a:r>
                      <a:r>
                        <a:rPr lang="en-US" dirty="0" err="1">
                          <a:effectLst/>
                        </a:rPr>
                        <a:t>href</a:t>
                      </a:r>
                      <a:r>
                        <a:rPr lang="en-US" dirty="0">
                          <a:effectLst/>
                        </a:rPr>
                        <a:t>*="tea"]</a:t>
                      </a:r>
                    </a:p>
                  </a:txBody>
                  <a:tcPr marL="45720" marR="18288" marB="9144"/>
                </a:tc>
                <a:tc>
                  <a:txBody>
                    <a:bodyPr/>
                    <a:lstStyle/>
                    <a:p>
                      <a:pPr algn="l" fontAlgn="t"/>
                      <a:r>
                        <a:rPr lang="en-US" dirty="0">
                          <a:effectLst/>
                        </a:rPr>
                        <a:t>Selects every &lt;a&gt; element whose </a:t>
                      </a:r>
                      <a:r>
                        <a:rPr lang="en-US" dirty="0" err="1">
                          <a:effectLst/>
                        </a:rPr>
                        <a:t>href</a:t>
                      </a:r>
                      <a:r>
                        <a:rPr lang="en-US" dirty="0">
                          <a:effectLst/>
                        </a:rPr>
                        <a:t> attribute value </a:t>
                      </a:r>
                      <a:r>
                        <a:rPr lang="en-US" dirty="0">
                          <a:solidFill>
                            <a:srgbClr val="FF0000"/>
                          </a:solidFill>
                          <a:effectLst/>
                        </a:rPr>
                        <a:t>contains</a:t>
                      </a:r>
                      <a:r>
                        <a:rPr lang="en-US" dirty="0">
                          <a:effectLst/>
                        </a:rPr>
                        <a:t> the substring "tea"</a:t>
                      </a:r>
                    </a:p>
                  </a:txBody>
                  <a:tcPr marL="45720" marR="18288" marB="9144"/>
                </a:tc>
                <a:extLst>
                  <a:ext uri="{0D108BD9-81ED-4DB2-BD59-A6C34878D82A}">
                    <a16:rowId xmlns:a16="http://schemas.microsoft.com/office/drawing/2014/main" val="1308811074"/>
                  </a:ext>
                </a:extLst>
              </a:tr>
            </a:tbl>
          </a:graphicData>
        </a:graphic>
      </p:graphicFrame>
    </p:spTree>
    <p:extLst>
      <p:ext uri="{BB962C8B-B14F-4D97-AF65-F5344CB8AC3E}">
        <p14:creationId xmlns:p14="http://schemas.microsoft.com/office/powerpoint/2010/main" val="3438936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CSS: Text Shadow</a:t>
            </a:r>
          </a:p>
        </p:txBody>
      </p:sp>
      <p:pic>
        <p:nvPicPr>
          <p:cNvPr id="4" name="Picture 3"/>
          <p:cNvPicPr/>
          <p:nvPr/>
        </p:nvPicPr>
        <p:blipFill rotWithShape="1">
          <a:blip r:embed="rId2">
            <a:extLst>
              <a:ext uri="{28A0092B-C50C-407E-A947-70E740481C1C}">
                <a14:useLocalDpi xmlns:a14="http://schemas.microsoft.com/office/drawing/2010/main" val="0"/>
              </a:ext>
            </a:extLst>
          </a:blip>
          <a:srcRect l="5873" t="5667"/>
          <a:stretch/>
        </p:blipFill>
        <p:spPr bwMode="auto">
          <a:xfrm>
            <a:off x="304800" y="1447800"/>
            <a:ext cx="7772399" cy="4800600"/>
          </a:xfrm>
          <a:prstGeom prst="rect">
            <a:avLst/>
          </a:prstGeom>
          <a:ln>
            <a:noFill/>
          </a:ln>
          <a:extLst>
            <a:ext uri="{53640926-AAD7-44D8-BBD7-CCE9431645EC}">
              <a14:shadowObscured xmlns:a14="http://schemas.microsoft.com/office/drawing/2010/main"/>
            </a:ext>
          </a:extLst>
        </p:spPr>
      </p:pic>
      <p:sp>
        <p:nvSpPr>
          <p:cNvPr id="3" name="Date Placeholder 2">
            <a:extLst>
              <a:ext uri="{FF2B5EF4-FFF2-40B4-BE49-F238E27FC236}">
                <a16:creationId xmlns:a16="http://schemas.microsoft.com/office/drawing/2014/main" id="{BF38DA7D-BCFE-45A8-89B0-0F0534D88C28}"/>
              </a:ext>
            </a:extLst>
          </p:cNvPr>
          <p:cNvSpPr>
            <a:spLocks noGrp="1"/>
          </p:cNvSpPr>
          <p:nvPr>
            <p:ph type="dt" sz="half" idx="14"/>
          </p:nvPr>
        </p:nvSpPr>
        <p:spPr/>
        <p:txBody>
          <a:bodyPr/>
          <a:lstStyle/>
          <a:p>
            <a:fld id="{7F9DC625-3C61-43FE-9F9A-D7CE00AAEFAB}" type="datetime1">
              <a:rPr lang="en-US" smtClean="0"/>
              <a:t>3/11/2020</a:t>
            </a:fld>
            <a:endParaRPr lang="en-US"/>
          </a:p>
        </p:txBody>
      </p:sp>
      <p:sp>
        <p:nvSpPr>
          <p:cNvPr id="5" name="Footer Placeholder 4">
            <a:extLst>
              <a:ext uri="{FF2B5EF4-FFF2-40B4-BE49-F238E27FC236}">
                <a16:creationId xmlns:a16="http://schemas.microsoft.com/office/drawing/2014/main" id="{1A82CE17-D899-40A1-87A0-750FBF2C5CE3}"/>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4700735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96200" cy="715962"/>
          </a:xfrm>
        </p:spPr>
        <p:txBody>
          <a:bodyPr/>
          <a:lstStyle/>
          <a:p>
            <a:r>
              <a:rPr lang="en-US" dirty="0"/>
              <a:t>CSS: Box Shadow</a:t>
            </a:r>
          </a:p>
        </p:txBody>
      </p:sp>
      <p:sp>
        <p:nvSpPr>
          <p:cNvPr id="3" name="Date Placeholder 2">
            <a:extLst>
              <a:ext uri="{FF2B5EF4-FFF2-40B4-BE49-F238E27FC236}">
                <a16:creationId xmlns:a16="http://schemas.microsoft.com/office/drawing/2014/main" id="{BF38DA7D-BCFE-45A8-89B0-0F0534D88C28}"/>
              </a:ext>
            </a:extLst>
          </p:cNvPr>
          <p:cNvSpPr>
            <a:spLocks noGrp="1"/>
          </p:cNvSpPr>
          <p:nvPr>
            <p:ph type="dt" sz="half" idx="14"/>
          </p:nvPr>
        </p:nvSpPr>
        <p:spPr/>
        <p:txBody>
          <a:bodyPr/>
          <a:lstStyle/>
          <a:p>
            <a:fld id="{7F9DC625-3C61-43FE-9F9A-D7CE00AAEFAB}" type="datetime1">
              <a:rPr lang="en-US" smtClean="0"/>
              <a:t>3/11/2020</a:t>
            </a:fld>
            <a:endParaRPr lang="en-US"/>
          </a:p>
        </p:txBody>
      </p:sp>
      <p:sp>
        <p:nvSpPr>
          <p:cNvPr id="5" name="Footer Placeholder 4">
            <a:extLst>
              <a:ext uri="{FF2B5EF4-FFF2-40B4-BE49-F238E27FC236}">
                <a16:creationId xmlns:a16="http://schemas.microsoft.com/office/drawing/2014/main" id="{1A82CE17-D899-40A1-87A0-750FBF2C5CE3}"/>
              </a:ext>
            </a:extLst>
          </p:cNvPr>
          <p:cNvSpPr>
            <a:spLocks noGrp="1"/>
          </p:cNvSpPr>
          <p:nvPr>
            <p:ph type="ftr" sz="quarter" idx="16"/>
          </p:nvPr>
        </p:nvSpPr>
        <p:spPr/>
        <p:txBody>
          <a:bodyPr/>
          <a:lstStyle/>
          <a:p>
            <a:r>
              <a:rPr lang="en-US"/>
              <a:t>HTML and CSS</a:t>
            </a:r>
          </a:p>
        </p:txBody>
      </p:sp>
      <p:pic>
        <p:nvPicPr>
          <p:cNvPr id="33794" name="Picture 2">
            <a:extLst>
              <a:ext uri="{FF2B5EF4-FFF2-40B4-BE49-F238E27FC236}">
                <a16:creationId xmlns:a16="http://schemas.microsoft.com/office/drawing/2014/main" id="{4890DF53-074E-40C5-9BA9-E26AC570A0A1}"/>
              </a:ext>
            </a:extLst>
          </p:cNvPr>
          <p:cNvPicPr>
            <a:picLocks noChangeAspect="1" noChangeArrowheads="1"/>
          </p:cNvPicPr>
          <p:nvPr/>
        </p:nvPicPr>
        <p:blipFill>
          <a:blip r:embed="rId2">
            <a:clrChange>
              <a:clrFrom>
                <a:srgbClr val="EBFFFF"/>
              </a:clrFrom>
              <a:clrTo>
                <a:srgbClr val="EBFFFF">
                  <a:alpha val="0"/>
                </a:srgbClr>
              </a:clrTo>
            </a:clrChang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1066800" y="911831"/>
            <a:ext cx="6172200" cy="6213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5337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E6AD-D3CF-4DBE-9D07-578AE28929A5}"/>
              </a:ext>
            </a:extLst>
          </p:cNvPr>
          <p:cNvSpPr>
            <a:spLocks noGrp="1"/>
          </p:cNvSpPr>
          <p:nvPr>
            <p:ph type="title"/>
          </p:nvPr>
        </p:nvSpPr>
        <p:spPr>
          <a:xfrm>
            <a:off x="457200" y="274638"/>
            <a:ext cx="8153400" cy="639762"/>
          </a:xfrm>
        </p:spPr>
        <p:txBody>
          <a:bodyPr/>
          <a:lstStyle/>
          <a:p>
            <a:r>
              <a:rPr lang="en-US" dirty="0"/>
              <a:t>CSS Column Creation</a:t>
            </a:r>
          </a:p>
        </p:txBody>
      </p:sp>
      <p:sp>
        <p:nvSpPr>
          <p:cNvPr id="4" name="Date Placeholder 3">
            <a:extLst>
              <a:ext uri="{FF2B5EF4-FFF2-40B4-BE49-F238E27FC236}">
                <a16:creationId xmlns:a16="http://schemas.microsoft.com/office/drawing/2014/main" id="{92338C84-3CE2-402E-A6ED-16E7C2B155C4}"/>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CD74544A-F93B-43F6-92A7-219B51200321}"/>
              </a:ext>
            </a:extLst>
          </p:cNvPr>
          <p:cNvSpPr>
            <a:spLocks noGrp="1"/>
          </p:cNvSpPr>
          <p:nvPr>
            <p:ph type="ftr" sz="quarter" idx="16"/>
          </p:nvPr>
        </p:nvSpPr>
        <p:spPr/>
        <p:txBody>
          <a:bodyPr/>
          <a:lstStyle/>
          <a:p>
            <a:r>
              <a:rPr lang="en-US"/>
              <a:t>HTML and CSS</a:t>
            </a:r>
          </a:p>
        </p:txBody>
      </p:sp>
      <p:pic>
        <p:nvPicPr>
          <p:cNvPr id="32770" name="Picture 2">
            <a:extLst>
              <a:ext uri="{FF2B5EF4-FFF2-40B4-BE49-F238E27FC236}">
                <a16:creationId xmlns:a16="http://schemas.microsoft.com/office/drawing/2014/main" id="{6A4E6EE6-7EB0-4DD8-A122-E02F2BC27B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22" b="16667"/>
          <a:stretch/>
        </p:blipFill>
        <p:spPr bwMode="auto">
          <a:xfrm>
            <a:off x="609600" y="1138820"/>
            <a:ext cx="6858000" cy="55626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FD2E014C-C712-4767-93E4-40224CED4DD0}"/>
              </a:ext>
            </a:extLst>
          </p:cNvPr>
          <p:cNvSpPr/>
          <p:nvPr/>
        </p:nvSpPr>
        <p:spPr>
          <a:xfrm>
            <a:off x="4267200" y="4876800"/>
            <a:ext cx="2209800" cy="381000"/>
          </a:xfrm>
          <a:prstGeom prst="roundRect">
            <a:avLst/>
          </a:prstGeom>
          <a:solidFill>
            <a:srgbClr val="252827"/>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5114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HSLA: An Alternative to Hex Colors</a:t>
            </a:r>
          </a:p>
        </p:txBody>
      </p:sp>
      <p:sp>
        <p:nvSpPr>
          <p:cNvPr id="3" name="Content Placeholder 2"/>
          <p:cNvSpPr>
            <a:spLocks noGrp="1"/>
          </p:cNvSpPr>
          <p:nvPr>
            <p:ph sz="quarter" idx="1"/>
          </p:nvPr>
        </p:nvSpPr>
        <p:spPr/>
        <p:txBody>
          <a:bodyPr/>
          <a:lstStyle/>
          <a:p>
            <a:r>
              <a:rPr lang="en-US" dirty="0"/>
              <a:t>Hue, Saturation, Luminosity (Lightness) and Alpha (Opacity) = HSLA</a:t>
            </a:r>
          </a:p>
          <a:p>
            <a:r>
              <a:rPr lang="en-US" dirty="0"/>
              <a:t>The Alpha Channel (A) determines the opacity or the transparency of the color</a:t>
            </a:r>
          </a:p>
          <a:p>
            <a:pPr lvl="1"/>
            <a:r>
              <a:rPr lang="en-US" dirty="0"/>
              <a:t>Alpha = 1: 100% Opaque (Solid Color)</a:t>
            </a:r>
          </a:p>
          <a:p>
            <a:pPr lvl="1"/>
            <a:r>
              <a:rPr lang="en-US" dirty="0"/>
              <a:t>Alpha = .5: 50% Transparent</a:t>
            </a:r>
          </a:p>
          <a:p>
            <a:pPr lvl="1"/>
            <a:r>
              <a:rPr lang="en-US" dirty="0"/>
              <a:t>Alpha = 0: Clear</a:t>
            </a:r>
          </a:p>
          <a:p>
            <a:r>
              <a:rPr lang="en-US" dirty="0"/>
              <a:t>background-color: </a:t>
            </a:r>
            <a:r>
              <a:rPr lang="en-US" dirty="0" err="1"/>
              <a:t>hsla</a:t>
            </a:r>
            <a:r>
              <a:rPr lang="en-US" dirty="0"/>
              <a:t>(290,60%,70%,0.3)</a:t>
            </a:r>
          </a:p>
          <a:p>
            <a:pPr lvl="1"/>
            <a:r>
              <a:rPr lang="en-US" dirty="0"/>
              <a:t>Pale Violet</a:t>
            </a:r>
          </a:p>
          <a:p>
            <a:r>
              <a:rPr lang="en-US" dirty="0"/>
              <a:t>Background-color: </a:t>
            </a:r>
            <a:r>
              <a:rPr lang="en-US" dirty="0" err="1"/>
              <a:t>hsla</a:t>
            </a:r>
            <a:r>
              <a:rPr lang="en-US" dirty="0"/>
              <a:t>(120, 100%, 25%, 0.5)</a:t>
            </a:r>
          </a:p>
          <a:p>
            <a:pPr lvl="1"/>
            <a:r>
              <a:rPr lang="en-US" dirty="0"/>
              <a:t>Dark Green</a:t>
            </a:r>
          </a:p>
        </p:txBody>
      </p:sp>
      <p:sp>
        <p:nvSpPr>
          <p:cNvPr id="4" name="Date Placeholder 3">
            <a:extLst>
              <a:ext uri="{FF2B5EF4-FFF2-40B4-BE49-F238E27FC236}">
                <a16:creationId xmlns:a16="http://schemas.microsoft.com/office/drawing/2014/main" id="{8FC06E60-347D-4D19-9B8A-EF5885D8226C}"/>
              </a:ext>
            </a:extLst>
          </p:cNvPr>
          <p:cNvSpPr>
            <a:spLocks noGrp="1"/>
          </p:cNvSpPr>
          <p:nvPr>
            <p:ph type="dt" sz="half" idx="14"/>
          </p:nvPr>
        </p:nvSpPr>
        <p:spPr/>
        <p:txBody>
          <a:bodyPr/>
          <a:lstStyle/>
          <a:p>
            <a:fld id="{F521E760-2307-45FE-A189-0BA9EA7AA77F}" type="datetime1">
              <a:rPr lang="en-US" smtClean="0"/>
              <a:t>3/11/2020</a:t>
            </a:fld>
            <a:endParaRPr lang="en-US"/>
          </a:p>
        </p:txBody>
      </p:sp>
      <p:sp>
        <p:nvSpPr>
          <p:cNvPr id="5" name="Footer Placeholder 4">
            <a:extLst>
              <a:ext uri="{FF2B5EF4-FFF2-40B4-BE49-F238E27FC236}">
                <a16:creationId xmlns:a16="http://schemas.microsoft.com/office/drawing/2014/main" id="{A1860667-3477-455A-9E76-BBCE24DD7676}"/>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12373906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CSS Transitions</a:t>
            </a:r>
          </a:p>
        </p:txBody>
      </p:sp>
      <p:sp>
        <p:nvSpPr>
          <p:cNvPr id="3" name="Content Placeholder 2"/>
          <p:cNvSpPr>
            <a:spLocks noGrp="1"/>
          </p:cNvSpPr>
          <p:nvPr>
            <p:ph sz="quarter" idx="1"/>
          </p:nvPr>
        </p:nvSpPr>
        <p:spPr/>
        <p:txBody>
          <a:bodyPr>
            <a:normAutofit/>
          </a:bodyPr>
          <a:lstStyle/>
          <a:p>
            <a:pPr marL="0" indent="0">
              <a:buNone/>
            </a:pPr>
            <a:r>
              <a:rPr lang="en-US" sz="3200" dirty="0" err="1"/>
              <a:t>nav</a:t>
            </a:r>
            <a:r>
              <a:rPr lang="en-US" sz="3200" dirty="0"/>
              <a:t> { background-color: blue;</a:t>
            </a:r>
            <a:br>
              <a:rPr lang="en-US" sz="3200" dirty="0"/>
            </a:br>
            <a:r>
              <a:rPr lang="en-US" sz="3200" dirty="0"/>
              <a:t>           transition-duration: 2s;}</a:t>
            </a:r>
            <a:br>
              <a:rPr lang="en-US" sz="3200" dirty="0"/>
            </a:br>
            <a:br>
              <a:rPr lang="en-US" sz="3200" dirty="0"/>
            </a:br>
            <a:r>
              <a:rPr lang="en-US" sz="3200" dirty="0" err="1"/>
              <a:t>nav:hover</a:t>
            </a:r>
            <a:r>
              <a:rPr lang="en-US" sz="3200" dirty="0"/>
              <a:t> { </a:t>
            </a:r>
            <a:br>
              <a:rPr lang="en-US" sz="3200" dirty="0"/>
            </a:br>
            <a:r>
              <a:rPr lang="en-US" sz="3200" dirty="0"/>
              <a:t>         background-color: red;}</a:t>
            </a:r>
          </a:p>
        </p:txBody>
      </p:sp>
      <p:sp>
        <p:nvSpPr>
          <p:cNvPr id="4" name="Date Placeholder 3">
            <a:extLst>
              <a:ext uri="{FF2B5EF4-FFF2-40B4-BE49-F238E27FC236}">
                <a16:creationId xmlns:a16="http://schemas.microsoft.com/office/drawing/2014/main" id="{0A76E847-3707-48BC-B0B5-B1A7F2014BB9}"/>
              </a:ext>
            </a:extLst>
          </p:cNvPr>
          <p:cNvSpPr>
            <a:spLocks noGrp="1"/>
          </p:cNvSpPr>
          <p:nvPr>
            <p:ph type="dt" sz="half" idx="14"/>
          </p:nvPr>
        </p:nvSpPr>
        <p:spPr/>
        <p:txBody>
          <a:bodyPr/>
          <a:lstStyle/>
          <a:p>
            <a:fld id="{0D0066FC-C511-4954-99C9-E6EAADBB5C9C}" type="datetime1">
              <a:rPr lang="en-US" smtClean="0"/>
              <a:t>3/11/2020</a:t>
            </a:fld>
            <a:endParaRPr lang="en-US"/>
          </a:p>
        </p:txBody>
      </p:sp>
      <p:sp>
        <p:nvSpPr>
          <p:cNvPr id="5" name="Footer Placeholder 4">
            <a:extLst>
              <a:ext uri="{FF2B5EF4-FFF2-40B4-BE49-F238E27FC236}">
                <a16:creationId xmlns:a16="http://schemas.microsoft.com/office/drawing/2014/main" id="{243220A0-2452-44EA-9FAB-6F5F921E4C50}"/>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924019046"/>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Gradients</a:t>
            </a:r>
          </a:p>
        </p:txBody>
      </p:sp>
      <p:sp>
        <p:nvSpPr>
          <p:cNvPr id="3" name="Content Placeholder 2"/>
          <p:cNvSpPr>
            <a:spLocks noGrp="1"/>
          </p:cNvSpPr>
          <p:nvPr>
            <p:ph sz="quarter" idx="1"/>
          </p:nvPr>
        </p:nvSpPr>
        <p:spPr/>
        <p:txBody>
          <a:bodyPr>
            <a:normAutofit fontScale="85000" lnSpcReduction="10000"/>
          </a:bodyPr>
          <a:lstStyle/>
          <a:p>
            <a:r>
              <a:rPr lang="en-US" sz="3200" dirty="0"/>
              <a:t>div { background-image: linear-gradient(blue 20%, yellow 30%, pink 40%, green 10%);}</a:t>
            </a:r>
          </a:p>
          <a:p>
            <a:r>
              <a:rPr lang="en-US" sz="3200" dirty="0"/>
              <a:t>.wrapper { background-image: linear-gradient(45deg, blue, yellow); }</a:t>
            </a:r>
          </a:p>
          <a:p>
            <a:r>
              <a:rPr lang="en-US" sz="3200" dirty="0"/>
              <a:t>section { background-image: radial-gradient (blue, yellow); }</a:t>
            </a:r>
          </a:p>
          <a:p>
            <a:r>
              <a:rPr lang="en-US" sz="3200" dirty="0"/>
              <a:t>article {background-image: linear-gradient(yellow, orange, red, purple, blue, green );}</a:t>
            </a:r>
          </a:p>
          <a:p>
            <a:r>
              <a:rPr lang="en-US" sz="3200" dirty="0">
                <a:hlinkClick r:id="rId2"/>
              </a:rPr>
              <a:t>http://www.colorzilla.com/gradient-editor/</a:t>
            </a:r>
            <a:endParaRPr lang="en-US" sz="3200" dirty="0"/>
          </a:p>
          <a:p>
            <a:endParaRPr lang="en-US" sz="3200" dirty="0"/>
          </a:p>
          <a:p>
            <a:endParaRPr lang="en-US" dirty="0"/>
          </a:p>
        </p:txBody>
      </p:sp>
      <p:sp>
        <p:nvSpPr>
          <p:cNvPr id="4" name="Date Placeholder 3">
            <a:extLst>
              <a:ext uri="{FF2B5EF4-FFF2-40B4-BE49-F238E27FC236}">
                <a16:creationId xmlns:a16="http://schemas.microsoft.com/office/drawing/2014/main" id="{77E9DD2A-D285-4EDF-A4DB-001CF1909DC3}"/>
              </a:ext>
            </a:extLst>
          </p:cNvPr>
          <p:cNvSpPr>
            <a:spLocks noGrp="1"/>
          </p:cNvSpPr>
          <p:nvPr>
            <p:ph type="dt" sz="half" idx="14"/>
          </p:nvPr>
        </p:nvSpPr>
        <p:spPr/>
        <p:txBody>
          <a:bodyPr/>
          <a:lstStyle/>
          <a:p>
            <a:fld id="{26985839-459C-4810-B928-418EE1C35A67}" type="datetime1">
              <a:rPr lang="en-US" smtClean="0"/>
              <a:t>3/11/2020</a:t>
            </a:fld>
            <a:endParaRPr lang="en-US"/>
          </a:p>
        </p:txBody>
      </p:sp>
      <p:sp>
        <p:nvSpPr>
          <p:cNvPr id="5" name="Footer Placeholder 4">
            <a:extLst>
              <a:ext uri="{FF2B5EF4-FFF2-40B4-BE49-F238E27FC236}">
                <a16:creationId xmlns:a16="http://schemas.microsoft.com/office/drawing/2014/main" id="{FAA0F699-57FF-4EC6-BB40-64E0F76D70FC}"/>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5844630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85710" cy="1143000"/>
          </a:xfrm>
        </p:spPr>
        <p:txBody>
          <a:bodyPr/>
          <a:lstStyle/>
          <a:p>
            <a:r>
              <a:rPr lang="en-US" sz="2800" dirty="0"/>
              <a:t>Using translate to Center Absolutely Positioned Elements (</a:t>
            </a:r>
            <a:r>
              <a:rPr lang="en-US" sz="2800" dirty="0" err="1"/>
              <a:t>contd</a:t>
            </a:r>
            <a:r>
              <a:rPr lang="en-US" sz="2800" dirty="0"/>
              <a:t>)</a:t>
            </a:r>
          </a:p>
        </p:txBody>
      </p:sp>
      <p:sp>
        <p:nvSpPr>
          <p:cNvPr id="4" name="Rectangle 3"/>
          <p:cNvSpPr/>
          <p:nvPr/>
        </p:nvSpPr>
        <p:spPr>
          <a:xfrm>
            <a:off x="208750" y="1721731"/>
            <a:ext cx="8716100" cy="4216539"/>
          </a:xfrm>
          <a:prstGeom prst="rect">
            <a:avLst/>
          </a:prstGeom>
        </p:spPr>
        <p:txBody>
          <a:bodyPr wrap="square">
            <a:spAutoFit/>
          </a:bodyPr>
          <a:lstStyle/>
          <a:p>
            <a:r>
              <a:rPr lang="en-US" sz="2000" b="1" spc="-1" dirty="0">
                <a:solidFill>
                  <a:srgbClr val="434343"/>
                </a:solidFill>
                <a:uFill>
                  <a:solidFill>
                    <a:srgbClr val="FFFFFF"/>
                  </a:solidFill>
                </a:uFill>
                <a:latin typeface="Calibri"/>
                <a:ea typeface="Calibri"/>
                <a:cs typeface="Calibri"/>
              </a:rPr>
              <a:t>CSS using transform:</a:t>
            </a:r>
          </a:p>
          <a:p>
            <a:endParaRPr lang="en-US" sz="2000" spc="-1" dirty="0">
              <a:solidFill>
                <a:srgbClr val="434343"/>
              </a:solidFill>
              <a:uFill>
                <a:solidFill>
                  <a:srgbClr val="FFFFFF"/>
                </a:solidFill>
              </a:uFill>
              <a:latin typeface="Calibri"/>
              <a:ea typeface="Calibri"/>
              <a:cs typeface="Calibri"/>
            </a:endParaRPr>
          </a:p>
          <a:p>
            <a:r>
              <a:rPr lang="en-US" sz="2400" b="1" spc="-1" dirty="0">
                <a:solidFill>
                  <a:schemeClr val="accent1">
                    <a:lumMod val="75000"/>
                  </a:schemeClr>
                </a:solidFill>
                <a:uFill>
                  <a:solidFill>
                    <a:srgbClr val="FFFFFF"/>
                  </a:solidFill>
                </a:uFill>
                <a:latin typeface="Calibri"/>
                <a:ea typeface="Calibri"/>
                <a:cs typeface="Calibri"/>
              </a:rPr>
              <a:t>.inner {</a:t>
            </a:r>
          </a:p>
          <a:p>
            <a:r>
              <a:rPr lang="en-US" sz="2400" b="1" spc="-1" dirty="0">
                <a:solidFill>
                  <a:schemeClr val="accent1">
                    <a:lumMod val="75000"/>
                  </a:schemeClr>
                </a:solidFill>
                <a:uFill>
                  <a:solidFill>
                    <a:srgbClr val="FFFFFF"/>
                  </a:solidFill>
                </a:uFill>
                <a:latin typeface="Calibri"/>
                <a:ea typeface="Calibri"/>
                <a:cs typeface="Calibri"/>
              </a:rPr>
              <a:t>  position: absolute;</a:t>
            </a:r>
          </a:p>
          <a:p>
            <a:r>
              <a:rPr lang="en-US" sz="2400" b="1" spc="-1" dirty="0">
                <a:solidFill>
                  <a:schemeClr val="accent1">
                    <a:lumMod val="75000"/>
                  </a:schemeClr>
                </a:solidFill>
                <a:uFill>
                  <a:solidFill>
                    <a:srgbClr val="FFFFFF"/>
                  </a:solidFill>
                </a:uFill>
                <a:latin typeface="Calibri"/>
                <a:ea typeface="Calibri"/>
                <a:cs typeface="Calibri"/>
              </a:rPr>
              <a:t>  width: 200px;</a:t>
            </a:r>
          </a:p>
          <a:p>
            <a:r>
              <a:rPr lang="en-US" sz="2400" b="1" spc="-1" dirty="0">
                <a:solidFill>
                  <a:schemeClr val="accent1">
                    <a:lumMod val="75000"/>
                  </a:schemeClr>
                </a:solidFill>
                <a:uFill>
                  <a:solidFill>
                    <a:srgbClr val="FFFFFF"/>
                  </a:solidFill>
                </a:uFill>
                <a:latin typeface="Calibri"/>
                <a:ea typeface="Calibri"/>
                <a:cs typeface="Calibri"/>
              </a:rPr>
              <a:t>  background-color: #999;</a:t>
            </a:r>
          </a:p>
          <a:p>
            <a:r>
              <a:rPr lang="en-US" sz="2400" b="1" spc="-1" dirty="0">
                <a:solidFill>
                  <a:schemeClr val="accent1">
                    <a:lumMod val="75000"/>
                  </a:schemeClr>
                </a:solidFill>
                <a:uFill>
                  <a:solidFill>
                    <a:srgbClr val="FFFFFF"/>
                  </a:solidFill>
                </a:uFill>
                <a:latin typeface="Calibri"/>
                <a:ea typeface="Calibri"/>
                <a:cs typeface="Calibri"/>
              </a:rPr>
              <a:t>  top: 50%;</a:t>
            </a:r>
          </a:p>
          <a:p>
            <a:r>
              <a:rPr lang="en-US" sz="2400" b="1" spc="-1" dirty="0">
                <a:solidFill>
                  <a:schemeClr val="accent1">
                    <a:lumMod val="75000"/>
                  </a:schemeClr>
                </a:solidFill>
                <a:uFill>
                  <a:solidFill>
                    <a:srgbClr val="FFFFFF"/>
                  </a:solidFill>
                </a:uFill>
                <a:latin typeface="Calibri"/>
                <a:ea typeface="Calibri"/>
                <a:cs typeface="Calibri"/>
              </a:rPr>
              <a:t>  left: 50%;</a:t>
            </a:r>
          </a:p>
          <a:p>
            <a:r>
              <a:rPr lang="en-US" sz="2400" b="1" spc="-1" dirty="0">
                <a:solidFill>
                  <a:schemeClr val="accent1">
                    <a:lumMod val="75000"/>
                  </a:schemeClr>
                </a:solidFill>
                <a:uFill>
                  <a:solidFill>
                    <a:srgbClr val="FFFFFF"/>
                  </a:solidFill>
                </a:uFill>
                <a:latin typeface="Calibri"/>
                <a:ea typeface="Calibri"/>
                <a:cs typeface="Calibri"/>
              </a:rPr>
              <a:t>  transform: translate(-50%, -50%);</a:t>
            </a:r>
          </a:p>
          <a:p>
            <a:r>
              <a:rPr lang="en-US" sz="2400" b="1" spc="-1" dirty="0">
                <a:solidFill>
                  <a:schemeClr val="accent1">
                    <a:lumMod val="75000"/>
                  </a:schemeClr>
                </a:solidFill>
                <a:uFill>
                  <a:solidFill>
                    <a:srgbClr val="FFFFFF"/>
                  </a:solidFill>
                </a:uFill>
                <a:latin typeface="Calibri"/>
                <a:ea typeface="Calibri"/>
                <a:cs typeface="Calibri"/>
              </a:rPr>
              <a:t>}</a:t>
            </a:r>
          </a:p>
          <a:p>
            <a:endParaRPr lang="en-US" sz="1600" spc="-1" dirty="0">
              <a:solidFill>
                <a:schemeClr val="accent1"/>
              </a:solidFill>
              <a:uFill>
                <a:solidFill>
                  <a:srgbClr val="FFFFFF"/>
                </a:solidFill>
              </a:uFill>
              <a:latin typeface="Calibri"/>
              <a:ea typeface="Calibri"/>
              <a:cs typeface="Calibri"/>
            </a:endParaRPr>
          </a:p>
          <a:p>
            <a:endParaRPr lang="en-US" sz="2000" spc="-1" dirty="0">
              <a:solidFill>
                <a:srgbClr val="434343"/>
              </a:solidFill>
              <a:uFill>
                <a:solidFill>
                  <a:srgbClr val="FFFFFF"/>
                </a:solidFill>
              </a:uFill>
              <a:latin typeface="Calibri"/>
              <a:ea typeface="Calibri"/>
              <a:cs typeface="Calibri"/>
            </a:endParaRPr>
          </a:p>
        </p:txBody>
      </p:sp>
      <p:pic>
        <p:nvPicPr>
          <p:cNvPr id="5" name="Picture 4"/>
          <p:cNvPicPr/>
          <p:nvPr/>
        </p:nvPicPr>
        <p:blipFill>
          <a:blip r:embed="rId3"/>
          <a:stretch>
            <a:fillRect/>
          </a:stretch>
        </p:blipFill>
        <p:spPr bwMode="auto">
          <a:xfrm>
            <a:off x="4038600" y="1417638"/>
            <a:ext cx="4451910" cy="3165475"/>
          </a:xfrm>
          <a:prstGeom prst="rect">
            <a:avLst/>
          </a:prstGeom>
        </p:spPr>
      </p:pic>
    </p:spTree>
    <p:extLst>
      <p:ext uri="{BB962C8B-B14F-4D97-AF65-F5344CB8AC3E}">
        <p14:creationId xmlns:p14="http://schemas.microsoft.com/office/powerpoint/2010/main" val="32104842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431" y="76200"/>
            <a:ext cx="7467600" cy="1143000"/>
          </a:xfrm>
        </p:spPr>
        <p:txBody>
          <a:bodyPr/>
          <a:lstStyle/>
          <a:p>
            <a:r>
              <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Animating with CSS3</a:t>
            </a:r>
          </a:p>
        </p:txBody>
      </p:sp>
      <p:sp>
        <p:nvSpPr>
          <p:cNvPr id="4" name="Rectangle 3"/>
          <p:cNvSpPr/>
          <p:nvPr/>
        </p:nvSpPr>
        <p:spPr>
          <a:xfrm>
            <a:off x="208750" y="1721731"/>
            <a:ext cx="8716100" cy="6370975"/>
          </a:xfrm>
          <a:prstGeom prst="rect">
            <a:avLst/>
          </a:prstGeom>
        </p:spPr>
        <p:txBody>
          <a:bodyPr wrap="square">
            <a:spAutoFit/>
          </a:bodyPr>
          <a:lstStyle/>
          <a:p>
            <a:r>
              <a:rPr lang="en-US" sz="2800" b="1" spc="-1" dirty="0">
                <a:solidFill>
                  <a:srgbClr val="434343"/>
                </a:solidFill>
                <a:uFill>
                  <a:solidFill>
                    <a:srgbClr val="FFFFFF"/>
                  </a:solidFill>
                </a:uFill>
                <a:latin typeface="Calibri"/>
                <a:ea typeface="Calibri"/>
                <a:cs typeface="Calibri"/>
              </a:rPr>
              <a:t>Animation properties:</a:t>
            </a:r>
          </a:p>
          <a:p>
            <a:endParaRPr lang="en-US" sz="2000" spc="-1" dirty="0">
              <a:solidFill>
                <a:srgbClr val="434343"/>
              </a:solidFill>
              <a:uFill>
                <a:solidFill>
                  <a:srgbClr val="FFFFFF"/>
                </a:solidFill>
              </a:uFill>
              <a:latin typeface="Calibri"/>
              <a:ea typeface="Calibri"/>
              <a:cs typeface="Calibri"/>
            </a:endParaRPr>
          </a:p>
          <a:p>
            <a:r>
              <a:rPr lang="en-US" sz="2400" b="1" spc="-1" dirty="0">
                <a:solidFill>
                  <a:schemeClr val="accent1">
                    <a:lumMod val="75000"/>
                  </a:schemeClr>
                </a:solidFill>
                <a:uFill>
                  <a:solidFill>
                    <a:srgbClr val="FFFFFF"/>
                  </a:solidFill>
                </a:uFill>
                <a:latin typeface="Calibri"/>
                <a:ea typeface="Calibri"/>
                <a:cs typeface="Calibri"/>
              </a:rPr>
              <a:t>.animation-properties {</a:t>
            </a:r>
          </a:p>
          <a:p>
            <a:r>
              <a:rPr lang="en-US" sz="2400" b="1" spc="-1" dirty="0">
                <a:solidFill>
                  <a:schemeClr val="accent1">
                    <a:lumMod val="75000"/>
                  </a:schemeClr>
                </a:solidFill>
                <a:uFill>
                  <a:solidFill>
                    <a:srgbClr val="FFFFFF"/>
                  </a:solidFill>
                </a:uFill>
                <a:latin typeface="Calibri"/>
                <a:ea typeface="Calibri"/>
                <a:cs typeface="Calibri"/>
              </a:rPr>
              <a:t>  animation-name: warning;</a:t>
            </a:r>
          </a:p>
          <a:p>
            <a:r>
              <a:rPr lang="en-US" sz="2400" b="1" spc="-1" dirty="0">
                <a:solidFill>
                  <a:schemeClr val="accent1">
                    <a:lumMod val="75000"/>
                  </a:schemeClr>
                </a:solidFill>
                <a:uFill>
                  <a:solidFill>
                    <a:srgbClr val="FFFFFF"/>
                  </a:solidFill>
                </a:uFill>
                <a:latin typeface="Calibri"/>
                <a:ea typeface="Calibri"/>
                <a:cs typeface="Calibri"/>
              </a:rPr>
              <a:t>  animation-duration: 1.5s;</a:t>
            </a:r>
          </a:p>
          <a:p>
            <a:r>
              <a:rPr lang="en-US" sz="2400" b="1" spc="-1" dirty="0">
                <a:solidFill>
                  <a:schemeClr val="accent1">
                    <a:lumMod val="75000"/>
                  </a:schemeClr>
                </a:solidFill>
                <a:uFill>
                  <a:solidFill>
                    <a:srgbClr val="FFFFFF"/>
                  </a:solidFill>
                </a:uFill>
                <a:latin typeface="Calibri"/>
                <a:ea typeface="Calibri"/>
                <a:cs typeface="Calibri"/>
              </a:rPr>
              <a:t>  animation-timing-function: ease-in-out;</a:t>
            </a:r>
          </a:p>
          <a:p>
            <a:r>
              <a:rPr lang="en-US" sz="2400" b="1" spc="-1" dirty="0">
                <a:solidFill>
                  <a:schemeClr val="accent1">
                    <a:lumMod val="75000"/>
                  </a:schemeClr>
                </a:solidFill>
                <a:uFill>
                  <a:solidFill>
                    <a:srgbClr val="FFFFFF"/>
                  </a:solidFill>
                </a:uFill>
                <a:latin typeface="Calibri"/>
                <a:ea typeface="Calibri"/>
                <a:cs typeface="Calibri"/>
              </a:rPr>
              <a:t>  animation-iteration-count: infinite;</a:t>
            </a:r>
          </a:p>
          <a:p>
            <a:r>
              <a:rPr lang="en-US" sz="2400" b="1" spc="-1" dirty="0">
                <a:solidFill>
                  <a:schemeClr val="accent1">
                    <a:lumMod val="75000"/>
                  </a:schemeClr>
                </a:solidFill>
                <a:uFill>
                  <a:solidFill>
                    <a:srgbClr val="FFFFFF"/>
                  </a:solidFill>
                </a:uFill>
                <a:latin typeface="Calibri"/>
                <a:ea typeface="Calibri"/>
                <a:cs typeface="Calibri"/>
              </a:rPr>
              <a:t>  animation-play-state: running | paused;</a:t>
            </a:r>
          </a:p>
          <a:p>
            <a:r>
              <a:rPr lang="en-US" sz="2400" b="1" spc="-1" dirty="0">
                <a:solidFill>
                  <a:schemeClr val="accent1">
                    <a:lumMod val="75000"/>
                  </a:schemeClr>
                </a:solidFill>
                <a:uFill>
                  <a:solidFill>
                    <a:srgbClr val="FFFFFF"/>
                  </a:solidFill>
                </a:uFill>
                <a:latin typeface="Calibri"/>
                <a:ea typeface="Calibri"/>
                <a:cs typeface="Calibri"/>
              </a:rPr>
              <a:t>  animation-delay: 0s;</a:t>
            </a:r>
          </a:p>
          <a:p>
            <a:r>
              <a:rPr lang="en-US" sz="2400" b="1" spc="-1" dirty="0">
                <a:solidFill>
                  <a:schemeClr val="accent1">
                    <a:lumMod val="75000"/>
                  </a:schemeClr>
                </a:solidFill>
                <a:uFill>
                  <a:solidFill>
                    <a:srgbClr val="FFFFFF"/>
                  </a:solidFill>
                </a:uFill>
                <a:latin typeface="Calibri"/>
                <a:ea typeface="Calibri"/>
                <a:cs typeface="Calibri"/>
              </a:rPr>
              <a:t>  animation-fill-mode: none | forwards | backwards | both;</a:t>
            </a:r>
          </a:p>
          <a:p>
            <a:r>
              <a:rPr lang="en-US" sz="2400" b="1" spc="-1" dirty="0">
                <a:solidFill>
                  <a:schemeClr val="accent1">
                    <a:lumMod val="75000"/>
                  </a:schemeClr>
                </a:solidFill>
                <a:uFill>
                  <a:solidFill>
                    <a:srgbClr val="FFFFFF"/>
                  </a:solidFill>
                </a:uFill>
                <a:latin typeface="Calibri"/>
                <a:ea typeface="Calibri"/>
                <a:cs typeface="Calibri"/>
              </a:rPr>
              <a:t>  animation-direction: normal | reverse | alternate | alternate-reverse;</a:t>
            </a:r>
          </a:p>
          <a:p>
            <a:r>
              <a:rPr lang="en-US" sz="2400" b="1" spc="-1" dirty="0">
                <a:solidFill>
                  <a:schemeClr val="accent1">
                    <a:lumMod val="75000"/>
                  </a:schemeClr>
                </a:solidFill>
                <a:uFill>
                  <a:solidFill>
                    <a:srgbClr val="FFFFFF"/>
                  </a:solidFill>
                </a:uFill>
                <a:latin typeface="Calibri"/>
                <a:ea typeface="Calibri"/>
                <a:cs typeface="Calibri"/>
              </a:rPr>
              <a:t>}</a:t>
            </a:r>
          </a:p>
          <a:p>
            <a:endParaRPr lang="en-US" sz="2000" spc="-1" dirty="0">
              <a:solidFill>
                <a:srgbClr val="434343"/>
              </a:solidFill>
              <a:uFill>
                <a:solidFill>
                  <a:srgbClr val="FFFFFF"/>
                </a:solidFill>
              </a:uFill>
              <a:latin typeface="Calibri"/>
              <a:ea typeface="Calibri"/>
              <a:cs typeface="Calibri"/>
            </a:endParaRPr>
          </a:p>
          <a:p>
            <a:endParaRPr lang="en-US" sz="1600" spc="-1" dirty="0">
              <a:solidFill>
                <a:schemeClr val="accent1"/>
              </a:solidFill>
              <a:uFill>
                <a:solidFill>
                  <a:srgbClr val="FFFFFF"/>
                </a:solidFill>
              </a:uFill>
              <a:latin typeface="Calibri"/>
              <a:ea typeface="Calibri"/>
              <a:cs typeface="Calibri"/>
            </a:endParaRPr>
          </a:p>
          <a:p>
            <a:endParaRPr lang="en-US" sz="2000" spc="-1" dirty="0">
              <a:solidFill>
                <a:srgbClr val="434343"/>
              </a:solidFill>
              <a:uFill>
                <a:solidFill>
                  <a:srgbClr val="FFFFFF"/>
                </a:solidFill>
              </a:uFill>
              <a:latin typeface="Calibri"/>
              <a:ea typeface="Calibri"/>
              <a:cs typeface="Calibri"/>
            </a:endParaRPr>
          </a:p>
          <a:p>
            <a:endParaRPr lang="en-US" sz="2000" spc="-1" dirty="0">
              <a:solidFill>
                <a:srgbClr val="434343"/>
              </a:solidFill>
              <a:uFill>
                <a:solidFill>
                  <a:srgbClr val="FFFFFF"/>
                </a:solidFill>
              </a:uFill>
              <a:latin typeface="Calibri"/>
              <a:ea typeface="Calibri"/>
              <a:cs typeface="Calibri"/>
            </a:endParaRPr>
          </a:p>
          <a:p>
            <a:endParaRPr lang="en-US" sz="2000" spc="-1" dirty="0">
              <a:solidFill>
                <a:srgbClr val="434343"/>
              </a:solidFill>
              <a:uFill>
                <a:solidFill>
                  <a:srgbClr val="FFFFFF"/>
                </a:solidFill>
              </a:uFill>
              <a:latin typeface="Calibri"/>
              <a:ea typeface="Calibri"/>
              <a:cs typeface="Calibri"/>
              <a:sym typeface="Calibri"/>
            </a:endParaRPr>
          </a:p>
        </p:txBody>
      </p:sp>
    </p:spTree>
    <p:extLst>
      <p:ext uri="{BB962C8B-B14F-4D97-AF65-F5344CB8AC3E}">
        <p14:creationId xmlns:p14="http://schemas.microsoft.com/office/powerpoint/2010/main" val="24610497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CSS Animations</a:t>
            </a:r>
          </a:p>
        </p:txBody>
      </p:sp>
      <p:sp>
        <p:nvSpPr>
          <p:cNvPr id="3" name="Content Placeholder 2"/>
          <p:cNvSpPr>
            <a:spLocks noGrp="1"/>
          </p:cNvSpPr>
          <p:nvPr>
            <p:ph sz="quarter" idx="1"/>
          </p:nvPr>
        </p:nvSpPr>
        <p:spPr/>
        <p:txBody>
          <a:bodyPr>
            <a:normAutofit lnSpcReduction="10000"/>
          </a:bodyPr>
          <a:lstStyle/>
          <a:p>
            <a:pPr marL="0" indent="0">
              <a:buNone/>
            </a:pPr>
            <a:r>
              <a:rPr lang="en-US" sz="3200" dirty="0"/>
              <a:t>@keyframes </a:t>
            </a:r>
            <a:r>
              <a:rPr lang="en-US" sz="3200" dirty="0">
                <a:solidFill>
                  <a:srgbClr val="0070C0"/>
                </a:solidFill>
              </a:rPr>
              <a:t>colors</a:t>
            </a:r>
            <a:r>
              <a:rPr lang="en-US" sz="3200" dirty="0"/>
              <a:t> </a:t>
            </a:r>
            <a:r>
              <a:rPr lang="en-US" sz="3200" dirty="0">
                <a:solidFill>
                  <a:srgbClr val="FF0000"/>
                </a:solidFill>
              </a:rPr>
              <a:t>{</a:t>
            </a:r>
            <a:br>
              <a:rPr lang="en-US" sz="3200" dirty="0"/>
            </a:br>
            <a:r>
              <a:rPr lang="en-US" sz="3200" dirty="0"/>
              <a:t>0% { background-color: yellow;}</a:t>
            </a:r>
            <a:br>
              <a:rPr lang="en-US" sz="3200" dirty="0"/>
            </a:br>
            <a:r>
              <a:rPr lang="en-US" sz="3200" dirty="0"/>
              <a:t>50% {background-color: blue;}</a:t>
            </a:r>
            <a:br>
              <a:rPr lang="en-US" sz="3200" dirty="0"/>
            </a:br>
            <a:r>
              <a:rPr lang="en-US" sz="3200" dirty="0"/>
              <a:t>100% {background-color: red;}</a:t>
            </a:r>
            <a:br>
              <a:rPr lang="en-US" sz="3200" dirty="0"/>
            </a:br>
            <a:r>
              <a:rPr lang="en-US" sz="3200" dirty="0"/>
              <a:t>       </a:t>
            </a:r>
            <a:r>
              <a:rPr lang="en-US" sz="3200" dirty="0">
                <a:solidFill>
                  <a:srgbClr val="FF0000"/>
                </a:solidFill>
              </a:rPr>
              <a:t> }</a:t>
            </a:r>
            <a:br>
              <a:rPr lang="en-US" sz="3200" dirty="0">
                <a:solidFill>
                  <a:srgbClr val="FF0000"/>
                </a:solidFill>
              </a:rPr>
            </a:br>
            <a:r>
              <a:rPr lang="en-US" sz="3200" dirty="0"/>
              <a:t>.wrapper {</a:t>
            </a:r>
            <a:br>
              <a:rPr lang="en-US" sz="3200" dirty="0"/>
            </a:br>
            <a:r>
              <a:rPr lang="en-US" sz="3200" dirty="0"/>
              <a:t>animation-name: </a:t>
            </a:r>
            <a:r>
              <a:rPr lang="en-US" sz="3200" dirty="0">
                <a:solidFill>
                  <a:srgbClr val="0070C0"/>
                </a:solidFill>
              </a:rPr>
              <a:t>colors</a:t>
            </a:r>
            <a:r>
              <a:rPr lang="en-US" sz="3200" dirty="0"/>
              <a:t>;</a:t>
            </a:r>
            <a:br>
              <a:rPr lang="en-US" sz="3200" dirty="0"/>
            </a:br>
            <a:r>
              <a:rPr lang="en-US" sz="3200" dirty="0"/>
              <a:t>animation-duration: 4s;</a:t>
            </a:r>
            <a:br>
              <a:rPr lang="en-US" sz="3200" dirty="0"/>
            </a:br>
            <a:r>
              <a:rPr lang="en-US" sz="3200" dirty="0"/>
              <a:t>animation-iteration-count: infinite;}</a:t>
            </a:r>
          </a:p>
        </p:txBody>
      </p:sp>
      <p:sp>
        <p:nvSpPr>
          <p:cNvPr id="4" name="Date Placeholder 3">
            <a:extLst>
              <a:ext uri="{FF2B5EF4-FFF2-40B4-BE49-F238E27FC236}">
                <a16:creationId xmlns:a16="http://schemas.microsoft.com/office/drawing/2014/main" id="{C5A8EC53-1F19-4A24-BA9D-A8A344D1C63E}"/>
              </a:ext>
            </a:extLst>
          </p:cNvPr>
          <p:cNvSpPr>
            <a:spLocks noGrp="1"/>
          </p:cNvSpPr>
          <p:nvPr>
            <p:ph type="dt" sz="half" idx="14"/>
          </p:nvPr>
        </p:nvSpPr>
        <p:spPr/>
        <p:txBody>
          <a:bodyPr/>
          <a:lstStyle/>
          <a:p>
            <a:fld id="{D76A581A-155F-496E-960C-4FDA2B005C38}" type="datetime1">
              <a:rPr lang="en-US" smtClean="0"/>
              <a:t>3/11/2020</a:t>
            </a:fld>
            <a:endParaRPr lang="en-US"/>
          </a:p>
        </p:txBody>
      </p:sp>
      <p:sp>
        <p:nvSpPr>
          <p:cNvPr id="5" name="Footer Placeholder 4">
            <a:extLst>
              <a:ext uri="{FF2B5EF4-FFF2-40B4-BE49-F238E27FC236}">
                <a16:creationId xmlns:a16="http://schemas.microsoft.com/office/drawing/2014/main" id="{55E6C0E6-A98F-43FF-B3F7-41112B4CCFF8}"/>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717836229"/>
      </p:ext>
    </p:extLst>
  </p:cSld>
  <p:clrMapOvr>
    <a:masterClrMapping/>
  </p:clrMapOvr>
  <p:transition spd="slow">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3A243-F9BE-4ADA-91C4-96E5D912DE94}"/>
              </a:ext>
            </a:extLst>
          </p:cNvPr>
          <p:cNvSpPr>
            <a:spLocks noGrp="1"/>
          </p:cNvSpPr>
          <p:nvPr>
            <p:ph type="title"/>
          </p:nvPr>
        </p:nvSpPr>
        <p:spPr/>
        <p:txBody>
          <a:bodyPr/>
          <a:lstStyle/>
          <a:p>
            <a:r>
              <a:rPr lang="en-US" dirty="0"/>
              <a:t>Google Fonts</a:t>
            </a:r>
          </a:p>
        </p:txBody>
      </p:sp>
      <p:sp>
        <p:nvSpPr>
          <p:cNvPr id="3" name="Content Placeholder 2">
            <a:extLst>
              <a:ext uri="{FF2B5EF4-FFF2-40B4-BE49-F238E27FC236}">
                <a16:creationId xmlns:a16="http://schemas.microsoft.com/office/drawing/2014/main" id="{CA9D276F-CD54-4541-A466-A71EEE8A0F98}"/>
              </a:ext>
            </a:extLst>
          </p:cNvPr>
          <p:cNvSpPr>
            <a:spLocks noGrp="1"/>
          </p:cNvSpPr>
          <p:nvPr>
            <p:ph sz="quarter" idx="1"/>
          </p:nvPr>
        </p:nvSpPr>
        <p:spPr/>
        <p:txBody>
          <a:bodyPr/>
          <a:lstStyle/>
          <a:p>
            <a:r>
              <a:rPr lang="en-US" dirty="0">
                <a:hlinkClick r:id="rId2"/>
              </a:rPr>
              <a:t>https://fonts.google.com</a:t>
            </a:r>
            <a:endParaRPr lang="en-US" dirty="0"/>
          </a:p>
          <a:p>
            <a:r>
              <a:rPr lang="en-US" dirty="0"/>
              <a:t>HTML</a:t>
            </a:r>
            <a:br>
              <a:rPr lang="en-US" dirty="0"/>
            </a:br>
            <a:r>
              <a:rPr lang="en-US" b="0" dirty="0"/>
              <a:t>&lt;link </a:t>
            </a:r>
            <a:r>
              <a:rPr lang="en-US" b="0" dirty="0" err="1"/>
              <a:t>href</a:t>
            </a:r>
            <a:r>
              <a:rPr lang="en-US" b="0" dirty="0"/>
              <a:t>="https://fonts.googleapis.com/</a:t>
            </a:r>
            <a:r>
              <a:rPr lang="en-US" b="0" dirty="0" err="1"/>
              <a:t>css?family</a:t>
            </a:r>
            <a:r>
              <a:rPr lang="en-US" b="0" dirty="0"/>
              <a:t>=</a:t>
            </a:r>
            <a:br>
              <a:rPr lang="en-US" b="0" dirty="0"/>
            </a:br>
            <a:r>
              <a:rPr lang="en-US" dirty="0" err="1"/>
              <a:t>Vibes</a:t>
            </a:r>
            <a:r>
              <a:rPr lang="en-US" b="0" dirty="0" err="1"/>
              <a:t>&amp;display</a:t>
            </a:r>
            <a:r>
              <a:rPr lang="en-US" b="0" dirty="0"/>
              <a:t>=swap" </a:t>
            </a:r>
            <a:r>
              <a:rPr lang="en-US" b="0" dirty="0" err="1"/>
              <a:t>rel</a:t>
            </a:r>
            <a:r>
              <a:rPr lang="en-US" b="0" dirty="0"/>
              <a:t>="stylesheet"&gt;</a:t>
            </a:r>
          </a:p>
          <a:p>
            <a:r>
              <a:rPr lang="en-US" b="0" dirty="0"/>
              <a:t>CSS</a:t>
            </a:r>
            <a:br>
              <a:rPr lang="en-US" b="0" dirty="0"/>
            </a:br>
            <a:r>
              <a:rPr lang="en-US" b="0" dirty="0"/>
              <a:t>font-family: 'Vibes', cursive;</a:t>
            </a:r>
            <a:endParaRPr lang="en-US" dirty="0"/>
          </a:p>
        </p:txBody>
      </p:sp>
      <p:sp>
        <p:nvSpPr>
          <p:cNvPr id="4" name="Date Placeholder 3">
            <a:extLst>
              <a:ext uri="{FF2B5EF4-FFF2-40B4-BE49-F238E27FC236}">
                <a16:creationId xmlns:a16="http://schemas.microsoft.com/office/drawing/2014/main" id="{B2B182B1-1BAD-4F00-A417-BE51FAF94194}"/>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E2EE83CD-E32A-4BF6-8F91-0730755AB3CE}"/>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4682688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Box Model</a:t>
            </a:r>
          </a:p>
        </p:txBody>
      </p:sp>
      <p:pic>
        <p:nvPicPr>
          <p:cNvPr id="5" name="Picture 4" descr="http://webeyedea.info/wp/wp-content/uploads/2010/10/box-model-diagram-2d.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0"/>
            <a:ext cx="8458200" cy="4876800"/>
          </a:xfrm>
          <a:prstGeom prst="rect">
            <a:avLst/>
          </a:prstGeom>
          <a:noFill/>
          <a:ln>
            <a:noFill/>
          </a:ln>
        </p:spPr>
      </p:pic>
      <p:sp>
        <p:nvSpPr>
          <p:cNvPr id="2" name="Date Placeholder 1">
            <a:extLst>
              <a:ext uri="{FF2B5EF4-FFF2-40B4-BE49-F238E27FC236}">
                <a16:creationId xmlns:a16="http://schemas.microsoft.com/office/drawing/2014/main" id="{8DB213E0-18B3-4613-99B5-93E9022C594D}"/>
              </a:ext>
            </a:extLst>
          </p:cNvPr>
          <p:cNvSpPr>
            <a:spLocks noGrp="1"/>
          </p:cNvSpPr>
          <p:nvPr>
            <p:ph type="dt" sz="half" idx="10"/>
          </p:nvPr>
        </p:nvSpPr>
        <p:spPr/>
        <p:txBody>
          <a:bodyPr/>
          <a:lstStyle/>
          <a:p>
            <a:fld id="{530B11FE-D482-45C8-95C8-01EF1B042C5D}" type="datetime1">
              <a:rPr lang="en-US" smtClean="0"/>
              <a:t>3/11/2020</a:t>
            </a:fld>
            <a:endParaRPr lang="en-US"/>
          </a:p>
        </p:txBody>
      </p:sp>
      <p:sp>
        <p:nvSpPr>
          <p:cNvPr id="3" name="Footer Placeholder 2">
            <a:extLst>
              <a:ext uri="{FF2B5EF4-FFF2-40B4-BE49-F238E27FC236}">
                <a16:creationId xmlns:a16="http://schemas.microsoft.com/office/drawing/2014/main" id="{7BCF2082-A732-46E8-B493-67256026B063}"/>
              </a:ext>
            </a:extLst>
          </p:cNvPr>
          <p:cNvSpPr>
            <a:spLocks noGrp="1"/>
          </p:cNvSpPr>
          <p:nvPr>
            <p:ph type="ftr" sz="quarter" idx="12"/>
          </p:nvPr>
        </p:nvSpPr>
        <p:spPr/>
        <p:txBody>
          <a:bodyPr/>
          <a:lstStyle/>
          <a:p>
            <a:r>
              <a:rPr lang="en-US"/>
              <a:t>HTML and CSS</a:t>
            </a:r>
          </a:p>
        </p:txBody>
      </p:sp>
    </p:spTree>
    <p:extLst>
      <p:ext uri="{BB962C8B-B14F-4D97-AF65-F5344CB8AC3E}">
        <p14:creationId xmlns:p14="http://schemas.microsoft.com/office/powerpoint/2010/main" val="166467501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Box model in 3-D</a:t>
            </a:r>
          </a:p>
        </p:txBody>
      </p:sp>
      <p:pic>
        <p:nvPicPr>
          <p:cNvPr id="3" name="Picture 2" descr="http://webeyedea.info/wp/wp-content/uploads/2010/10/box-model-diagram-3d.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0"/>
            <a:ext cx="8458200" cy="5105400"/>
          </a:xfrm>
          <a:prstGeom prst="rect">
            <a:avLst/>
          </a:prstGeom>
          <a:noFill/>
          <a:ln>
            <a:noFill/>
          </a:ln>
        </p:spPr>
      </p:pic>
      <p:sp>
        <p:nvSpPr>
          <p:cNvPr id="4" name="Date Placeholder 3">
            <a:extLst>
              <a:ext uri="{FF2B5EF4-FFF2-40B4-BE49-F238E27FC236}">
                <a16:creationId xmlns:a16="http://schemas.microsoft.com/office/drawing/2014/main" id="{F89FBB0C-9271-4617-B7AC-2A2E53DEDDC1}"/>
              </a:ext>
            </a:extLst>
          </p:cNvPr>
          <p:cNvSpPr>
            <a:spLocks noGrp="1"/>
          </p:cNvSpPr>
          <p:nvPr>
            <p:ph type="dt" sz="half" idx="10"/>
          </p:nvPr>
        </p:nvSpPr>
        <p:spPr/>
        <p:txBody>
          <a:bodyPr/>
          <a:lstStyle/>
          <a:p>
            <a:fld id="{4E21E507-2ADD-42F1-B49B-762DBDE4F167}" type="datetime1">
              <a:rPr lang="en-US" smtClean="0"/>
              <a:t>3/11/2020</a:t>
            </a:fld>
            <a:endParaRPr lang="en-US"/>
          </a:p>
        </p:txBody>
      </p:sp>
      <p:sp>
        <p:nvSpPr>
          <p:cNvPr id="5" name="Footer Placeholder 4">
            <a:extLst>
              <a:ext uri="{FF2B5EF4-FFF2-40B4-BE49-F238E27FC236}">
                <a16:creationId xmlns:a16="http://schemas.microsoft.com/office/drawing/2014/main" id="{A6B5DCA3-B80F-4246-B2D9-C53BA80BE73B}"/>
              </a:ext>
            </a:extLst>
          </p:cNvPr>
          <p:cNvSpPr>
            <a:spLocks noGrp="1"/>
          </p:cNvSpPr>
          <p:nvPr>
            <p:ph type="ftr" sz="quarter" idx="12"/>
          </p:nvPr>
        </p:nvSpPr>
        <p:spPr/>
        <p:txBody>
          <a:bodyPr/>
          <a:lstStyle/>
          <a:p>
            <a:r>
              <a:rPr lang="en-US"/>
              <a:t>HTML and CSS</a:t>
            </a:r>
          </a:p>
        </p:txBody>
      </p:sp>
    </p:spTree>
    <p:extLst>
      <p:ext uri="{BB962C8B-B14F-4D97-AF65-F5344CB8AC3E}">
        <p14:creationId xmlns:p14="http://schemas.microsoft.com/office/powerpoint/2010/main" val="19650902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9AAF5-33AE-4080-9257-A89DBFD77A4C}"/>
              </a:ext>
            </a:extLst>
          </p:cNvPr>
          <p:cNvSpPr>
            <a:spLocks noGrp="1"/>
          </p:cNvSpPr>
          <p:nvPr>
            <p:ph type="title"/>
          </p:nvPr>
        </p:nvSpPr>
        <p:spPr>
          <a:xfrm>
            <a:off x="457200" y="-13202"/>
            <a:ext cx="7467600" cy="1143000"/>
          </a:xfrm>
        </p:spPr>
        <p:txBody>
          <a:bodyPr/>
          <a:lstStyle/>
          <a:p>
            <a:r>
              <a:rPr lang="en-US" dirty="0"/>
              <a:t>CSS Box Size Calculation</a:t>
            </a:r>
          </a:p>
        </p:txBody>
      </p:sp>
      <p:sp>
        <p:nvSpPr>
          <p:cNvPr id="3" name="Date Placeholder 2">
            <a:extLst>
              <a:ext uri="{FF2B5EF4-FFF2-40B4-BE49-F238E27FC236}">
                <a16:creationId xmlns:a16="http://schemas.microsoft.com/office/drawing/2014/main" id="{1E01B357-994D-4EAD-A1B0-53B30757977D}"/>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04075E7E-0E3B-4811-95A6-D351E73702A4}"/>
              </a:ext>
            </a:extLst>
          </p:cNvPr>
          <p:cNvSpPr>
            <a:spLocks noGrp="1"/>
          </p:cNvSpPr>
          <p:nvPr>
            <p:ph type="ftr" sz="quarter" idx="12"/>
          </p:nvPr>
        </p:nvSpPr>
        <p:spPr/>
        <p:txBody>
          <a:bodyPr/>
          <a:lstStyle/>
          <a:p>
            <a:r>
              <a:rPr lang="en-US"/>
              <a:t>HTML and CSS</a:t>
            </a:r>
          </a:p>
        </p:txBody>
      </p:sp>
      <p:pic>
        <p:nvPicPr>
          <p:cNvPr id="5122" name="Picture 2" descr="Image result for css calculate box size">
            <a:extLst>
              <a:ext uri="{FF2B5EF4-FFF2-40B4-BE49-F238E27FC236}">
                <a16:creationId xmlns:a16="http://schemas.microsoft.com/office/drawing/2014/main" id="{CA9178C7-8078-4448-A9A3-37CCF2C082B7}"/>
              </a:ext>
            </a:extLst>
          </p:cNvPr>
          <p:cNvPicPr>
            <a:picLocks noChangeAspect="1" noChangeArrowheads="1"/>
          </p:cNvPicPr>
          <p:nvPr/>
        </p:nvPicPr>
        <p:blipFill rotWithShape="1">
          <a:blip r:embed="rId2">
            <a:clrChange>
              <a:clrFrom>
                <a:srgbClr val="EBFFFF"/>
              </a:clrFrom>
              <a:clrTo>
                <a:srgbClr val="EBFFFF">
                  <a:alpha val="0"/>
                </a:srgbClr>
              </a:clrTo>
            </a:clrChang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r="784" b="9712"/>
          <a:stretch/>
        </p:blipFill>
        <p:spPr bwMode="auto">
          <a:xfrm>
            <a:off x="266699" y="1129798"/>
            <a:ext cx="7848600" cy="467836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3853554-5717-4C0A-9B61-FC858A516D5B}"/>
              </a:ext>
            </a:extLst>
          </p:cNvPr>
          <p:cNvSpPr txBox="1"/>
          <p:nvPr/>
        </p:nvSpPr>
        <p:spPr>
          <a:xfrm>
            <a:off x="1828800" y="5808160"/>
            <a:ext cx="5017851" cy="830997"/>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1px + 20px + 158px + 20px + 1px </a:t>
            </a:r>
          </a:p>
          <a:p>
            <a:pPr algn="ctr"/>
            <a:r>
              <a:rPr lang="en-US" sz="2400" b="1" dirty="0">
                <a:latin typeface="Arial" panose="020B0604020202020204" pitchFamily="34" charset="0"/>
                <a:cs typeface="Arial" panose="020B0604020202020204" pitchFamily="34" charset="0"/>
              </a:rPr>
              <a:t>= 200px Wide</a:t>
            </a:r>
          </a:p>
        </p:txBody>
      </p:sp>
    </p:spTree>
    <p:extLst>
      <p:ext uri="{BB962C8B-B14F-4D97-AF65-F5344CB8AC3E}">
        <p14:creationId xmlns:p14="http://schemas.microsoft.com/office/powerpoint/2010/main" val="5462874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6F737-4CF6-4B71-AA8A-9EFDC1E1A8C0}"/>
              </a:ext>
            </a:extLst>
          </p:cNvPr>
          <p:cNvSpPr>
            <a:spLocks noGrp="1"/>
          </p:cNvSpPr>
          <p:nvPr>
            <p:ph type="title"/>
          </p:nvPr>
        </p:nvSpPr>
        <p:spPr>
          <a:xfrm>
            <a:off x="382834" y="127107"/>
            <a:ext cx="8153400" cy="769105"/>
          </a:xfrm>
        </p:spPr>
        <p:txBody>
          <a:bodyPr>
            <a:normAutofit/>
          </a:bodyPr>
          <a:lstStyle/>
          <a:p>
            <a:r>
              <a:rPr lang="en-US" sz="3600" dirty="0"/>
              <a:t>Fluid Layout Calculations</a:t>
            </a:r>
          </a:p>
        </p:txBody>
      </p:sp>
      <p:sp>
        <p:nvSpPr>
          <p:cNvPr id="3" name="Date Placeholder 2">
            <a:extLst>
              <a:ext uri="{FF2B5EF4-FFF2-40B4-BE49-F238E27FC236}">
                <a16:creationId xmlns:a16="http://schemas.microsoft.com/office/drawing/2014/main" id="{2499FA7B-2862-4A8B-816D-5D3CB69EF89E}"/>
              </a:ext>
            </a:extLst>
          </p:cNvPr>
          <p:cNvSpPr>
            <a:spLocks noGrp="1"/>
          </p:cNvSpPr>
          <p:nvPr>
            <p:ph type="dt" sz="half" idx="10"/>
          </p:nvPr>
        </p:nvSpPr>
        <p:spPr>
          <a:xfrm rot="5400000">
            <a:off x="7589520" y="1386651"/>
            <a:ext cx="2011680" cy="384048"/>
          </a:xfrm>
        </p:spPr>
        <p:txBody>
          <a:bodyPr/>
          <a:lstStyle/>
          <a:p>
            <a:fld id="{6844014C-C548-4B2D-A114-83504C73B5B4}" type="datetime1">
              <a:rPr lang="en-US" smtClean="0"/>
              <a:t>3/11/2020</a:t>
            </a:fld>
            <a:endParaRPr lang="en-US"/>
          </a:p>
        </p:txBody>
      </p:sp>
      <p:sp>
        <p:nvSpPr>
          <p:cNvPr id="5" name="TextBox 4">
            <a:extLst>
              <a:ext uri="{FF2B5EF4-FFF2-40B4-BE49-F238E27FC236}">
                <a16:creationId xmlns:a16="http://schemas.microsoft.com/office/drawing/2014/main" id="{9E326233-32D0-46FA-B1BA-E43EDA224DD3}"/>
              </a:ext>
            </a:extLst>
          </p:cNvPr>
          <p:cNvSpPr txBox="1"/>
          <p:nvPr/>
        </p:nvSpPr>
        <p:spPr>
          <a:xfrm>
            <a:off x="1828800" y="990600"/>
            <a:ext cx="2783134" cy="369332"/>
          </a:xfrm>
          <a:prstGeom prst="rect">
            <a:avLst/>
          </a:prstGeom>
          <a:noFill/>
        </p:spPr>
        <p:txBody>
          <a:bodyPr wrap="none" rtlCol="0">
            <a:spAutoFit/>
          </a:bodyPr>
          <a:lstStyle/>
          <a:p>
            <a:r>
              <a:rPr lang="en-US" b="1" dirty="0">
                <a:solidFill>
                  <a:srgbClr val="FF0000"/>
                </a:solidFill>
              </a:rPr>
              <a:t>Layout Width = 960px</a:t>
            </a:r>
          </a:p>
        </p:txBody>
      </p:sp>
      <p:sp>
        <p:nvSpPr>
          <p:cNvPr id="6" name="Left Brace 5">
            <a:extLst>
              <a:ext uri="{FF2B5EF4-FFF2-40B4-BE49-F238E27FC236}">
                <a16:creationId xmlns:a16="http://schemas.microsoft.com/office/drawing/2014/main" id="{FA75EDFA-DF5B-47B9-A015-C8877D4F9736}"/>
              </a:ext>
            </a:extLst>
          </p:cNvPr>
          <p:cNvSpPr/>
          <p:nvPr/>
        </p:nvSpPr>
        <p:spPr>
          <a:xfrm rot="5400000">
            <a:off x="2965076" y="-1291858"/>
            <a:ext cx="238866" cy="5565783"/>
          </a:xfrm>
          <a:prstGeom prst="leftBrace">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61A513C2-FC77-4F29-81BA-5054D5FB93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617" y="1596925"/>
            <a:ext cx="5558540" cy="5216921"/>
          </a:xfrm>
          <a:prstGeom prst="rect">
            <a:avLst/>
          </a:prstGeom>
        </p:spPr>
      </p:pic>
      <p:sp>
        <p:nvSpPr>
          <p:cNvPr id="4" name="Footer Placeholder 3">
            <a:extLst>
              <a:ext uri="{FF2B5EF4-FFF2-40B4-BE49-F238E27FC236}">
                <a16:creationId xmlns:a16="http://schemas.microsoft.com/office/drawing/2014/main" id="{8C3303C7-9107-411D-AFE3-62745CC2B04F}"/>
              </a:ext>
            </a:extLst>
          </p:cNvPr>
          <p:cNvSpPr>
            <a:spLocks noGrp="1"/>
          </p:cNvSpPr>
          <p:nvPr>
            <p:ph type="ftr" sz="quarter" idx="12"/>
          </p:nvPr>
        </p:nvSpPr>
        <p:spPr>
          <a:xfrm rot="5400000">
            <a:off x="6990186" y="4042040"/>
            <a:ext cx="3200400" cy="365760"/>
          </a:xfrm>
        </p:spPr>
        <p:txBody>
          <a:bodyPr/>
          <a:lstStyle/>
          <a:p>
            <a:r>
              <a:rPr lang="en-US"/>
              <a:t>HTML and CSS</a:t>
            </a:r>
          </a:p>
        </p:txBody>
      </p:sp>
      <p:sp>
        <p:nvSpPr>
          <p:cNvPr id="8" name="TextBox 7">
            <a:extLst>
              <a:ext uri="{FF2B5EF4-FFF2-40B4-BE49-F238E27FC236}">
                <a16:creationId xmlns:a16="http://schemas.microsoft.com/office/drawing/2014/main" id="{3B851310-1C9E-445E-85CF-B28EBF96C2D0}"/>
              </a:ext>
            </a:extLst>
          </p:cNvPr>
          <p:cNvSpPr txBox="1"/>
          <p:nvPr/>
        </p:nvSpPr>
        <p:spPr>
          <a:xfrm>
            <a:off x="2327350" y="6386770"/>
            <a:ext cx="2499402" cy="369332"/>
          </a:xfrm>
          <a:prstGeom prst="rect">
            <a:avLst/>
          </a:prstGeom>
          <a:noFill/>
        </p:spPr>
        <p:txBody>
          <a:bodyPr wrap="none" rtlCol="0">
            <a:spAutoFit/>
          </a:bodyPr>
          <a:lstStyle/>
          <a:p>
            <a:r>
              <a:rPr lang="en-US" b="1" dirty="0">
                <a:solidFill>
                  <a:schemeClr val="bg2">
                    <a:lumMod val="75000"/>
                  </a:schemeClr>
                </a:solidFill>
              </a:rPr>
              <a:t>960px/960px = 100%</a:t>
            </a:r>
          </a:p>
        </p:txBody>
      </p:sp>
      <p:sp>
        <p:nvSpPr>
          <p:cNvPr id="10" name="TextBox 9">
            <a:extLst>
              <a:ext uri="{FF2B5EF4-FFF2-40B4-BE49-F238E27FC236}">
                <a16:creationId xmlns:a16="http://schemas.microsoft.com/office/drawing/2014/main" id="{97E1A85D-6080-492A-A6C9-33E25292323C}"/>
              </a:ext>
            </a:extLst>
          </p:cNvPr>
          <p:cNvSpPr txBox="1"/>
          <p:nvPr/>
        </p:nvSpPr>
        <p:spPr>
          <a:xfrm>
            <a:off x="1762587" y="5274608"/>
            <a:ext cx="2829621" cy="369332"/>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b="1" dirty="0">
                <a:solidFill>
                  <a:schemeClr val="bg2">
                    <a:lumMod val="75000"/>
                  </a:schemeClr>
                </a:solidFill>
              </a:rPr>
              <a:t>630px/960px = 65.625%</a:t>
            </a:r>
          </a:p>
        </p:txBody>
      </p:sp>
      <p:sp>
        <p:nvSpPr>
          <p:cNvPr id="11" name="TextBox 10">
            <a:extLst>
              <a:ext uri="{FF2B5EF4-FFF2-40B4-BE49-F238E27FC236}">
                <a16:creationId xmlns:a16="http://schemas.microsoft.com/office/drawing/2014/main" id="{C21DEA0D-95FC-4788-B2D7-71BFBCBFF0A1}"/>
              </a:ext>
            </a:extLst>
          </p:cNvPr>
          <p:cNvSpPr txBox="1"/>
          <p:nvPr/>
        </p:nvSpPr>
        <p:spPr>
          <a:xfrm>
            <a:off x="4985423" y="3593117"/>
            <a:ext cx="1168456" cy="92333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b="1" dirty="0">
                <a:solidFill>
                  <a:schemeClr val="bg2">
                    <a:lumMod val="75000"/>
                  </a:schemeClr>
                </a:solidFill>
              </a:rPr>
              <a:t>210px / 960px = 21.875%</a:t>
            </a:r>
          </a:p>
        </p:txBody>
      </p:sp>
      <p:sp>
        <p:nvSpPr>
          <p:cNvPr id="12" name="TextBox 11">
            <a:extLst>
              <a:ext uri="{FF2B5EF4-FFF2-40B4-BE49-F238E27FC236}">
                <a16:creationId xmlns:a16="http://schemas.microsoft.com/office/drawing/2014/main" id="{75AFB790-44CD-4597-AA7B-591DA6EABE98}"/>
              </a:ext>
            </a:extLst>
          </p:cNvPr>
          <p:cNvSpPr txBox="1"/>
          <p:nvPr/>
        </p:nvSpPr>
        <p:spPr>
          <a:xfrm>
            <a:off x="6153879" y="1204966"/>
            <a:ext cx="2322642" cy="1384995"/>
          </a:xfrm>
          <a:prstGeom prst="rect">
            <a:avLst/>
          </a:prstGeom>
          <a:noFill/>
        </p:spPr>
        <p:txBody>
          <a:bodyPr wrap="square" rtlCol="0">
            <a:spAutoFit/>
          </a:bodyPr>
          <a:lstStyle/>
          <a:p>
            <a:r>
              <a:rPr lang="en-US" sz="2800" b="1" dirty="0">
                <a:solidFill>
                  <a:srgbClr val="FF0000"/>
                </a:solidFill>
              </a:rPr>
              <a:t>Target ÷</a:t>
            </a:r>
          </a:p>
          <a:p>
            <a:r>
              <a:rPr lang="en-US" sz="2800" b="1" dirty="0">
                <a:solidFill>
                  <a:srgbClr val="FF0000"/>
                </a:solidFill>
              </a:rPr>
              <a:t>Content </a:t>
            </a:r>
          </a:p>
          <a:p>
            <a:r>
              <a:rPr lang="en-US" sz="2800" b="1" dirty="0">
                <a:solidFill>
                  <a:srgbClr val="FF0000"/>
                </a:solidFill>
              </a:rPr>
              <a:t>= Result</a:t>
            </a:r>
          </a:p>
        </p:txBody>
      </p:sp>
      <p:sp>
        <p:nvSpPr>
          <p:cNvPr id="13" name="TextBox 12">
            <a:extLst>
              <a:ext uri="{FF2B5EF4-FFF2-40B4-BE49-F238E27FC236}">
                <a16:creationId xmlns:a16="http://schemas.microsoft.com/office/drawing/2014/main" id="{5E6BE81E-FCB5-4948-9EA3-5511A8656BAD}"/>
              </a:ext>
            </a:extLst>
          </p:cNvPr>
          <p:cNvSpPr txBox="1"/>
          <p:nvPr/>
        </p:nvSpPr>
        <p:spPr>
          <a:xfrm>
            <a:off x="5957092" y="4685602"/>
            <a:ext cx="2716215" cy="1200329"/>
          </a:xfrm>
          <a:prstGeom prst="rect">
            <a:avLst/>
          </a:prstGeom>
          <a:noFill/>
        </p:spPr>
        <p:txBody>
          <a:bodyPr wrap="square" rtlCol="0">
            <a:spAutoFit/>
          </a:bodyPr>
          <a:lstStyle/>
          <a:p>
            <a:r>
              <a:rPr lang="en-US" sz="2400" b="1" dirty="0">
                <a:solidFill>
                  <a:srgbClr val="FF0000"/>
                </a:solidFill>
              </a:rPr>
              <a:t>Element Width ÷ Layout Width = Fluid % Size</a:t>
            </a:r>
          </a:p>
        </p:txBody>
      </p:sp>
      <p:sp>
        <p:nvSpPr>
          <p:cNvPr id="16" name="TextBox 15">
            <a:extLst>
              <a:ext uri="{FF2B5EF4-FFF2-40B4-BE49-F238E27FC236}">
                <a16:creationId xmlns:a16="http://schemas.microsoft.com/office/drawing/2014/main" id="{49C69260-3E91-4943-A549-7EB2F79C3622}"/>
              </a:ext>
            </a:extLst>
          </p:cNvPr>
          <p:cNvSpPr txBox="1"/>
          <p:nvPr/>
        </p:nvSpPr>
        <p:spPr>
          <a:xfrm>
            <a:off x="2196454" y="1566617"/>
            <a:ext cx="2499402" cy="369332"/>
          </a:xfrm>
          <a:prstGeom prst="rect">
            <a:avLst/>
          </a:prstGeom>
          <a:noFill/>
        </p:spPr>
        <p:txBody>
          <a:bodyPr wrap="none" rtlCol="0">
            <a:spAutoFit/>
          </a:bodyPr>
          <a:lstStyle/>
          <a:p>
            <a:r>
              <a:rPr lang="en-US" b="1" dirty="0">
                <a:solidFill>
                  <a:schemeClr val="bg2">
                    <a:lumMod val="75000"/>
                  </a:schemeClr>
                </a:solidFill>
              </a:rPr>
              <a:t>960px/960px = 100%</a:t>
            </a:r>
          </a:p>
        </p:txBody>
      </p:sp>
      <p:sp>
        <p:nvSpPr>
          <p:cNvPr id="17" name="TextBox 16">
            <a:extLst>
              <a:ext uri="{FF2B5EF4-FFF2-40B4-BE49-F238E27FC236}">
                <a16:creationId xmlns:a16="http://schemas.microsoft.com/office/drawing/2014/main" id="{5B139436-E5F2-47A1-BD40-5945F7AF4A5A}"/>
              </a:ext>
            </a:extLst>
          </p:cNvPr>
          <p:cNvSpPr txBox="1"/>
          <p:nvPr/>
        </p:nvSpPr>
        <p:spPr>
          <a:xfrm>
            <a:off x="294373" y="3922372"/>
            <a:ext cx="1168456" cy="92333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b="1" dirty="0">
                <a:solidFill>
                  <a:schemeClr val="bg2">
                    <a:lumMod val="75000"/>
                  </a:schemeClr>
                </a:solidFill>
              </a:rPr>
              <a:t>120px / 960px = 12.5%</a:t>
            </a:r>
          </a:p>
        </p:txBody>
      </p:sp>
    </p:spTree>
    <p:extLst>
      <p:ext uri="{BB962C8B-B14F-4D97-AF65-F5344CB8AC3E}">
        <p14:creationId xmlns:p14="http://schemas.microsoft.com/office/powerpoint/2010/main" val="32831630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5F36C-D9F1-4AC3-902E-F9B59B59D48E}"/>
              </a:ext>
            </a:extLst>
          </p:cNvPr>
          <p:cNvSpPr>
            <a:spLocks noGrp="1"/>
          </p:cNvSpPr>
          <p:nvPr>
            <p:ph type="title"/>
          </p:nvPr>
        </p:nvSpPr>
        <p:spPr>
          <a:xfrm>
            <a:off x="304800" y="145797"/>
            <a:ext cx="7946136" cy="715962"/>
          </a:xfrm>
        </p:spPr>
        <p:txBody>
          <a:bodyPr>
            <a:normAutofit/>
          </a:bodyPr>
          <a:lstStyle/>
          <a:p>
            <a:r>
              <a:rPr lang="en-US" sz="3600" dirty="0"/>
              <a:t>Fluid Layout: Floats</a:t>
            </a:r>
          </a:p>
        </p:txBody>
      </p:sp>
      <p:sp>
        <p:nvSpPr>
          <p:cNvPr id="3" name="Date Placeholder 2">
            <a:extLst>
              <a:ext uri="{FF2B5EF4-FFF2-40B4-BE49-F238E27FC236}">
                <a16:creationId xmlns:a16="http://schemas.microsoft.com/office/drawing/2014/main" id="{02E13A93-B790-400F-96BD-D36873503F81}"/>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2F1BB919-5E60-4E72-AAF0-2A1CA45B2F19}"/>
              </a:ext>
            </a:extLst>
          </p:cNvPr>
          <p:cNvSpPr>
            <a:spLocks noGrp="1"/>
          </p:cNvSpPr>
          <p:nvPr>
            <p:ph type="ftr" sz="quarter" idx="12"/>
          </p:nvPr>
        </p:nvSpPr>
        <p:spPr/>
        <p:txBody>
          <a:bodyPr/>
          <a:lstStyle/>
          <a:p>
            <a:r>
              <a:rPr lang="en-US"/>
              <a:t>HTML and CSS</a:t>
            </a:r>
          </a:p>
        </p:txBody>
      </p:sp>
      <p:pic>
        <p:nvPicPr>
          <p:cNvPr id="29698" name="Picture 2">
            <a:extLst>
              <a:ext uri="{FF2B5EF4-FFF2-40B4-BE49-F238E27FC236}">
                <a16:creationId xmlns:a16="http://schemas.microsoft.com/office/drawing/2014/main" id="{779D7C36-60EE-4746-9EEA-3A69283F23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997203"/>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094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D0085-E925-4D34-BE0F-E6D57FC62A65}"/>
              </a:ext>
            </a:extLst>
          </p:cNvPr>
          <p:cNvSpPr>
            <a:spLocks noGrp="1"/>
          </p:cNvSpPr>
          <p:nvPr>
            <p:ph type="title"/>
          </p:nvPr>
        </p:nvSpPr>
        <p:spPr>
          <a:xfrm>
            <a:off x="356616" y="48445"/>
            <a:ext cx="7467600" cy="1143000"/>
          </a:xfrm>
        </p:spPr>
        <p:txBody>
          <a:bodyPr/>
          <a:lstStyle/>
          <a:p>
            <a:r>
              <a:rPr lang="en-US" dirty="0"/>
              <a:t>Border Box to the Rescue</a:t>
            </a:r>
          </a:p>
        </p:txBody>
      </p:sp>
      <p:sp>
        <p:nvSpPr>
          <p:cNvPr id="3" name="Date Placeholder 2">
            <a:extLst>
              <a:ext uri="{FF2B5EF4-FFF2-40B4-BE49-F238E27FC236}">
                <a16:creationId xmlns:a16="http://schemas.microsoft.com/office/drawing/2014/main" id="{C207D46D-1A2C-4A04-8BAB-47C022D1C7A1}"/>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3B82B69C-156F-436D-ABB4-7EC19E0BD958}"/>
              </a:ext>
            </a:extLst>
          </p:cNvPr>
          <p:cNvSpPr>
            <a:spLocks noGrp="1"/>
          </p:cNvSpPr>
          <p:nvPr>
            <p:ph type="ftr" sz="quarter" idx="12"/>
          </p:nvPr>
        </p:nvSpPr>
        <p:spPr/>
        <p:txBody>
          <a:bodyPr/>
          <a:lstStyle/>
          <a:p>
            <a:r>
              <a:rPr lang="en-US"/>
              <a:t>HTML and CSS</a:t>
            </a:r>
          </a:p>
        </p:txBody>
      </p:sp>
      <p:pic>
        <p:nvPicPr>
          <p:cNvPr id="2050" name="Picture 2" descr="Image result for box-sizing: border-box;">
            <a:extLst>
              <a:ext uri="{FF2B5EF4-FFF2-40B4-BE49-F238E27FC236}">
                <a16:creationId xmlns:a16="http://schemas.microsoft.com/office/drawing/2014/main" id="{E46A0A35-60A4-4F68-8CBD-17A459CFFF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616" y="1458145"/>
            <a:ext cx="7717536" cy="4923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4925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6AF4B-A5FF-4E87-9312-A293B1BE1683}"/>
              </a:ext>
            </a:extLst>
          </p:cNvPr>
          <p:cNvSpPr>
            <a:spLocks noGrp="1"/>
          </p:cNvSpPr>
          <p:nvPr>
            <p:ph type="title"/>
          </p:nvPr>
        </p:nvSpPr>
        <p:spPr>
          <a:xfrm>
            <a:off x="457200" y="274638"/>
            <a:ext cx="7946136" cy="792162"/>
          </a:xfrm>
        </p:spPr>
        <p:txBody>
          <a:bodyPr>
            <a:normAutofit/>
          </a:bodyPr>
          <a:lstStyle/>
          <a:p>
            <a:r>
              <a:rPr lang="en-US" sz="3600" dirty="0"/>
              <a:t>Normal Box and Border Box</a:t>
            </a:r>
          </a:p>
        </p:txBody>
      </p:sp>
      <p:sp>
        <p:nvSpPr>
          <p:cNvPr id="3" name="Date Placeholder 2">
            <a:extLst>
              <a:ext uri="{FF2B5EF4-FFF2-40B4-BE49-F238E27FC236}">
                <a16:creationId xmlns:a16="http://schemas.microsoft.com/office/drawing/2014/main" id="{0AF55AD3-67EF-4CBA-A65A-083B06B51258}"/>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926A3BD8-4A3E-4BFD-AA1B-94556E6FCDB4}"/>
              </a:ext>
            </a:extLst>
          </p:cNvPr>
          <p:cNvSpPr>
            <a:spLocks noGrp="1"/>
          </p:cNvSpPr>
          <p:nvPr>
            <p:ph type="ftr" sz="quarter" idx="12"/>
          </p:nvPr>
        </p:nvSpPr>
        <p:spPr/>
        <p:txBody>
          <a:bodyPr/>
          <a:lstStyle/>
          <a:p>
            <a:r>
              <a:rPr lang="en-US"/>
              <a:t>HTML and CSS</a:t>
            </a:r>
          </a:p>
        </p:txBody>
      </p:sp>
      <p:pic>
        <p:nvPicPr>
          <p:cNvPr id="4098" name="Picture 2" descr="Image result for box-sizing: border-box;">
            <a:extLst>
              <a:ext uri="{FF2B5EF4-FFF2-40B4-BE49-F238E27FC236}">
                <a16:creationId xmlns:a16="http://schemas.microsoft.com/office/drawing/2014/main" id="{78ECE4FC-D7CB-4703-91B2-318AE91388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616" y="1576458"/>
            <a:ext cx="7510356" cy="5006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7272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9191F-6C55-4187-A7ED-E9376A4A8261}"/>
              </a:ext>
            </a:extLst>
          </p:cNvPr>
          <p:cNvSpPr>
            <a:spLocks noGrp="1"/>
          </p:cNvSpPr>
          <p:nvPr>
            <p:ph type="title"/>
          </p:nvPr>
        </p:nvSpPr>
        <p:spPr>
          <a:xfrm>
            <a:off x="457200" y="132210"/>
            <a:ext cx="7467600" cy="1143000"/>
          </a:xfrm>
        </p:spPr>
        <p:txBody>
          <a:bodyPr/>
          <a:lstStyle/>
          <a:p>
            <a:r>
              <a:rPr lang="en-US" dirty="0"/>
              <a:t>Regular Box Model vs. </a:t>
            </a:r>
            <a:br>
              <a:rPr lang="en-US" dirty="0"/>
            </a:br>
            <a:r>
              <a:rPr lang="en-US" dirty="0"/>
              <a:t>New and Improved Box Model</a:t>
            </a:r>
          </a:p>
        </p:txBody>
      </p:sp>
      <p:sp>
        <p:nvSpPr>
          <p:cNvPr id="3" name="Date Placeholder 2">
            <a:extLst>
              <a:ext uri="{FF2B5EF4-FFF2-40B4-BE49-F238E27FC236}">
                <a16:creationId xmlns:a16="http://schemas.microsoft.com/office/drawing/2014/main" id="{B533DBDB-123F-4C2B-9F47-3BDDC6F576BF}"/>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385E6A8B-F91B-420A-9236-C13463CB1902}"/>
              </a:ext>
            </a:extLst>
          </p:cNvPr>
          <p:cNvSpPr>
            <a:spLocks noGrp="1"/>
          </p:cNvSpPr>
          <p:nvPr>
            <p:ph type="ftr" sz="quarter" idx="12"/>
          </p:nvPr>
        </p:nvSpPr>
        <p:spPr/>
        <p:txBody>
          <a:bodyPr/>
          <a:lstStyle/>
          <a:p>
            <a:r>
              <a:rPr lang="en-US"/>
              <a:t>HTML and CSS</a:t>
            </a:r>
          </a:p>
        </p:txBody>
      </p:sp>
      <p:pic>
        <p:nvPicPr>
          <p:cNvPr id="3076" name="Picture 4" descr="Image result for box-sizing: border-box;">
            <a:extLst>
              <a:ext uri="{FF2B5EF4-FFF2-40B4-BE49-F238E27FC236}">
                <a16:creationId xmlns:a16="http://schemas.microsoft.com/office/drawing/2014/main" id="{95CAD455-306A-46B0-97E9-8367CCBC448A}"/>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7566" y="1991204"/>
            <a:ext cx="7900804" cy="486679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AEE8823E-103B-449D-8FCC-34F3436724D9}"/>
              </a:ext>
            </a:extLst>
          </p:cNvPr>
          <p:cNvCxnSpPr/>
          <p:nvPr/>
        </p:nvCxnSpPr>
        <p:spPr>
          <a:xfrm>
            <a:off x="609600" y="1981200"/>
            <a:ext cx="3453384"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0D8E560-8B66-4C03-81E0-9612DAECE2CF}"/>
              </a:ext>
            </a:extLst>
          </p:cNvPr>
          <p:cNvCxnSpPr/>
          <p:nvPr/>
        </p:nvCxnSpPr>
        <p:spPr>
          <a:xfrm>
            <a:off x="4471416" y="1971675"/>
            <a:ext cx="3453384"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F136978-0881-4E21-A656-D4AAF2F952FC}"/>
              </a:ext>
            </a:extLst>
          </p:cNvPr>
          <p:cNvSpPr txBox="1"/>
          <p:nvPr/>
        </p:nvSpPr>
        <p:spPr>
          <a:xfrm>
            <a:off x="5049182" y="1601865"/>
            <a:ext cx="2367956" cy="369332"/>
          </a:xfrm>
          <a:prstGeom prst="rect">
            <a:avLst/>
          </a:prstGeom>
          <a:noFill/>
        </p:spPr>
        <p:txBody>
          <a:bodyPr wrap="none" rtlCol="0">
            <a:spAutoFit/>
          </a:bodyPr>
          <a:lstStyle/>
          <a:p>
            <a:r>
              <a:rPr lang="en-US" dirty="0">
                <a:ln w="0"/>
                <a:solidFill>
                  <a:schemeClr val="accent1">
                    <a:lumMod val="75000"/>
                  </a:schemeClr>
                </a:solidFill>
                <a:effectLst>
                  <a:outerShdw blurRad="38100" dist="25400" dir="5400000" algn="ctr" rotWithShape="0">
                    <a:srgbClr val="6E747A">
                      <a:alpha val="43000"/>
                    </a:srgbClr>
                  </a:outerShdw>
                </a:effectLst>
              </a:rPr>
              <a:t>Total Width: 1000px</a:t>
            </a:r>
          </a:p>
        </p:txBody>
      </p:sp>
      <p:sp>
        <p:nvSpPr>
          <p:cNvPr id="12" name="TextBox 11">
            <a:extLst>
              <a:ext uri="{FF2B5EF4-FFF2-40B4-BE49-F238E27FC236}">
                <a16:creationId xmlns:a16="http://schemas.microsoft.com/office/drawing/2014/main" id="{224B9C55-92EE-44A3-BC4A-05484A35758F}"/>
              </a:ext>
            </a:extLst>
          </p:cNvPr>
          <p:cNvSpPr txBox="1"/>
          <p:nvPr/>
        </p:nvSpPr>
        <p:spPr>
          <a:xfrm>
            <a:off x="1117262" y="1601865"/>
            <a:ext cx="2367956" cy="369332"/>
          </a:xfrm>
          <a:prstGeom prst="rect">
            <a:avLst/>
          </a:prstGeom>
          <a:noFill/>
        </p:spPr>
        <p:txBody>
          <a:bodyPr wrap="none" rtlCol="0">
            <a:spAutoFit/>
          </a:bodyPr>
          <a:lstStyle/>
          <a:p>
            <a:r>
              <a:rPr lang="en-US" dirty="0">
                <a:ln w="0"/>
                <a:solidFill>
                  <a:schemeClr val="accent1">
                    <a:lumMod val="75000"/>
                  </a:schemeClr>
                </a:solidFill>
                <a:effectLst>
                  <a:outerShdw blurRad="38100" dist="25400" dir="5400000" algn="ctr" rotWithShape="0">
                    <a:srgbClr val="6E747A">
                      <a:alpha val="43000"/>
                    </a:srgbClr>
                  </a:outerShdw>
                </a:effectLst>
              </a:rPr>
              <a:t>Total Width: 1060px</a:t>
            </a:r>
          </a:p>
        </p:txBody>
      </p:sp>
    </p:spTree>
    <p:extLst>
      <p:ext uri="{BB962C8B-B14F-4D97-AF65-F5344CB8AC3E}">
        <p14:creationId xmlns:p14="http://schemas.microsoft.com/office/powerpoint/2010/main" val="35989980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Old Box Model Positioning </a:t>
            </a:r>
          </a:p>
        </p:txBody>
      </p:sp>
      <p:sp>
        <p:nvSpPr>
          <p:cNvPr id="3" name="Content Placeholder 2"/>
          <p:cNvSpPr>
            <a:spLocks noGrp="1"/>
          </p:cNvSpPr>
          <p:nvPr>
            <p:ph sz="quarter" idx="1"/>
          </p:nvPr>
        </p:nvSpPr>
        <p:spPr/>
        <p:txBody>
          <a:bodyPr>
            <a:normAutofit lnSpcReduction="10000"/>
          </a:bodyPr>
          <a:lstStyle/>
          <a:p>
            <a:r>
              <a:rPr lang="en-US" dirty="0"/>
              <a:t>Absolute Positioning:</a:t>
            </a:r>
          </a:p>
          <a:p>
            <a:pPr lvl="1"/>
            <a:r>
              <a:rPr lang="en-US" b="0" dirty="0"/>
              <a:t>div {</a:t>
            </a:r>
            <a:br>
              <a:rPr lang="en-US" dirty="0"/>
            </a:br>
            <a:r>
              <a:rPr lang="en-US" b="0" dirty="0"/>
              <a:t>    position: absolute;</a:t>
            </a:r>
            <a:br>
              <a:rPr lang="en-US" dirty="0"/>
            </a:br>
            <a:r>
              <a:rPr lang="en-US" b="0" dirty="0"/>
              <a:t>    left: 100px;</a:t>
            </a:r>
            <a:br>
              <a:rPr lang="en-US" dirty="0"/>
            </a:br>
            <a:r>
              <a:rPr lang="en-US" b="0" dirty="0"/>
              <a:t>    top: 150px;</a:t>
            </a:r>
            <a:br>
              <a:rPr lang="en-US" b="0" dirty="0"/>
            </a:br>
            <a:r>
              <a:rPr lang="en-US" b="0" dirty="0"/>
              <a:t>    width: 400px;</a:t>
            </a:r>
            <a:br>
              <a:rPr lang="en-US" dirty="0"/>
            </a:br>
            <a:r>
              <a:rPr lang="en-US" b="0" dirty="0"/>
              <a:t>}</a:t>
            </a:r>
          </a:p>
          <a:p>
            <a:r>
              <a:rPr lang="en-US" dirty="0"/>
              <a:t>Fixed Positioning</a:t>
            </a:r>
          </a:p>
          <a:p>
            <a:pPr lvl="1"/>
            <a:r>
              <a:rPr lang="en-US" b="0" dirty="0"/>
              <a:t>div {</a:t>
            </a:r>
            <a:br>
              <a:rPr lang="en-US" dirty="0"/>
            </a:br>
            <a:r>
              <a:rPr lang="en-US" b="0" dirty="0"/>
              <a:t>    position: fixed;</a:t>
            </a:r>
            <a:br>
              <a:rPr lang="en-US" dirty="0"/>
            </a:br>
            <a:r>
              <a:rPr lang="en-US" b="0" dirty="0"/>
              <a:t>    bottom: 0;</a:t>
            </a:r>
            <a:br>
              <a:rPr lang="en-US" dirty="0"/>
            </a:br>
            <a:r>
              <a:rPr lang="en-US" b="0" dirty="0"/>
              <a:t>    right: 0;</a:t>
            </a:r>
            <a:br>
              <a:rPr lang="en-US" dirty="0"/>
            </a:br>
            <a:r>
              <a:rPr lang="en-US" b="0" dirty="0"/>
              <a:t>    width: 300px;</a:t>
            </a:r>
            <a:br>
              <a:rPr lang="en-US" dirty="0"/>
            </a:br>
            <a:r>
              <a:rPr lang="en-US" b="0" dirty="0"/>
              <a:t>    border: 3px solid #73AD21;</a:t>
            </a:r>
            <a:br>
              <a:rPr lang="en-US" dirty="0"/>
            </a:br>
            <a:r>
              <a:rPr lang="en-US" b="0" dirty="0"/>
              <a:t>}</a:t>
            </a:r>
            <a:endParaRPr lang="en-US" dirty="0"/>
          </a:p>
        </p:txBody>
      </p:sp>
      <p:sp>
        <p:nvSpPr>
          <p:cNvPr id="4" name="Date Placeholder 3">
            <a:extLst>
              <a:ext uri="{FF2B5EF4-FFF2-40B4-BE49-F238E27FC236}">
                <a16:creationId xmlns:a16="http://schemas.microsoft.com/office/drawing/2014/main" id="{E759395C-D7C3-48F7-A35E-30E93CC16537}"/>
              </a:ext>
            </a:extLst>
          </p:cNvPr>
          <p:cNvSpPr>
            <a:spLocks noGrp="1"/>
          </p:cNvSpPr>
          <p:nvPr>
            <p:ph type="dt" sz="half" idx="14"/>
          </p:nvPr>
        </p:nvSpPr>
        <p:spPr/>
        <p:txBody>
          <a:bodyPr/>
          <a:lstStyle/>
          <a:p>
            <a:fld id="{08EECAE0-98CD-4B8A-8B7E-1B5FC8580C46}" type="datetime1">
              <a:rPr lang="en-US" smtClean="0"/>
              <a:t>3/11/2020</a:t>
            </a:fld>
            <a:endParaRPr lang="en-US"/>
          </a:p>
        </p:txBody>
      </p:sp>
      <p:sp>
        <p:nvSpPr>
          <p:cNvPr id="5" name="Footer Placeholder 4">
            <a:extLst>
              <a:ext uri="{FF2B5EF4-FFF2-40B4-BE49-F238E27FC236}">
                <a16:creationId xmlns:a16="http://schemas.microsoft.com/office/drawing/2014/main" id="{7DE2927D-697E-4EB9-B9D8-6E9A56E11E8B}"/>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7860800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Box Model Positioning with Floats</a:t>
            </a:r>
          </a:p>
        </p:txBody>
      </p:sp>
      <p:sp>
        <p:nvSpPr>
          <p:cNvPr id="3" name="Content Placeholder 2"/>
          <p:cNvSpPr>
            <a:spLocks noGrp="1"/>
          </p:cNvSpPr>
          <p:nvPr>
            <p:ph sz="quarter" idx="1"/>
          </p:nvPr>
        </p:nvSpPr>
        <p:spPr/>
        <p:txBody>
          <a:bodyPr>
            <a:normAutofit/>
          </a:bodyPr>
          <a:lstStyle/>
          <a:p>
            <a:r>
              <a:rPr lang="en-US" dirty="0"/>
              <a:t>Float (assign to each column):</a:t>
            </a:r>
          </a:p>
          <a:p>
            <a:pPr lvl="1"/>
            <a:r>
              <a:rPr lang="en-US" b="0" dirty="0"/>
              <a:t>div  {</a:t>
            </a:r>
            <a:br>
              <a:rPr lang="en-US" dirty="0"/>
            </a:br>
            <a:r>
              <a:rPr lang="en-US" b="0" dirty="0"/>
              <a:t>    float: right;</a:t>
            </a:r>
            <a:br>
              <a:rPr lang="en-US" b="0" dirty="0"/>
            </a:br>
            <a:r>
              <a:rPr lang="en-US" b="0" dirty="0"/>
              <a:t>    width: 25%; </a:t>
            </a:r>
            <a:br>
              <a:rPr lang="en-US" dirty="0"/>
            </a:br>
            <a:r>
              <a:rPr lang="en-US" b="0" dirty="0"/>
              <a:t>}</a:t>
            </a:r>
          </a:p>
          <a:p>
            <a:pPr lvl="1"/>
            <a:r>
              <a:rPr lang="en-US" b="0" dirty="0"/>
              <a:t>div  {</a:t>
            </a:r>
            <a:br>
              <a:rPr lang="en-US" dirty="0"/>
            </a:br>
            <a:r>
              <a:rPr lang="en-US" b="0" dirty="0"/>
              <a:t>    float: left;</a:t>
            </a:r>
            <a:br>
              <a:rPr lang="en-US" b="0" dirty="0"/>
            </a:br>
            <a:r>
              <a:rPr lang="en-US" b="0" dirty="0"/>
              <a:t>    width: 50%; </a:t>
            </a:r>
            <a:br>
              <a:rPr lang="en-US" dirty="0"/>
            </a:br>
            <a:r>
              <a:rPr lang="en-US" b="0" dirty="0"/>
              <a:t>}</a:t>
            </a:r>
          </a:p>
          <a:p>
            <a:r>
              <a:rPr lang="en-US" dirty="0"/>
              <a:t>Clearing a Float:</a:t>
            </a:r>
          </a:p>
          <a:p>
            <a:pPr lvl="1"/>
            <a:r>
              <a:rPr lang="en-US" b="0" dirty="0"/>
              <a:t>div {</a:t>
            </a:r>
            <a:br>
              <a:rPr lang="en-US" dirty="0"/>
            </a:br>
            <a:r>
              <a:rPr lang="en-US" b="0" dirty="0"/>
              <a:t>    clear: both;</a:t>
            </a:r>
            <a:br>
              <a:rPr lang="en-US" dirty="0"/>
            </a:br>
            <a:r>
              <a:rPr lang="en-US" b="0" dirty="0"/>
              <a:t>}</a:t>
            </a:r>
            <a:endParaRPr lang="en-US" dirty="0"/>
          </a:p>
        </p:txBody>
      </p:sp>
      <p:sp>
        <p:nvSpPr>
          <p:cNvPr id="4" name="Date Placeholder 3">
            <a:extLst>
              <a:ext uri="{FF2B5EF4-FFF2-40B4-BE49-F238E27FC236}">
                <a16:creationId xmlns:a16="http://schemas.microsoft.com/office/drawing/2014/main" id="{62EB1EF9-691B-4827-8C2B-3FF0B44421C5}"/>
              </a:ext>
            </a:extLst>
          </p:cNvPr>
          <p:cNvSpPr>
            <a:spLocks noGrp="1"/>
          </p:cNvSpPr>
          <p:nvPr>
            <p:ph type="dt" sz="half" idx="14"/>
          </p:nvPr>
        </p:nvSpPr>
        <p:spPr/>
        <p:txBody>
          <a:bodyPr/>
          <a:lstStyle/>
          <a:p>
            <a:fld id="{612707B7-215E-4C7A-86DB-3AF4F9E865BF}" type="datetime1">
              <a:rPr lang="en-US" smtClean="0"/>
              <a:t>3/11/2020</a:t>
            </a:fld>
            <a:endParaRPr lang="en-US"/>
          </a:p>
        </p:txBody>
      </p:sp>
      <p:sp>
        <p:nvSpPr>
          <p:cNvPr id="5" name="Footer Placeholder 4">
            <a:extLst>
              <a:ext uri="{FF2B5EF4-FFF2-40B4-BE49-F238E27FC236}">
                <a16:creationId xmlns:a16="http://schemas.microsoft.com/office/drawing/2014/main" id="{9CFEB1BA-B6E4-405B-AD1D-B12206ADFAC4}"/>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32221855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CSS Fundamentals Floats</a:t>
            </a:r>
          </a:p>
        </p:txBody>
      </p:sp>
      <p:sp>
        <p:nvSpPr>
          <p:cNvPr id="4" name="Rectangle 3"/>
          <p:cNvSpPr/>
          <p:nvPr/>
        </p:nvSpPr>
        <p:spPr>
          <a:xfrm>
            <a:off x="228600" y="1828800"/>
            <a:ext cx="7924800" cy="4800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 name="Rectangle 4"/>
          <p:cNvSpPr/>
          <p:nvPr/>
        </p:nvSpPr>
        <p:spPr>
          <a:xfrm>
            <a:off x="457200" y="2133600"/>
            <a:ext cx="7467600" cy="42672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 name="Rectangle 5"/>
          <p:cNvSpPr/>
          <p:nvPr/>
        </p:nvSpPr>
        <p:spPr>
          <a:xfrm>
            <a:off x="609600" y="2408238"/>
            <a:ext cx="7086600" cy="86836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7" name="Rectangle 6"/>
          <p:cNvSpPr/>
          <p:nvPr/>
        </p:nvSpPr>
        <p:spPr>
          <a:xfrm>
            <a:off x="838200" y="2743200"/>
            <a:ext cx="6629400" cy="4572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8" name="Rectangle 7"/>
          <p:cNvSpPr/>
          <p:nvPr/>
        </p:nvSpPr>
        <p:spPr>
          <a:xfrm>
            <a:off x="609600" y="3429000"/>
            <a:ext cx="4883426" cy="57978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9" name="Rectangle 8"/>
          <p:cNvSpPr/>
          <p:nvPr/>
        </p:nvSpPr>
        <p:spPr>
          <a:xfrm>
            <a:off x="609600" y="4084982"/>
            <a:ext cx="4883426" cy="563218"/>
          </a:xfrm>
          <a:prstGeom prst="rect">
            <a:avLst/>
          </a:prstGeom>
          <a:ln>
            <a:solidFill>
              <a:srgbClr val="7030A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10" name="Rectangle 9"/>
          <p:cNvSpPr/>
          <p:nvPr/>
        </p:nvSpPr>
        <p:spPr>
          <a:xfrm>
            <a:off x="616226" y="4724400"/>
            <a:ext cx="4876800" cy="586409"/>
          </a:xfrm>
          <a:prstGeom prst="rect">
            <a:avLst/>
          </a:prstGeom>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1" name="Rectangle 10"/>
          <p:cNvSpPr/>
          <p:nvPr/>
        </p:nvSpPr>
        <p:spPr>
          <a:xfrm>
            <a:off x="609600" y="5428766"/>
            <a:ext cx="7162800" cy="586409"/>
          </a:xfrm>
          <a:prstGeom prst="rect">
            <a:avLst/>
          </a:prstGeom>
          <a:ln>
            <a:solidFill>
              <a:srgbClr val="FFC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2" name="Rectangle 11"/>
          <p:cNvSpPr/>
          <p:nvPr/>
        </p:nvSpPr>
        <p:spPr>
          <a:xfrm>
            <a:off x="5638800" y="3429000"/>
            <a:ext cx="2057400" cy="1881809"/>
          </a:xfrm>
          <a:prstGeom prst="rect">
            <a:avLst/>
          </a:prstGeom>
          <a:ln>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TextBox 12"/>
          <p:cNvSpPr txBox="1"/>
          <p:nvPr/>
        </p:nvSpPr>
        <p:spPr>
          <a:xfrm>
            <a:off x="218661" y="1764268"/>
            <a:ext cx="723275" cy="369332"/>
          </a:xfrm>
          <a:prstGeom prst="rect">
            <a:avLst/>
          </a:prstGeom>
          <a:noFill/>
        </p:spPr>
        <p:txBody>
          <a:bodyPr wrap="none" rtlCol="0">
            <a:spAutoFit/>
          </a:bodyPr>
          <a:lstStyle/>
          <a:p>
            <a:r>
              <a:rPr lang="en-US" dirty="0"/>
              <a:t>Body</a:t>
            </a:r>
          </a:p>
        </p:txBody>
      </p:sp>
      <p:sp>
        <p:nvSpPr>
          <p:cNvPr id="14" name="TextBox 13"/>
          <p:cNvSpPr txBox="1"/>
          <p:nvPr/>
        </p:nvSpPr>
        <p:spPr>
          <a:xfrm>
            <a:off x="417443" y="2069068"/>
            <a:ext cx="1457450" cy="369332"/>
          </a:xfrm>
          <a:prstGeom prst="rect">
            <a:avLst/>
          </a:prstGeom>
          <a:noFill/>
        </p:spPr>
        <p:txBody>
          <a:bodyPr wrap="none" rtlCol="0">
            <a:spAutoFit/>
          </a:bodyPr>
          <a:lstStyle/>
          <a:p>
            <a:r>
              <a:rPr lang="en-US" dirty="0"/>
              <a:t>ID=Content</a:t>
            </a:r>
          </a:p>
        </p:txBody>
      </p:sp>
      <p:sp>
        <p:nvSpPr>
          <p:cNvPr id="15" name="TextBox 14"/>
          <p:cNvSpPr txBox="1"/>
          <p:nvPr/>
        </p:nvSpPr>
        <p:spPr>
          <a:xfrm>
            <a:off x="616226" y="2399580"/>
            <a:ext cx="971741" cy="369332"/>
          </a:xfrm>
          <a:prstGeom prst="rect">
            <a:avLst/>
          </a:prstGeom>
          <a:noFill/>
        </p:spPr>
        <p:txBody>
          <a:bodyPr wrap="none" rtlCol="0">
            <a:spAutoFit/>
          </a:bodyPr>
          <a:lstStyle/>
          <a:p>
            <a:r>
              <a:rPr lang="en-US" dirty="0"/>
              <a:t>Header</a:t>
            </a:r>
          </a:p>
        </p:txBody>
      </p:sp>
      <p:sp>
        <p:nvSpPr>
          <p:cNvPr id="16" name="TextBox 15"/>
          <p:cNvSpPr txBox="1"/>
          <p:nvPr/>
        </p:nvSpPr>
        <p:spPr>
          <a:xfrm>
            <a:off x="790151" y="2722977"/>
            <a:ext cx="623889" cy="369332"/>
          </a:xfrm>
          <a:prstGeom prst="rect">
            <a:avLst/>
          </a:prstGeom>
          <a:noFill/>
        </p:spPr>
        <p:txBody>
          <a:bodyPr wrap="none" rtlCol="0">
            <a:spAutoFit/>
          </a:bodyPr>
          <a:lstStyle/>
          <a:p>
            <a:r>
              <a:rPr lang="en-US" dirty="0" err="1"/>
              <a:t>Nav</a:t>
            </a:r>
            <a:endParaRPr lang="en-US" dirty="0"/>
          </a:p>
        </p:txBody>
      </p:sp>
      <p:sp>
        <p:nvSpPr>
          <p:cNvPr id="17" name="TextBox 16"/>
          <p:cNvSpPr txBox="1"/>
          <p:nvPr/>
        </p:nvSpPr>
        <p:spPr>
          <a:xfrm>
            <a:off x="5748130" y="3455504"/>
            <a:ext cx="1465466" cy="923330"/>
          </a:xfrm>
          <a:prstGeom prst="rect">
            <a:avLst/>
          </a:prstGeom>
          <a:noFill/>
        </p:spPr>
        <p:txBody>
          <a:bodyPr wrap="none" rtlCol="0">
            <a:spAutoFit/>
          </a:bodyPr>
          <a:lstStyle/>
          <a:p>
            <a:r>
              <a:rPr lang="en-US" dirty="0"/>
              <a:t>Aside</a:t>
            </a:r>
          </a:p>
          <a:p>
            <a:r>
              <a:rPr lang="en-US" dirty="0"/>
              <a:t>Float: Right</a:t>
            </a:r>
          </a:p>
          <a:p>
            <a:r>
              <a:rPr lang="en-US" dirty="0"/>
              <a:t>Width: 35%</a:t>
            </a:r>
          </a:p>
        </p:txBody>
      </p:sp>
      <p:sp>
        <p:nvSpPr>
          <p:cNvPr id="18" name="TextBox 17"/>
          <p:cNvSpPr txBox="1"/>
          <p:nvPr/>
        </p:nvSpPr>
        <p:spPr>
          <a:xfrm>
            <a:off x="762000" y="5537304"/>
            <a:ext cx="2307042" cy="369332"/>
          </a:xfrm>
          <a:prstGeom prst="rect">
            <a:avLst/>
          </a:prstGeom>
          <a:noFill/>
        </p:spPr>
        <p:txBody>
          <a:bodyPr wrap="none" rtlCol="0">
            <a:spAutoFit/>
          </a:bodyPr>
          <a:lstStyle/>
          <a:p>
            <a:r>
              <a:rPr lang="en-US" dirty="0"/>
              <a:t>Footer= Clear: Both</a:t>
            </a:r>
          </a:p>
        </p:txBody>
      </p:sp>
      <p:sp>
        <p:nvSpPr>
          <p:cNvPr id="19" name="TextBox 18"/>
          <p:cNvSpPr txBox="1"/>
          <p:nvPr/>
        </p:nvSpPr>
        <p:spPr>
          <a:xfrm>
            <a:off x="607988" y="3406537"/>
            <a:ext cx="2334293" cy="646331"/>
          </a:xfrm>
          <a:prstGeom prst="rect">
            <a:avLst/>
          </a:prstGeom>
          <a:noFill/>
        </p:spPr>
        <p:txBody>
          <a:bodyPr wrap="none" rtlCol="0">
            <a:spAutoFit/>
          </a:bodyPr>
          <a:lstStyle/>
          <a:p>
            <a:r>
              <a:rPr lang="en-US" dirty="0"/>
              <a:t>Section</a:t>
            </a:r>
          </a:p>
          <a:p>
            <a:r>
              <a:rPr lang="en-US" dirty="0"/>
              <a:t>H3 Upcoming Tours</a:t>
            </a:r>
          </a:p>
        </p:txBody>
      </p:sp>
      <p:sp>
        <p:nvSpPr>
          <p:cNvPr id="20" name="TextBox 19"/>
          <p:cNvSpPr txBox="1"/>
          <p:nvPr/>
        </p:nvSpPr>
        <p:spPr>
          <a:xfrm>
            <a:off x="685734" y="4015609"/>
            <a:ext cx="1362874" cy="646331"/>
          </a:xfrm>
          <a:prstGeom prst="rect">
            <a:avLst/>
          </a:prstGeom>
          <a:noFill/>
        </p:spPr>
        <p:txBody>
          <a:bodyPr wrap="none" rtlCol="0">
            <a:spAutoFit/>
          </a:bodyPr>
          <a:lstStyle/>
          <a:p>
            <a:r>
              <a:rPr lang="en-US" dirty="0"/>
              <a:t>Article</a:t>
            </a:r>
          </a:p>
          <a:p>
            <a:r>
              <a:rPr lang="en-US" dirty="0"/>
              <a:t>H3 Gallery</a:t>
            </a:r>
          </a:p>
        </p:txBody>
      </p:sp>
      <p:sp>
        <p:nvSpPr>
          <p:cNvPr id="21" name="TextBox 20"/>
          <p:cNvSpPr txBox="1"/>
          <p:nvPr/>
        </p:nvSpPr>
        <p:spPr>
          <a:xfrm>
            <a:off x="636546" y="4824105"/>
            <a:ext cx="684803" cy="369332"/>
          </a:xfrm>
          <a:prstGeom prst="rect">
            <a:avLst/>
          </a:prstGeom>
          <a:noFill/>
        </p:spPr>
        <p:txBody>
          <a:bodyPr wrap="none" rtlCol="0">
            <a:spAutoFit/>
          </a:bodyPr>
          <a:lstStyle/>
          <a:p>
            <a:r>
              <a:rPr lang="en-US" dirty="0"/>
              <a:t>FAQ</a:t>
            </a:r>
          </a:p>
        </p:txBody>
      </p:sp>
      <p:sp>
        <p:nvSpPr>
          <p:cNvPr id="3" name="Date Placeholder 2">
            <a:extLst>
              <a:ext uri="{FF2B5EF4-FFF2-40B4-BE49-F238E27FC236}">
                <a16:creationId xmlns:a16="http://schemas.microsoft.com/office/drawing/2014/main" id="{086E7DC6-8484-49EF-97AB-44F8395AB603}"/>
              </a:ext>
            </a:extLst>
          </p:cNvPr>
          <p:cNvSpPr>
            <a:spLocks noGrp="1"/>
          </p:cNvSpPr>
          <p:nvPr>
            <p:ph type="dt" sz="half" idx="14"/>
          </p:nvPr>
        </p:nvSpPr>
        <p:spPr/>
        <p:txBody>
          <a:bodyPr/>
          <a:lstStyle/>
          <a:p>
            <a:fld id="{BA908AB6-4B99-4E1D-BF0A-34E9AF76DEA5}" type="datetime1">
              <a:rPr lang="en-US" smtClean="0"/>
              <a:t>3/11/2020</a:t>
            </a:fld>
            <a:endParaRPr lang="en-US"/>
          </a:p>
        </p:txBody>
      </p:sp>
      <p:sp>
        <p:nvSpPr>
          <p:cNvPr id="22" name="Footer Placeholder 21">
            <a:extLst>
              <a:ext uri="{FF2B5EF4-FFF2-40B4-BE49-F238E27FC236}">
                <a16:creationId xmlns:a16="http://schemas.microsoft.com/office/drawing/2014/main" id="{D61DDA40-5404-4AF3-AB45-49B6ABD993C1}"/>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8168341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3465A-BF0D-4700-8CDD-345DDD1D8B1F}"/>
              </a:ext>
            </a:extLst>
          </p:cNvPr>
          <p:cNvSpPr>
            <a:spLocks noGrp="1"/>
          </p:cNvSpPr>
          <p:nvPr>
            <p:ph type="title"/>
          </p:nvPr>
        </p:nvSpPr>
        <p:spPr/>
        <p:txBody>
          <a:bodyPr/>
          <a:lstStyle/>
          <a:p>
            <a:r>
              <a:rPr lang="en-US" dirty="0"/>
              <a:t>Flex Box History</a:t>
            </a:r>
          </a:p>
        </p:txBody>
      </p:sp>
      <p:sp>
        <p:nvSpPr>
          <p:cNvPr id="3" name="Date Placeholder 2">
            <a:extLst>
              <a:ext uri="{FF2B5EF4-FFF2-40B4-BE49-F238E27FC236}">
                <a16:creationId xmlns:a16="http://schemas.microsoft.com/office/drawing/2014/main" id="{2B09891E-E945-44C7-A12A-3AD89DEBFF38}"/>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A1C0D49D-22E5-4E6A-9E98-C81B6CF790B1}"/>
              </a:ext>
            </a:extLst>
          </p:cNvPr>
          <p:cNvSpPr>
            <a:spLocks noGrp="1"/>
          </p:cNvSpPr>
          <p:nvPr>
            <p:ph type="ftr" sz="quarter" idx="12"/>
          </p:nvPr>
        </p:nvSpPr>
        <p:spPr/>
        <p:txBody>
          <a:bodyPr/>
          <a:lstStyle/>
          <a:p>
            <a:r>
              <a:rPr lang="en-US"/>
              <a:t>HTML and CSS</a:t>
            </a:r>
          </a:p>
        </p:txBody>
      </p:sp>
      <p:pic>
        <p:nvPicPr>
          <p:cNvPr id="6146" name="Picture 2" descr="timeline">
            <a:extLst>
              <a:ext uri="{FF2B5EF4-FFF2-40B4-BE49-F238E27FC236}">
                <a16:creationId xmlns:a16="http://schemas.microsoft.com/office/drawing/2014/main" id="{75B1164B-6842-4ED4-9234-359841E614E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337000"/>
                    </a14:imgEffect>
                    <a14:imgEffect>
                      <a14:brightnessContrast contrast="-54000"/>
                    </a14:imgEffect>
                  </a14:imgLayer>
                </a14:imgProps>
              </a:ext>
              <a:ext uri="{28A0092B-C50C-407E-A947-70E740481C1C}">
                <a14:useLocalDpi xmlns:a14="http://schemas.microsoft.com/office/drawing/2010/main" val="0"/>
              </a:ext>
            </a:extLst>
          </a:blip>
          <a:srcRect/>
          <a:stretch>
            <a:fillRect/>
          </a:stretch>
        </p:blipFill>
        <p:spPr bwMode="auto">
          <a:xfrm>
            <a:off x="152400" y="2819400"/>
            <a:ext cx="8572500" cy="2590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FDE1E2F-8637-4A4E-B3EE-D12814DAD13A}"/>
              </a:ext>
            </a:extLst>
          </p:cNvPr>
          <p:cNvSpPr/>
          <p:nvPr/>
        </p:nvSpPr>
        <p:spPr>
          <a:xfrm>
            <a:off x="180975" y="6324600"/>
            <a:ext cx="6934200" cy="369332"/>
          </a:xfrm>
          <a:prstGeom prst="rect">
            <a:avLst/>
          </a:prstGeom>
        </p:spPr>
        <p:txBody>
          <a:bodyPr wrap="square">
            <a:spAutoFit/>
          </a:bodyPr>
          <a:lstStyle/>
          <a:p>
            <a:r>
              <a:rPr lang="en-US" dirty="0">
                <a:hlinkClick r:id="rId4"/>
              </a:rPr>
              <a:t>https://annairish.github.io/historicizing/history</a:t>
            </a:r>
            <a:endParaRPr lang="en-US" dirty="0"/>
          </a:p>
        </p:txBody>
      </p:sp>
    </p:spTree>
    <p:extLst>
      <p:ext uri="{BB962C8B-B14F-4D97-AF65-F5344CB8AC3E}">
        <p14:creationId xmlns:p14="http://schemas.microsoft.com/office/powerpoint/2010/main" val="37378823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Starting with Flexbox</a:t>
            </a:r>
          </a:p>
        </p:txBody>
      </p:sp>
      <p:sp>
        <p:nvSpPr>
          <p:cNvPr id="4" name="TextBox 3"/>
          <p:cNvSpPr txBox="1"/>
          <p:nvPr/>
        </p:nvSpPr>
        <p:spPr>
          <a:xfrm>
            <a:off x="5456172" y="1945462"/>
            <a:ext cx="3468678" cy="707886"/>
          </a:xfrm>
          <a:prstGeom prst="rect">
            <a:avLst/>
          </a:prstGeom>
          <a:noFill/>
        </p:spPr>
        <p:txBody>
          <a:bodyPr wrap="square" rtlCol="0">
            <a:spAutoFit/>
          </a:bodyPr>
          <a:lstStyle/>
          <a:p>
            <a:endParaRPr lang="en-US" sz="2000" dirty="0">
              <a:solidFill>
                <a:srgbClr val="434343"/>
              </a:solidFill>
              <a:latin typeface="Calibri"/>
              <a:ea typeface="Calibri"/>
              <a:cs typeface="Calibri"/>
              <a:sym typeface="Calibri"/>
            </a:endParaRPr>
          </a:p>
          <a:p>
            <a:endParaRPr lang="en-US" sz="2000" dirty="0">
              <a:solidFill>
                <a:srgbClr val="434343"/>
              </a:solidFill>
              <a:latin typeface="Calibri"/>
              <a:ea typeface="Calibri"/>
              <a:cs typeface="Calibri"/>
              <a:sym typeface="Calibri"/>
            </a:endParaRPr>
          </a:p>
        </p:txBody>
      </p:sp>
      <p:sp>
        <p:nvSpPr>
          <p:cNvPr id="5" name="Shape 131"/>
          <p:cNvSpPr txBox="1">
            <a:spLocks/>
          </p:cNvSpPr>
          <p:nvPr/>
        </p:nvSpPr>
        <p:spPr>
          <a:xfrm>
            <a:off x="216370" y="1730486"/>
            <a:ext cx="8716200" cy="4011185"/>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r>
              <a:rPr lang="en-US" sz="2000" dirty="0">
                <a:solidFill>
                  <a:srgbClr val="434343"/>
                </a:solidFill>
              </a:rPr>
              <a:t>Flexbox has four key characteristics:</a:t>
            </a:r>
          </a:p>
          <a:p>
            <a:endParaRPr lang="en-US" sz="2000" dirty="0">
              <a:solidFill>
                <a:srgbClr val="434343"/>
              </a:solidFill>
            </a:endParaRPr>
          </a:p>
          <a:p>
            <a:endParaRPr lang="en-US" sz="2000" dirty="0">
              <a:solidFill>
                <a:srgbClr val="434343"/>
              </a:solidFill>
            </a:endParaRPr>
          </a:p>
          <a:p>
            <a:endParaRPr lang="en-US" sz="2000" dirty="0">
              <a:solidFill>
                <a:srgbClr val="434343"/>
              </a:solidFill>
            </a:endParaRPr>
          </a:p>
          <a:p>
            <a:r>
              <a:rPr lang="en-US" sz="2000" dirty="0">
                <a:solidFill>
                  <a:srgbClr val="434343"/>
                </a:solidFill>
              </a:rPr>
              <a:t>Not all of these are needed for every Flexbox use.</a:t>
            </a:r>
          </a:p>
        </p:txBody>
      </p:sp>
      <p:graphicFrame>
        <p:nvGraphicFramePr>
          <p:cNvPr id="7" name="Diagram 6"/>
          <p:cNvGraphicFramePr/>
          <p:nvPr/>
        </p:nvGraphicFramePr>
        <p:xfrm>
          <a:off x="153450" y="1326878"/>
          <a:ext cx="8716200" cy="35080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140482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457200" y="274638"/>
            <a:ext cx="8153400" cy="1143000"/>
          </a:xfrm>
          <a:prstGeom prst="rect">
            <a:avLst/>
          </a:prstGeom>
        </p:spPr>
        <p:txBody>
          <a:bodyPr vert="horz" lIns="91425" tIns="91425" rIns="91425" bIns="91425" anchor="ctr" anchorCtr="0">
            <a:noAutofit/>
          </a:bodyPr>
          <a:lstStyle/>
          <a:p>
            <a:r>
              <a:rPr lang="en-US" spc="-1" dirty="0">
                <a:solidFill>
                  <a:schemeClr val="tx1"/>
                </a:solidFill>
                <a:uFill>
                  <a:solidFill>
                    <a:srgbClr val="FFFFFF"/>
                  </a:solidFill>
                </a:uFill>
              </a:rPr>
              <a:t>Flexbox Alignment Properties</a:t>
            </a:r>
            <a:endParaRPr lang="en-US" sz="3200" spc="-1" dirty="0">
              <a:solidFill>
                <a:schemeClr val="tx1"/>
              </a:solidFill>
              <a:uFill>
                <a:solidFill>
                  <a:srgbClr val="FFFFFF"/>
                </a:solidFill>
              </a:uFill>
              <a:latin typeface="Arial"/>
            </a:endParaRPr>
          </a:p>
        </p:txBody>
      </p:sp>
      <p:sp>
        <p:nvSpPr>
          <p:cNvPr id="4" name="Shape 131"/>
          <p:cNvSpPr txBox="1">
            <a:spLocks/>
          </p:cNvSpPr>
          <p:nvPr/>
        </p:nvSpPr>
        <p:spPr>
          <a:xfrm>
            <a:off x="5381625" y="1554162"/>
            <a:ext cx="3450647" cy="50292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r>
              <a:rPr lang="en-US" sz="2000" dirty="0">
                <a:solidFill>
                  <a:srgbClr val="434343"/>
                </a:solidFill>
              </a:rPr>
              <a:t>There are two axes to consider: the main axis and the cross axis.</a:t>
            </a:r>
          </a:p>
          <a:p>
            <a:r>
              <a:rPr lang="en-US" sz="2000" dirty="0">
                <a:solidFill>
                  <a:srgbClr val="434343"/>
                </a:solidFill>
              </a:rPr>
              <a:t>These can be the default of main (horizontal), starting at the top and moving down and cross (vertical), starting at the left and moving to the right.</a:t>
            </a:r>
          </a:p>
          <a:p>
            <a:r>
              <a:rPr lang="en-US" sz="2000" dirty="0">
                <a:solidFill>
                  <a:srgbClr val="434343"/>
                </a:solidFill>
              </a:rPr>
              <a:t>However, using the </a:t>
            </a:r>
            <a:r>
              <a:rPr lang="en-US" sz="2000" dirty="0">
                <a:solidFill>
                  <a:schemeClr val="accent1"/>
                </a:solidFill>
              </a:rPr>
              <a:t>flex-direction</a:t>
            </a:r>
            <a:r>
              <a:rPr lang="en-US" sz="2000" dirty="0">
                <a:solidFill>
                  <a:srgbClr val="434343"/>
                </a:solidFill>
              </a:rPr>
              <a:t> property, you can change the main axis and/or the start/end of an axis.</a:t>
            </a:r>
          </a:p>
        </p:txBody>
      </p:sp>
      <p:pic>
        <p:nvPicPr>
          <p:cNvPr id="9" name="Picture 8"/>
          <p:cNvPicPr/>
          <p:nvPr/>
        </p:nvPicPr>
        <p:blipFill>
          <a:blip r:embed="rId3">
            <a:clrChange>
              <a:clrFrom>
                <a:srgbClr val="FFFFFF"/>
              </a:clrFrom>
              <a:clrTo>
                <a:srgbClr val="FFFFFF">
                  <a:alpha val="0"/>
                </a:srgbClr>
              </a:clrTo>
            </a:clrChange>
          </a:blip>
          <a:stretch/>
        </p:blipFill>
        <p:spPr>
          <a:xfrm>
            <a:off x="-107884" y="2225760"/>
            <a:ext cx="5518084" cy="2651040"/>
          </a:xfrm>
          <a:prstGeom prst="rect">
            <a:avLst/>
          </a:prstGeom>
          <a:ln>
            <a:noFill/>
          </a:ln>
        </p:spPr>
      </p:pic>
    </p:spTree>
    <p:extLst>
      <p:ext uri="{BB962C8B-B14F-4D97-AF65-F5344CB8AC3E}">
        <p14:creationId xmlns:p14="http://schemas.microsoft.com/office/powerpoint/2010/main" val="78037360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563562"/>
          </a:xfrm>
        </p:spPr>
        <p:txBody>
          <a:bodyPr/>
          <a:lstStyle/>
          <a:p>
            <a:r>
              <a:rPr lang="en-US" sz="3200" dirty="0"/>
              <a:t>Basic Markup</a:t>
            </a:r>
          </a:p>
        </p:txBody>
      </p:sp>
      <p:sp>
        <p:nvSpPr>
          <p:cNvPr id="4" name="TextBox 3"/>
          <p:cNvSpPr txBox="1"/>
          <p:nvPr/>
        </p:nvSpPr>
        <p:spPr>
          <a:xfrm>
            <a:off x="5456172" y="1945462"/>
            <a:ext cx="3468678" cy="707886"/>
          </a:xfrm>
          <a:prstGeom prst="rect">
            <a:avLst/>
          </a:prstGeom>
          <a:noFill/>
        </p:spPr>
        <p:txBody>
          <a:bodyPr wrap="square" rtlCol="0">
            <a:spAutoFit/>
          </a:bodyPr>
          <a:lstStyle/>
          <a:p>
            <a:endParaRPr lang="en-US" sz="2000" dirty="0">
              <a:solidFill>
                <a:srgbClr val="434343"/>
              </a:solidFill>
              <a:latin typeface="Calibri"/>
              <a:ea typeface="Calibri"/>
              <a:cs typeface="Calibri"/>
              <a:sym typeface="Calibri"/>
            </a:endParaRPr>
          </a:p>
          <a:p>
            <a:endParaRPr lang="en-US" sz="2000" dirty="0">
              <a:solidFill>
                <a:srgbClr val="434343"/>
              </a:solidFill>
              <a:latin typeface="Calibri"/>
              <a:ea typeface="Calibri"/>
              <a:cs typeface="Calibri"/>
              <a:sym typeface="Calibri"/>
            </a:endParaRPr>
          </a:p>
        </p:txBody>
      </p:sp>
      <p:sp>
        <p:nvSpPr>
          <p:cNvPr id="5" name="Shape 131"/>
          <p:cNvSpPr txBox="1">
            <a:spLocks/>
          </p:cNvSpPr>
          <p:nvPr/>
        </p:nvSpPr>
        <p:spPr>
          <a:xfrm>
            <a:off x="5112404" y="917274"/>
            <a:ext cx="3962400" cy="1815147"/>
          </a:xfrm>
          <a:prstGeom prst="rect">
            <a:avLst/>
          </a:prstGeom>
          <a:noFill/>
          <a:ln>
            <a:noFill/>
          </a:ln>
        </p:spPr>
        <p:txBody>
          <a:bodyPr lIns="91425" tIns="91425" rIns="91425" bIns="91425" numCol="1"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pPr>
              <a:spcAft>
                <a:spcPts val="200"/>
              </a:spcAft>
            </a:pPr>
            <a:r>
              <a:rPr lang="en-US" sz="2000" dirty="0">
                <a:solidFill>
                  <a:srgbClr val="434343"/>
                </a:solidFill>
              </a:rPr>
              <a:t>HTML</a:t>
            </a: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&lt;div class="</a:t>
            </a:r>
            <a:r>
              <a:rPr lang="en-US" spc="-1" dirty="0" err="1">
                <a:solidFill>
                  <a:schemeClr val="accent1">
                    <a:lumMod val="75000"/>
                  </a:schemeClr>
                </a:solidFill>
                <a:uFill>
                  <a:solidFill>
                    <a:srgbClr val="FFFFFF"/>
                  </a:solidFill>
                </a:uFill>
                <a:latin typeface="Calibri" panose="020F0502020204030204" pitchFamily="34" charset="0"/>
                <a:ea typeface="DejaVu Sans"/>
              </a:rPr>
              <a:t>FlexWrapper</a:t>
            </a:r>
            <a:r>
              <a:rPr lang="en-US" spc="-1" dirty="0">
                <a:solidFill>
                  <a:schemeClr val="accent1">
                    <a:lumMod val="75000"/>
                  </a:schemeClr>
                </a:solidFill>
                <a:uFill>
                  <a:solidFill>
                    <a:srgbClr val="FFFFFF"/>
                  </a:solidFill>
                </a:uFill>
                <a:latin typeface="Calibri" panose="020F0502020204030204" pitchFamily="34" charset="0"/>
                <a:ea typeface="DejaVu Sans"/>
              </a:rPr>
              <a:t>"&gt;</a:t>
            </a:r>
            <a:endParaRPr lang="en-US" spc="-1" dirty="0">
              <a:solidFill>
                <a:schemeClr val="accent1">
                  <a:lumMod val="75000"/>
                </a:schemeClr>
              </a:solidFill>
              <a:uFill>
                <a:solidFill>
                  <a:srgbClr val="FFFFFF"/>
                </a:solidFill>
              </a:uFill>
              <a:latin typeface="Calibri" panose="020F0502020204030204" pitchFamily="34" charset="0"/>
            </a:endParaRP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  &lt;div class="</a:t>
            </a:r>
            <a:r>
              <a:rPr lang="en-US" spc="-1" dirty="0" err="1">
                <a:solidFill>
                  <a:schemeClr val="accent1">
                    <a:lumMod val="75000"/>
                  </a:schemeClr>
                </a:solidFill>
                <a:uFill>
                  <a:solidFill>
                    <a:srgbClr val="FFFFFF"/>
                  </a:solidFill>
                </a:uFill>
                <a:latin typeface="Calibri" panose="020F0502020204030204" pitchFamily="34" charset="0"/>
                <a:ea typeface="DejaVu Sans"/>
              </a:rPr>
              <a:t>FlexInner</a:t>
            </a:r>
            <a:r>
              <a:rPr lang="en-US" spc="-1" dirty="0">
                <a:solidFill>
                  <a:schemeClr val="accent1">
                    <a:lumMod val="75000"/>
                  </a:schemeClr>
                </a:solidFill>
                <a:uFill>
                  <a:solidFill>
                    <a:srgbClr val="FFFFFF"/>
                  </a:solidFill>
                </a:uFill>
                <a:latin typeface="Calibri" panose="020F0502020204030204" pitchFamily="34" charset="0"/>
                <a:ea typeface="DejaVu Sans"/>
              </a:rPr>
              <a:t>"&gt;I am content in the inner Flexbox.&lt;/div&gt;</a:t>
            </a:r>
            <a:endParaRPr lang="en-US" spc="-1" dirty="0">
              <a:solidFill>
                <a:schemeClr val="accent1">
                  <a:lumMod val="75000"/>
                </a:schemeClr>
              </a:solidFill>
              <a:uFill>
                <a:solidFill>
                  <a:srgbClr val="FFFFFF"/>
                </a:solidFill>
              </a:uFill>
              <a:latin typeface="Calibri" panose="020F0502020204030204" pitchFamily="34" charset="0"/>
            </a:endParaRP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&lt;/div&gt;</a:t>
            </a:r>
            <a:endParaRPr lang="en-US" spc="-1" dirty="0">
              <a:solidFill>
                <a:schemeClr val="accent1">
                  <a:lumMod val="75000"/>
                </a:schemeClr>
              </a:solidFill>
              <a:uFill>
                <a:solidFill>
                  <a:srgbClr val="FFFFFF"/>
                </a:solidFill>
              </a:uFill>
              <a:latin typeface="Calibri" panose="020F0502020204030204" pitchFamily="34" charset="0"/>
            </a:endParaRPr>
          </a:p>
          <a:p>
            <a:pPr>
              <a:spcAft>
                <a:spcPts val="200"/>
              </a:spcAft>
            </a:pPr>
            <a:endParaRPr lang="en-US" b="1" spc="-1" dirty="0">
              <a:solidFill>
                <a:srgbClr val="000000"/>
              </a:solidFill>
              <a:uFill>
                <a:solidFill>
                  <a:srgbClr val="FFFFFF"/>
                </a:solidFill>
              </a:uFill>
              <a:latin typeface="Calibri" panose="020F0502020204030204" pitchFamily="34" charset="0"/>
              <a:ea typeface="DejaVu Sans"/>
            </a:endParaRPr>
          </a:p>
          <a:p>
            <a:pPr>
              <a:spcAft>
                <a:spcPts val="200"/>
              </a:spcAft>
            </a:pPr>
            <a:endParaRPr lang="en-US" spc="-1" dirty="0">
              <a:solidFill>
                <a:schemeClr val="accent1"/>
              </a:solidFill>
              <a:uFill>
                <a:solidFill>
                  <a:srgbClr val="FFFFFF"/>
                </a:solidFill>
              </a:uFill>
              <a:latin typeface="Calibri" panose="020F0502020204030204" pitchFamily="34" charset="0"/>
            </a:endParaRPr>
          </a:p>
        </p:txBody>
      </p:sp>
      <p:pic>
        <p:nvPicPr>
          <p:cNvPr id="6" name="Picture 3"/>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18000"/>
                    </a14:imgEffect>
                  </a14:imgLayer>
                </a14:imgProps>
              </a:ext>
            </a:extLst>
          </a:blip>
          <a:stretch/>
        </p:blipFill>
        <p:spPr>
          <a:xfrm>
            <a:off x="2438400" y="3794953"/>
            <a:ext cx="6216436" cy="3063047"/>
          </a:xfrm>
          <a:prstGeom prst="rect">
            <a:avLst/>
          </a:prstGeom>
          <a:ln>
            <a:noFill/>
          </a:ln>
        </p:spPr>
      </p:pic>
      <p:sp>
        <p:nvSpPr>
          <p:cNvPr id="3" name="Rectangle 2">
            <a:extLst>
              <a:ext uri="{FF2B5EF4-FFF2-40B4-BE49-F238E27FC236}">
                <a16:creationId xmlns:a16="http://schemas.microsoft.com/office/drawing/2014/main" id="{430992B0-87B2-43A0-BE05-7576D03B7893}"/>
              </a:ext>
            </a:extLst>
          </p:cNvPr>
          <p:cNvSpPr/>
          <p:nvPr/>
        </p:nvSpPr>
        <p:spPr>
          <a:xfrm>
            <a:off x="271175" y="990600"/>
            <a:ext cx="4572000" cy="3729226"/>
          </a:xfrm>
          <a:prstGeom prst="rect">
            <a:avLst/>
          </a:prstGeom>
        </p:spPr>
        <p:txBody>
          <a:bodyPr>
            <a:spAutoFit/>
          </a:bodyPr>
          <a:lstStyle/>
          <a:p>
            <a:pPr>
              <a:spcAft>
                <a:spcPts val="200"/>
              </a:spcAft>
            </a:pPr>
            <a:r>
              <a:rPr lang="en-US" sz="2000" dirty="0">
                <a:solidFill>
                  <a:srgbClr val="434343"/>
                </a:solidFill>
              </a:rPr>
              <a:t>CSS</a:t>
            </a: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a:t>
            </a:r>
            <a:r>
              <a:rPr lang="en-US" spc="-1" dirty="0" err="1">
                <a:solidFill>
                  <a:schemeClr val="accent1">
                    <a:lumMod val="75000"/>
                  </a:schemeClr>
                </a:solidFill>
                <a:uFill>
                  <a:solidFill>
                    <a:srgbClr val="FFFFFF"/>
                  </a:solidFill>
                </a:uFill>
                <a:latin typeface="Calibri" panose="020F0502020204030204" pitchFamily="34" charset="0"/>
                <a:ea typeface="DejaVu Sans"/>
              </a:rPr>
              <a:t>FlexWrapper</a:t>
            </a:r>
            <a:r>
              <a:rPr lang="en-US" spc="-1" dirty="0">
                <a:solidFill>
                  <a:schemeClr val="accent1">
                    <a:lumMod val="75000"/>
                  </a:schemeClr>
                </a:solidFill>
                <a:uFill>
                  <a:solidFill>
                    <a:srgbClr val="FFFFFF"/>
                  </a:solidFill>
                </a:uFill>
                <a:latin typeface="Calibri" panose="020F0502020204030204" pitchFamily="34" charset="0"/>
                <a:ea typeface="DejaVu Sans"/>
              </a:rPr>
              <a:t> {</a:t>
            </a:r>
            <a:endParaRPr lang="en-US" spc="-1" dirty="0">
              <a:solidFill>
                <a:schemeClr val="accent1">
                  <a:lumMod val="75000"/>
                </a:schemeClr>
              </a:solidFill>
              <a:uFill>
                <a:solidFill>
                  <a:srgbClr val="FFFFFF"/>
                </a:solidFill>
              </a:uFill>
              <a:latin typeface="Calibri" panose="020F0502020204030204" pitchFamily="34" charset="0"/>
            </a:endParaRP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  background-color: indigo;</a:t>
            </a:r>
            <a:endParaRPr lang="en-US" spc="-1" dirty="0">
              <a:solidFill>
                <a:schemeClr val="accent1">
                  <a:lumMod val="75000"/>
                </a:schemeClr>
              </a:solidFill>
              <a:uFill>
                <a:solidFill>
                  <a:srgbClr val="FFFFFF"/>
                </a:solidFill>
              </a:uFill>
              <a:latin typeface="Calibri" panose="020F0502020204030204" pitchFamily="34" charset="0"/>
            </a:endParaRP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  display: flex;</a:t>
            </a:r>
            <a:endParaRPr lang="en-US" spc="-1" dirty="0">
              <a:solidFill>
                <a:schemeClr val="accent1">
                  <a:lumMod val="75000"/>
                </a:schemeClr>
              </a:solidFill>
              <a:uFill>
                <a:solidFill>
                  <a:srgbClr val="FFFFFF"/>
                </a:solidFill>
              </a:uFill>
              <a:latin typeface="Calibri" panose="020F0502020204030204" pitchFamily="34" charset="0"/>
            </a:endParaRP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  height: 200px;</a:t>
            </a:r>
            <a:endParaRPr lang="en-US" spc="-1" dirty="0">
              <a:solidFill>
                <a:schemeClr val="accent1">
                  <a:lumMod val="75000"/>
                </a:schemeClr>
              </a:solidFill>
              <a:uFill>
                <a:solidFill>
                  <a:srgbClr val="FFFFFF"/>
                </a:solidFill>
              </a:uFill>
              <a:latin typeface="Calibri" panose="020F0502020204030204" pitchFamily="34" charset="0"/>
            </a:endParaRP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  width: 400px;}</a:t>
            </a:r>
          </a:p>
          <a:p>
            <a:pPr>
              <a:spcAft>
                <a:spcPts val="200"/>
              </a:spcAft>
            </a:pPr>
            <a:endParaRPr lang="en-US" spc="-1" dirty="0">
              <a:solidFill>
                <a:schemeClr val="accent1">
                  <a:lumMod val="75000"/>
                </a:schemeClr>
              </a:solidFill>
              <a:uFill>
                <a:solidFill>
                  <a:srgbClr val="FFFFFF"/>
                </a:solidFill>
              </a:uFill>
              <a:latin typeface="Calibri" panose="020F0502020204030204" pitchFamily="34" charset="0"/>
            </a:endParaRP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a:t>
            </a:r>
            <a:r>
              <a:rPr lang="en-US" spc="-1" dirty="0" err="1">
                <a:solidFill>
                  <a:schemeClr val="accent1">
                    <a:lumMod val="75000"/>
                  </a:schemeClr>
                </a:solidFill>
                <a:uFill>
                  <a:solidFill>
                    <a:srgbClr val="FFFFFF"/>
                  </a:solidFill>
                </a:uFill>
                <a:latin typeface="Calibri" panose="020F0502020204030204" pitchFamily="34" charset="0"/>
                <a:ea typeface="DejaVu Sans"/>
              </a:rPr>
              <a:t>FlexInner</a:t>
            </a:r>
            <a:r>
              <a:rPr lang="en-US" spc="-1" dirty="0">
                <a:solidFill>
                  <a:schemeClr val="accent1">
                    <a:lumMod val="75000"/>
                  </a:schemeClr>
                </a:solidFill>
                <a:uFill>
                  <a:solidFill>
                    <a:srgbClr val="FFFFFF"/>
                  </a:solidFill>
                </a:uFill>
                <a:latin typeface="Calibri" panose="020F0502020204030204" pitchFamily="34" charset="0"/>
                <a:ea typeface="DejaVu Sans"/>
              </a:rPr>
              <a:t> {</a:t>
            </a:r>
            <a:endParaRPr lang="en-US" spc="-1" dirty="0">
              <a:solidFill>
                <a:schemeClr val="accent1">
                  <a:lumMod val="75000"/>
                </a:schemeClr>
              </a:solidFill>
              <a:uFill>
                <a:solidFill>
                  <a:srgbClr val="FFFFFF"/>
                </a:solidFill>
              </a:uFill>
              <a:latin typeface="Calibri" panose="020F0502020204030204" pitchFamily="34" charset="0"/>
            </a:endParaRP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  background-color: #34005B;</a:t>
            </a:r>
            <a:endParaRPr lang="en-US" spc="-1" dirty="0">
              <a:solidFill>
                <a:schemeClr val="accent1">
                  <a:lumMod val="75000"/>
                </a:schemeClr>
              </a:solidFill>
              <a:uFill>
                <a:solidFill>
                  <a:srgbClr val="FFFFFF"/>
                </a:solidFill>
              </a:uFill>
              <a:latin typeface="Calibri" panose="020F0502020204030204" pitchFamily="34" charset="0"/>
            </a:endParaRP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  display: flex;</a:t>
            </a:r>
            <a:endParaRPr lang="en-US" spc="-1" dirty="0">
              <a:solidFill>
                <a:schemeClr val="accent1">
                  <a:lumMod val="75000"/>
                </a:schemeClr>
              </a:solidFill>
              <a:uFill>
                <a:solidFill>
                  <a:srgbClr val="FFFFFF"/>
                </a:solidFill>
              </a:uFill>
              <a:latin typeface="Calibri" panose="020F0502020204030204" pitchFamily="34" charset="0"/>
            </a:endParaRP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  height: 100px;</a:t>
            </a:r>
            <a:endParaRPr lang="en-US" spc="-1" dirty="0">
              <a:solidFill>
                <a:schemeClr val="accent1">
                  <a:lumMod val="75000"/>
                </a:schemeClr>
              </a:solidFill>
              <a:uFill>
                <a:solidFill>
                  <a:srgbClr val="FFFFFF"/>
                </a:solidFill>
              </a:uFill>
              <a:latin typeface="Calibri" panose="020F0502020204030204" pitchFamily="34" charset="0"/>
            </a:endParaRPr>
          </a:p>
          <a:p>
            <a:pPr>
              <a:spcAft>
                <a:spcPts val="200"/>
              </a:spcAft>
            </a:pPr>
            <a:r>
              <a:rPr lang="en-US" spc="-1" dirty="0">
                <a:solidFill>
                  <a:schemeClr val="accent1">
                    <a:lumMod val="75000"/>
                  </a:schemeClr>
                </a:solidFill>
                <a:uFill>
                  <a:solidFill>
                    <a:srgbClr val="FFFFFF"/>
                  </a:solidFill>
                </a:uFill>
                <a:latin typeface="Calibri" panose="020F0502020204030204" pitchFamily="34" charset="0"/>
                <a:ea typeface="DejaVu Sans"/>
              </a:rPr>
              <a:t>  width: 200px;}</a:t>
            </a:r>
            <a:endParaRPr lang="en-US" dirty="0">
              <a:solidFill>
                <a:schemeClr val="accent1">
                  <a:lumMod val="75000"/>
                </a:schemeClr>
              </a:solidFill>
            </a:endParaRPr>
          </a:p>
        </p:txBody>
      </p:sp>
      <p:sp>
        <p:nvSpPr>
          <p:cNvPr id="7" name="Rectangle 6">
            <a:extLst>
              <a:ext uri="{FF2B5EF4-FFF2-40B4-BE49-F238E27FC236}">
                <a16:creationId xmlns:a16="http://schemas.microsoft.com/office/drawing/2014/main" id="{0DCAA478-E65C-4E0A-A8AE-E4D316E81D23}"/>
              </a:ext>
            </a:extLst>
          </p:cNvPr>
          <p:cNvSpPr/>
          <p:nvPr/>
        </p:nvSpPr>
        <p:spPr>
          <a:xfrm>
            <a:off x="2438400" y="4572000"/>
            <a:ext cx="1752600" cy="10668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58760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6903A07-0C7D-4D9E-AEED-26540FBC4557}"/>
              </a:ext>
            </a:extLst>
          </p:cNvPr>
          <p:cNvSpPr>
            <a:spLocks noGrp="1"/>
          </p:cNvSpPr>
          <p:nvPr>
            <p:ph type="title"/>
          </p:nvPr>
        </p:nvSpPr>
        <p:spPr>
          <a:xfrm>
            <a:off x="457200" y="273050"/>
            <a:ext cx="7543800" cy="793750"/>
          </a:xfrm>
        </p:spPr>
        <p:txBody>
          <a:bodyPr>
            <a:normAutofit/>
          </a:bodyPr>
          <a:lstStyle/>
          <a:p>
            <a:r>
              <a:rPr lang="en-US" sz="4000" dirty="0" err="1"/>
              <a:t>FlexBox</a:t>
            </a:r>
            <a:endParaRPr lang="en-US" sz="4000" dirty="0"/>
          </a:p>
        </p:txBody>
      </p:sp>
      <p:sp>
        <p:nvSpPr>
          <p:cNvPr id="3" name="Date Placeholder 2">
            <a:extLst>
              <a:ext uri="{FF2B5EF4-FFF2-40B4-BE49-F238E27FC236}">
                <a16:creationId xmlns:a16="http://schemas.microsoft.com/office/drawing/2014/main" id="{54EAC42E-109F-4D26-A0A2-B8605BBB1EE2}"/>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9020703F-B100-42F6-BF24-3076CFDE90C2}"/>
              </a:ext>
            </a:extLst>
          </p:cNvPr>
          <p:cNvSpPr>
            <a:spLocks noGrp="1"/>
          </p:cNvSpPr>
          <p:nvPr>
            <p:ph type="ftr" sz="quarter" idx="11"/>
          </p:nvPr>
        </p:nvSpPr>
        <p:spPr/>
        <p:txBody>
          <a:bodyPr/>
          <a:lstStyle/>
          <a:p>
            <a:r>
              <a:rPr lang="en-US"/>
              <a:t>HTML and CSS</a:t>
            </a:r>
          </a:p>
        </p:txBody>
      </p:sp>
      <p:pic>
        <p:nvPicPr>
          <p:cNvPr id="17" name="Content Placeholder 16">
            <a:extLst>
              <a:ext uri="{FF2B5EF4-FFF2-40B4-BE49-F238E27FC236}">
                <a16:creationId xmlns:a16="http://schemas.microsoft.com/office/drawing/2014/main" id="{868C8AC2-584D-4DB7-AA2E-BDA150A96AAC}"/>
              </a:ext>
            </a:extLst>
          </p:cNvPr>
          <p:cNvPicPr>
            <a:picLocks noGrp="1" noChangeAspect="1"/>
          </p:cNvPicPr>
          <p:nvPr>
            <p:ph sz="quarter" idx="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33600" y="797148"/>
            <a:ext cx="3657600" cy="1453992"/>
          </a:xfrm>
        </p:spPr>
      </p:pic>
      <p:sp>
        <p:nvSpPr>
          <p:cNvPr id="10" name="Text Placeholder 9">
            <a:extLst>
              <a:ext uri="{FF2B5EF4-FFF2-40B4-BE49-F238E27FC236}">
                <a16:creationId xmlns:a16="http://schemas.microsoft.com/office/drawing/2014/main" id="{7A1588A2-8387-48E1-8BEC-3096CA4C7F18}"/>
              </a:ext>
            </a:extLst>
          </p:cNvPr>
          <p:cNvSpPr>
            <a:spLocks noGrp="1"/>
          </p:cNvSpPr>
          <p:nvPr>
            <p:ph type="body" sz="quarter" idx="1"/>
          </p:nvPr>
        </p:nvSpPr>
        <p:spPr>
          <a:xfrm>
            <a:off x="370734" y="2239748"/>
            <a:ext cx="7401666" cy="381000"/>
          </a:xfrm>
        </p:spPr>
        <p:txBody>
          <a:bodyPr/>
          <a:lstStyle/>
          <a:p>
            <a:r>
              <a:rPr lang="en-US" sz="1800" dirty="0"/>
              <a:t>Properties for the Parent (Flex Container)</a:t>
            </a:r>
          </a:p>
        </p:txBody>
      </p:sp>
      <p:sp>
        <p:nvSpPr>
          <p:cNvPr id="22" name="TextBox 21">
            <a:extLst>
              <a:ext uri="{FF2B5EF4-FFF2-40B4-BE49-F238E27FC236}">
                <a16:creationId xmlns:a16="http://schemas.microsoft.com/office/drawing/2014/main" id="{8AAF5679-1274-4772-83D4-39AE4D8BDEE6}"/>
              </a:ext>
            </a:extLst>
          </p:cNvPr>
          <p:cNvSpPr txBox="1"/>
          <p:nvPr/>
        </p:nvSpPr>
        <p:spPr>
          <a:xfrm>
            <a:off x="228600" y="2667000"/>
            <a:ext cx="8174736" cy="3816429"/>
          </a:xfrm>
          <a:prstGeom prst="rect">
            <a:avLst/>
          </a:prstGeom>
          <a:noFill/>
        </p:spPr>
        <p:txBody>
          <a:bodyPr wrap="square" rtlCol="0">
            <a:spAutoFit/>
          </a:bodyPr>
          <a:lstStyle/>
          <a:p>
            <a:pPr marL="285750" indent="-285750">
              <a:buClr>
                <a:schemeClr val="accent1">
                  <a:lumMod val="75000"/>
                </a:schemeClr>
              </a:buClr>
              <a:buSzPct val="125000"/>
              <a:buFont typeface="Courier New" panose="02070309020205020404" pitchFamily="49" charset="0"/>
              <a:buChar char="o"/>
            </a:pPr>
            <a:r>
              <a:rPr lang="en-US" sz="2200" dirty="0"/>
              <a:t>display: flex | inline-flex;</a:t>
            </a:r>
          </a:p>
          <a:p>
            <a:pPr marL="285750" indent="-285750">
              <a:buClr>
                <a:schemeClr val="accent1">
                  <a:lumMod val="75000"/>
                </a:schemeClr>
              </a:buClr>
              <a:buSzPct val="125000"/>
              <a:buFont typeface="Courier New" panose="02070309020205020404" pitchFamily="49" charset="0"/>
              <a:buChar char="o"/>
            </a:pPr>
            <a:r>
              <a:rPr lang="en-US" sz="2200" dirty="0"/>
              <a:t>flex-direction: row | row-reverse | column | column-reverse;</a:t>
            </a:r>
          </a:p>
          <a:p>
            <a:pPr marL="285750" indent="-285750">
              <a:buClr>
                <a:schemeClr val="accent1">
                  <a:lumMod val="75000"/>
                </a:schemeClr>
              </a:buClr>
              <a:buSzPct val="125000"/>
              <a:buFont typeface="Courier New" panose="02070309020205020404" pitchFamily="49" charset="0"/>
              <a:buChar char="o"/>
            </a:pPr>
            <a:r>
              <a:rPr lang="en-US" sz="2200" dirty="0"/>
              <a:t>flex-wrap: </a:t>
            </a:r>
            <a:r>
              <a:rPr lang="en-US" sz="2200" dirty="0" err="1"/>
              <a:t>nowrap</a:t>
            </a:r>
            <a:r>
              <a:rPr lang="en-US" sz="2200" dirty="0"/>
              <a:t> | wrap | wrap-reverse;</a:t>
            </a:r>
          </a:p>
          <a:p>
            <a:pPr marL="285750" indent="-285750">
              <a:buClr>
                <a:schemeClr val="accent1">
                  <a:lumMod val="75000"/>
                </a:schemeClr>
              </a:buClr>
              <a:buSzPct val="125000"/>
              <a:buFont typeface="Courier New" panose="02070309020205020404" pitchFamily="49" charset="0"/>
              <a:buChar char="o"/>
            </a:pPr>
            <a:r>
              <a:rPr lang="en-US" sz="2200" dirty="0"/>
              <a:t>justify-content: flex-start | flex-end | center | space-between | space-around | space-evenly | start | end | left | right</a:t>
            </a:r>
          </a:p>
          <a:p>
            <a:pPr marL="285750" indent="-285750">
              <a:buClr>
                <a:schemeClr val="accent1">
                  <a:lumMod val="75000"/>
                </a:schemeClr>
              </a:buClr>
              <a:buSzPct val="125000"/>
              <a:buFont typeface="Courier New" panose="02070309020205020404" pitchFamily="49" charset="0"/>
              <a:buChar char="o"/>
            </a:pPr>
            <a:r>
              <a:rPr lang="en-US" sz="2200" dirty="0"/>
              <a:t>align-items: stretch | flex-start | flex-end | center | baseline | first baseline | last baseline | start | end </a:t>
            </a:r>
          </a:p>
          <a:p>
            <a:pPr marL="285750" indent="-285750">
              <a:buClr>
                <a:schemeClr val="accent1">
                  <a:lumMod val="75000"/>
                </a:schemeClr>
              </a:buClr>
              <a:buSzPct val="125000"/>
              <a:buFont typeface="Courier New" panose="02070309020205020404" pitchFamily="49" charset="0"/>
              <a:buChar char="o"/>
            </a:pPr>
            <a:r>
              <a:rPr lang="en-US" sz="2200" dirty="0"/>
              <a:t>align-content: flex-start | flex-end | center | space-between | space-around | space-evenly | stretch </a:t>
            </a:r>
          </a:p>
        </p:txBody>
      </p:sp>
      <p:sp>
        <p:nvSpPr>
          <p:cNvPr id="13" name="Callout: Left Arrow 12">
            <a:extLst>
              <a:ext uri="{FF2B5EF4-FFF2-40B4-BE49-F238E27FC236}">
                <a16:creationId xmlns:a16="http://schemas.microsoft.com/office/drawing/2014/main" id="{3BF8458F-A8C3-407A-A777-AB16E14EA0A8}"/>
              </a:ext>
            </a:extLst>
          </p:cNvPr>
          <p:cNvSpPr/>
          <p:nvPr/>
        </p:nvSpPr>
        <p:spPr>
          <a:xfrm rot="20717893">
            <a:off x="7425538" y="4906083"/>
            <a:ext cx="1371600" cy="457200"/>
          </a:xfrm>
          <a:prstGeom prst="leftArrowCallout">
            <a:avLst>
              <a:gd name="adj1" fmla="val 25000"/>
              <a:gd name="adj2" fmla="val 25000"/>
              <a:gd name="adj3" fmla="val 25000"/>
              <a:gd name="adj4" fmla="val 788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Vertical</a:t>
            </a:r>
          </a:p>
        </p:txBody>
      </p:sp>
      <p:sp>
        <p:nvSpPr>
          <p:cNvPr id="18" name="Callout: Left Arrow 17">
            <a:extLst>
              <a:ext uri="{FF2B5EF4-FFF2-40B4-BE49-F238E27FC236}">
                <a16:creationId xmlns:a16="http://schemas.microsoft.com/office/drawing/2014/main" id="{CA4169AA-0DD8-4DE6-98AB-2952D2676E47}"/>
              </a:ext>
            </a:extLst>
          </p:cNvPr>
          <p:cNvSpPr/>
          <p:nvPr/>
        </p:nvSpPr>
        <p:spPr>
          <a:xfrm rot="20361339">
            <a:off x="7414105" y="3754448"/>
            <a:ext cx="1671472" cy="457200"/>
          </a:xfrm>
          <a:prstGeom prst="leftArrowCallout">
            <a:avLst>
              <a:gd name="adj1" fmla="val 25000"/>
              <a:gd name="adj2" fmla="val 25000"/>
              <a:gd name="adj3" fmla="val 25000"/>
              <a:gd name="adj4" fmla="val 788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Horizontal</a:t>
            </a:r>
          </a:p>
        </p:txBody>
      </p:sp>
      <p:sp>
        <p:nvSpPr>
          <p:cNvPr id="20" name="Callout: Left Arrow 19">
            <a:extLst>
              <a:ext uri="{FF2B5EF4-FFF2-40B4-BE49-F238E27FC236}">
                <a16:creationId xmlns:a16="http://schemas.microsoft.com/office/drawing/2014/main" id="{7C113119-4166-4B55-846E-1BB98334BF7E}"/>
              </a:ext>
            </a:extLst>
          </p:cNvPr>
          <p:cNvSpPr/>
          <p:nvPr/>
        </p:nvSpPr>
        <p:spPr>
          <a:xfrm rot="744301">
            <a:off x="7019342" y="6021376"/>
            <a:ext cx="1506114" cy="612835"/>
          </a:xfrm>
          <a:prstGeom prst="leftArrowCallout">
            <a:avLst>
              <a:gd name="adj1" fmla="val 25000"/>
              <a:gd name="adj2" fmla="val 25000"/>
              <a:gd name="adj3" fmla="val 25000"/>
              <a:gd name="adj4" fmla="val 788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Groups of Items</a:t>
            </a:r>
          </a:p>
        </p:txBody>
      </p:sp>
    </p:spTree>
    <p:extLst>
      <p:ext uri="{BB962C8B-B14F-4D97-AF65-F5344CB8AC3E}">
        <p14:creationId xmlns:p14="http://schemas.microsoft.com/office/powerpoint/2010/main" val="15053283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6903A07-0C7D-4D9E-AEED-26540FBC4557}"/>
              </a:ext>
            </a:extLst>
          </p:cNvPr>
          <p:cNvSpPr>
            <a:spLocks noGrp="1"/>
          </p:cNvSpPr>
          <p:nvPr>
            <p:ph type="title"/>
          </p:nvPr>
        </p:nvSpPr>
        <p:spPr>
          <a:xfrm>
            <a:off x="457200" y="273050"/>
            <a:ext cx="7543800" cy="793750"/>
          </a:xfrm>
        </p:spPr>
        <p:txBody>
          <a:bodyPr/>
          <a:lstStyle/>
          <a:p>
            <a:r>
              <a:rPr lang="en-US" dirty="0" err="1"/>
              <a:t>FlexItems</a:t>
            </a:r>
            <a:endParaRPr lang="en-US" dirty="0"/>
          </a:p>
        </p:txBody>
      </p:sp>
      <p:sp>
        <p:nvSpPr>
          <p:cNvPr id="3" name="Date Placeholder 2">
            <a:extLst>
              <a:ext uri="{FF2B5EF4-FFF2-40B4-BE49-F238E27FC236}">
                <a16:creationId xmlns:a16="http://schemas.microsoft.com/office/drawing/2014/main" id="{54EAC42E-109F-4D26-A0A2-B8605BBB1EE2}"/>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9020703F-B100-42F6-BF24-3076CFDE90C2}"/>
              </a:ext>
            </a:extLst>
          </p:cNvPr>
          <p:cNvSpPr>
            <a:spLocks noGrp="1"/>
          </p:cNvSpPr>
          <p:nvPr>
            <p:ph type="ftr" sz="quarter" idx="11"/>
          </p:nvPr>
        </p:nvSpPr>
        <p:spPr/>
        <p:txBody>
          <a:bodyPr/>
          <a:lstStyle/>
          <a:p>
            <a:r>
              <a:rPr lang="en-US"/>
              <a:t>HTML and CSS</a:t>
            </a:r>
          </a:p>
        </p:txBody>
      </p:sp>
      <p:pic>
        <p:nvPicPr>
          <p:cNvPr id="19" name="Content Placeholder 18">
            <a:extLst>
              <a:ext uri="{FF2B5EF4-FFF2-40B4-BE49-F238E27FC236}">
                <a16:creationId xmlns:a16="http://schemas.microsoft.com/office/drawing/2014/main" id="{3BBC5821-024C-4709-B628-7E8EB57DE7F4}"/>
              </a:ext>
            </a:extLst>
          </p:cNvPr>
          <p:cNvPicPr>
            <a:picLocks noGrp="1" noChangeAspect="1"/>
          </p:cNvPicPr>
          <p:nvPr>
            <p:ph sz="quarter" idx="4"/>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62200" y="904028"/>
            <a:ext cx="3657600" cy="1453992"/>
          </a:xfrm>
        </p:spPr>
      </p:pic>
      <p:sp>
        <p:nvSpPr>
          <p:cNvPr id="12" name="Text Placeholder 11">
            <a:extLst>
              <a:ext uri="{FF2B5EF4-FFF2-40B4-BE49-F238E27FC236}">
                <a16:creationId xmlns:a16="http://schemas.microsoft.com/office/drawing/2014/main" id="{7768FD92-1C61-4299-AB00-BE71433C910C}"/>
              </a:ext>
            </a:extLst>
          </p:cNvPr>
          <p:cNvSpPr>
            <a:spLocks noGrp="1"/>
          </p:cNvSpPr>
          <p:nvPr>
            <p:ph type="body" sz="quarter" idx="3"/>
          </p:nvPr>
        </p:nvSpPr>
        <p:spPr>
          <a:xfrm>
            <a:off x="533400" y="2438400"/>
            <a:ext cx="7735422" cy="550598"/>
          </a:xfrm>
        </p:spPr>
        <p:txBody>
          <a:bodyPr/>
          <a:lstStyle/>
          <a:p>
            <a:r>
              <a:rPr lang="en-US" dirty="0"/>
              <a:t>Properties for the Children (Flex Items)</a:t>
            </a:r>
          </a:p>
        </p:txBody>
      </p:sp>
      <p:sp>
        <p:nvSpPr>
          <p:cNvPr id="21" name="TextBox 20">
            <a:extLst>
              <a:ext uri="{FF2B5EF4-FFF2-40B4-BE49-F238E27FC236}">
                <a16:creationId xmlns:a16="http://schemas.microsoft.com/office/drawing/2014/main" id="{82360B00-1B3E-4D69-A777-3FFA55DDCE34}"/>
              </a:ext>
            </a:extLst>
          </p:cNvPr>
          <p:cNvSpPr txBox="1"/>
          <p:nvPr/>
        </p:nvSpPr>
        <p:spPr>
          <a:xfrm>
            <a:off x="533400" y="3311367"/>
            <a:ext cx="7869936" cy="2246769"/>
          </a:xfrm>
          <a:prstGeom prst="rect">
            <a:avLst/>
          </a:prstGeom>
          <a:noFill/>
        </p:spPr>
        <p:txBody>
          <a:bodyPr wrap="square" rtlCol="0">
            <a:spAutoFit/>
          </a:bodyPr>
          <a:lstStyle/>
          <a:p>
            <a:pPr marL="285750" indent="-285750">
              <a:buClr>
                <a:schemeClr val="accent1">
                  <a:lumMod val="75000"/>
                </a:schemeClr>
              </a:buClr>
              <a:buSzPct val="125000"/>
              <a:buFont typeface="Courier New" panose="02070309020205020404" pitchFamily="49" charset="0"/>
              <a:buChar char="o"/>
            </a:pPr>
            <a:r>
              <a:rPr lang="en-US" sz="2800" dirty="0"/>
              <a:t>order: &lt;integer&gt;; /* default is 0 */ </a:t>
            </a:r>
          </a:p>
          <a:p>
            <a:pPr marL="285750" indent="-285750">
              <a:buClr>
                <a:schemeClr val="accent1">
                  <a:lumMod val="75000"/>
                </a:schemeClr>
              </a:buClr>
              <a:buSzPct val="125000"/>
              <a:buFont typeface="Courier New" panose="02070309020205020404" pitchFamily="49" charset="0"/>
              <a:buChar char="o"/>
            </a:pPr>
            <a:r>
              <a:rPr lang="en-US" sz="2800" dirty="0"/>
              <a:t>flex-grow: &lt;number&gt;; </a:t>
            </a:r>
            <a:r>
              <a:rPr lang="en-US" sz="2800" i="1" dirty="0"/>
              <a:t>/* default 0 */</a:t>
            </a:r>
          </a:p>
          <a:p>
            <a:pPr marL="285750" indent="-285750">
              <a:buClr>
                <a:schemeClr val="accent1">
                  <a:lumMod val="75000"/>
                </a:schemeClr>
              </a:buClr>
              <a:buSzPct val="125000"/>
              <a:buFont typeface="Courier New" panose="02070309020205020404" pitchFamily="49" charset="0"/>
              <a:buChar char="o"/>
            </a:pPr>
            <a:r>
              <a:rPr lang="en-US" sz="2800" dirty="0"/>
              <a:t>flex-shrink: &lt;number&gt;; </a:t>
            </a:r>
            <a:r>
              <a:rPr lang="en-US" sz="2800" i="1" dirty="0"/>
              <a:t>/* default 1 */</a:t>
            </a:r>
          </a:p>
          <a:p>
            <a:pPr marL="285750" indent="-285750">
              <a:buClr>
                <a:schemeClr val="accent1">
                  <a:lumMod val="75000"/>
                </a:schemeClr>
              </a:buClr>
              <a:buSzPct val="125000"/>
              <a:buFont typeface="Courier New" panose="02070309020205020404" pitchFamily="49" charset="0"/>
              <a:buChar char="o"/>
            </a:pPr>
            <a:r>
              <a:rPr lang="en-US" sz="2800" dirty="0"/>
              <a:t>align-self: auto | flex-start | flex-end | center | baseline | stretch;</a:t>
            </a:r>
          </a:p>
        </p:txBody>
      </p:sp>
    </p:spTree>
    <p:extLst>
      <p:ext uri="{BB962C8B-B14F-4D97-AF65-F5344CB8AC3E}">
        <p14:creationId xmlns:p14="http://schemas.microsoft.com/office/powerpoint/2010/main" val="425363731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F8191-6617-474D-8C79-2DB338C17FBE}"/>
              </a:ext>
            </a:extLst>
          </p:cNvPr>
          <p:cNvSpPr>
            <a:spLocks noGrp="1"/>
          </p:cNvSpPr>
          <p:nvPr>
            <p:ph type="title"/>
          </p:nvPr>
        </p:nvSpPr>
        <p:spPr>
          <a:xfrm>
            <a:off x="457200" y="268035"/>
            <a:ext cx="7467600" cy="658657"/>
          </a:xfrm>
        </p:spPr>
        <p:txBody>
          <a:bodyPr/>
          <a:lstStyle/>
          <a:p>
            <a:r>
              <a:rPr lang="en-US" dirty="0"/>
              <a:t>Flexbox: Options</a:t>
            </a:r>
          </a:p>
        </p:txBody>
      </p:sp>
      <p:sp>
        <p:nvSpPr>
          <p:cNvPr id="3" name="Date Placeholder 2">
            <a:extLst>
              <a:ext uri="{FF2B5EF4-FFF2-40B4-BE49-F238E27FC236}">
                <a16:creationId xmlns:a16="http://schemas.microsoft.com/office/drawing/2014/main" id="{CAB65465-1C66-4E6D-8E7C-6889F9F80CFC}"/>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BDA494C2-6D3D-4D72-B7AE-6C70F4AE37BF}"/>
              </a:ext>
            </a:extLst>
          </p:cNvPr>
          <p:cNvSpPr>
            <a:spLocks noGrp="1"/>
          </p:cNvSpPr>
          <p:nvPr>
            <p:ph type="ftr" sz="quarter" idx="12"/>
          </p:nvPr>
        </p:nvSpPr>
        <p:spPr/>
        <p:txBody>
          <a:bodyPr/>
          <a:lstStyle/>
          <a:p>
            <a:r>
              <a:rPr lang="en-US"/>
              <a:t>HTML and CSS</a:t>
            </a:r>
          </a:p>
        </p:txBody>
      </p:sp>
      <p:sp>
        <p:nvSpPr>
          <p:cNvPr id="6" name="TextBox 5">
            <a:extLst>
              <a:ext uri="{FF2B5EF4-FFF2-40B4-BE49-F238E27FC236}">
                <a16:creationId xmlns:a16="http://schemas.microsoft.com/office/drawing/2014/main" id="{B86E4A99-C2CD-4543-A9A2-FD5E1259A3F9}"/>
              </a:ext>
            </a:extLst>
          </p:cNvPr>
          <p:cNvSpPr txBox="1"/>
          <p:nvPr/>
        </p:nvSpPr>
        <p:spPr>
          <a:xfrm>
            <a:off x="604233" y="1185761"/>
            <a:ext cx="3065391" cy="707886"/>
          </a:xfrm>
          <a:prstGeom prst="rect">
            <a:avLst/>
          </a:prstGeom>
          <a:noFill/>
        </p:spPr>
        <p:txBody>
          <a:bodyPr wrap="none" rtlCol="0">
            <a:spAutoFit/>
          </a:bodyPr>
          <a:lstStyle/>
          <a:p>
            <a:r>
              <a:rPr lang="en-US" sz="2000" b="1" dirty="0" err="1">
                <a:latin typeface="Arial" panose="020B0604020202020204" pitchFamily="34" charset="0"/>
                <a:cs typeface="Arial" panose="020B0604020202020204" pitchFamily="34" charset="0"/>
              </a:rPr>
              <a:t>FlexBox</a:t>
            </a:r>
            <a:r>
              <a:rPr lang="en-US" sz="2000" b="1" dirty="0">
                <a:latin typeface="Arial" panose="020B0604020202020204" pitchFamily="34" charset="0"/>
                <a:cs typeface="Arial" panose="020B0604020202020204" pitchFamily="34" charset="0"/>
              </a:rPr>
              <a:t>:</a:t>
            </a:r>
          </a:p>
          <a:p>
            <a:r>
              <a:rPr lang="en-US" sz="2000" b="1" dirty="0">
                <a:latin typeface="Arial" panose="020B0604020202020204" pitchFamily="34" charset="0"/>
                <a:cs typeface="Arial" panose="020B0604020202020204" pitchFamily="34" charset="0"/>
              </a:rPr>
              <a:t>Align-Items: Cross Axis</a:t>
            </a:r>
          </a:p>
        </p:txBody>
      </p:sp>
      <p:sp>
        <p:nvSpPr>
          <p:cNvPr id="11" name="TextBox 10">
            <a:extLst>
              <a:ext uri="{FF2B5EF4-FFF2-40B4-BE49-F238E27FC236}">
                <a16:creationId xmlns:a16="http://schemas.microsoft.com/office/drawing/2014/main" id="{0CEEF815-AD1B-44DB-BA4B-FBE8D89CAC09}"/>
              </a:ext>
            </a:extLst>
          </p:cNvPr>
          <p:cNvSpPr txBox="1"/>
          <p:nvPr/>
        </p:nvSpPr>
        <p:spPr>
          <a:xfrm>
            <a:off x="4957167" y="564161"/>
            <a:ext cx="3582600" cy="707886"/>
          </a:xfrm>
          <a:prstGeom prst="rect">
            <a:avLst/>
          </a:prstGeom>
          <a:noFill/>
        </p:spPr>
        <p:txBody>
          <a:bodyPr wrap="square" rtlCol="0">
            <a:spAutoFit/>
          </a:bodyPr>
          <a:lstStyle/>
          <a:p>
            <a:r>
              <a:rPr lang="en-US" sz="2000" b="1" dirty="0" err="1">
                <a:latin typeface="Arial" panose="020B0604020202020204" pitchFamily="34" charset="0"/>
                <a:cs typeface="Arial" panose="020B0604020202020204" pitchFamily="34" charset="0"/>
              </a:rPr>
              <a:t>FlexBox</a:t>
            </a:r>
            <a:r>
              <a:rPr lang="en-US" sz="2000" b="1" dirty="0">
                <a:latin typeface="Arial" panose="020B0604020202020204" pitchFamily="34" charset="0"/>
                <a:cs typeface="Arial" panose="020B0604020202020204" pitchFamily="34" charset="0"/>
              </a:rPr>
              <a:t>: </a:t>
            </a:r>
          </a:p>
          <a:p>
            <a:r>
              <a:rPr lang="en-US" sz="2000" b="1" dirty="0">
                <a:latin typeface="Arial" panose="020B0604020202020204" pitchFamily="34" charset="0"/>
                <a:cs typeface="Arial" panose="020B0604020202020204" pitchFamily="34" charset="0"/>
              </a:rPr>
              <a:t>Justify Content: Main Axis</a:t>
            </a:r>
          </a:p>
        </p:txBody>
      </p:sp>
      <p:pic>
        <p:nvPicPr>
          <p:cNvPr id="8" name="Graphic 7">
            <a:extLst>
              <a:ext uri="{FF2B5EF4-FFF2-40B4-BE49-F238E27FC236}">
                <a16:creationId xmlns:a16="http://schemas.microsoft.com/office/drawing/2014/main" id="{B941C140-C728-4BFE-BF9B-A4083FB134B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19888" y="1214336"/>
            <a:ext cx="3205758" cy="5364738"/>
          </a:xfrm>
          <a:prstGeom prst="rect">
            <a:avLst/>
          </a:prstGeom>
        </p:spPr>
      </p:pic>
      <p:pic>
        <p:nvPicPr>
          <p:cNvPr id="10" name="Graphic 9">
            <a:extLst>
              <a:ext uri="{FF2B5EF4-FFF2-40B4-BE49-F238E27FC236}">
                <a16:creationId xmlns:a16="http://schemas.microsoft.com/office/drawing/2014/main" id="{03BB6DD6-B2A8-4D64-90E2-3EB0F19F87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4233" y="1749284"/>
            <a:ext cx="3662967" cy="4859038"/>
          </a:xfrm>
          <a:prstGeom prst="rect">
            <a:avLst/>
          </a:prstGeom>
        </p:spPr>
      </p:pic>
    </p:spTree>
    <p:extLst>
      <p:ext uri="{BB962C8B-B14F-4D97-AF65-F5344CB8AC3E}">
        <p14:creationId xmlns:p14="http://schemas.microsoft.com/office/powerpoint/2010/main" val="320593843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F8191-6617-474D-8C79-2DB338C17FBE}"/>
              </a:ext>
            </a:extLst>
          </p:cNvPr>
          <p:cNvSpPr>
            <a:spLocks noGrp="1"/>
          </p:cNvSpPr>
          <p:nvPr>
            <p:ph type="title"/>
          </p:nvPr>
        </p:nvSpPr>
        <p:spPr>
          <a:xfrm>
            <a:off x="457200" y="268035"/>
            <a:ext cx="7467600" cy="658657"/>
          </a:xfrm>
        </p:spPr>
        <p:txBody>
          <a:bodyPr/>
          <a:lstStyle/>
          <a:p>
            <a:r>
              <a:rPr lang="en-US" dirty="0"/>
              <a:t>Flexbox: Options</a:t>
            </a:r>
          </a:p>
        </p:txBody>
      </p:sp>
      <p:sp>
        <p:nvSpPr>
          <p:cNvPr id="3" name="Date Placeholder 2">
            <a:extLst>
              <a:ext uri="{FF2B5EF4-FFF2-40B4-BE49-F238E27FC236}">
                <a16:creationId xmlns:a16="http://schemas.microsoft.com/office/drawing/2014/main" id="{CAB65465-1C66-4E6D-8E7C-6889F9F80CFC}"/>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BDA494C2-6D3D-4D72-B7AE-6C70F4AE37BF}"/>
              </a:ext>
            </a:extLst>
          </p:cNvPr>
          <p:cNvSpPr>
            <a:spLocks noGrp="1"/>
          </p:cNvSpPr>
          <p:nvPr>
            <p:ph type="ftr" sz="quarter" idx="12"/>
          </p:nvPr>
        </p:nvSpPr>
        <p:spPr/>
        <p:txBody>
          <a:bodyPr/>
          <a:lstStyle/>
          <a:p>
            <a:r>
              <a:rPr lang="en-US"/>
              <a:t>HTML and CSS</a:t>
            </a:r>
          </a:p>
        </p:txBody>
      </p:sp>
      <p:sp>
        <p:nvSpPr>
          <p:cNvPr id="6" name="TextBox 5">
            <a:extLst>
              <a:ext uri="{FF2B5EF4-FFF2-40B4-BE49-F238E27FC236}">
                <a16:creationId xmlns:a16="http://schemas.microsoft.com/office/drawing/2014/main" id="{B86E4A99-C2CD-4543-A9A2-FD5E1259A3F9}"/>
              </a:ext>
            </a:extLst>
          </p:cNvPr>
          <p:cNvSpPr txBox="1"/>
          <p:nvPr/>
        </p:nvSpPr>
        <p:spPr>
          <a:xfrm>
            <a:off x="176635" y="1337679"/>
            <a:ext cx="3047629" cy="400110"/>
          </a:xfrm>
          <a:prstGeom prst="rect">
            <a:avLst/>
          </a:prstGeom>
          <a:noFill/>
        </p:spPr>
        <p:txBody>
          <a:bodyPr wrap="none" rtlCol="0">
            <a:spAutoFit/>
          </a:bodyPr>
          <a:lstStyle/>
          <a:p>
            <a:r>
              <a:rPr lang="en-US" sz="2000" b="1" dirty="0" err="1">
                <a:latin typeface="Arial" panose="020B0604020202020204" pitchFamily="34" charset="0"/>
                <a:cs typeface="Arial" panose="020B0604020202020204" pitchFamily="34" charset="0"/>
              </a:rPr>
              <a:t>FlexBox</a:t>
            </a:r>
            <a:r>
              <a:rPr lang="en-US" sz="2000" b="1" dirty="0">
                <a:latin typeface="Arial" panose="020B0604020202020204" pitchFamily="34" charset="0"/>
                <a:cs typeface="Arial" panose="020B0604020202020204" pitchFamily="34" charset="0"/>
              </a:rPr>
              <a:t>: Flex-Direction</a:t>
            </a:r>
          </a:p>
        </p:txBody>
      </p:sp>
      <p:sp>
        <p:nvSpPr>
          <p:cNvPr id="11" name="TextBox 10">
            <a:extLst>
              <a:ext uri="{FF2B5EF4-FFF2-40B4-BE49-F238E27FC236}">
                <a16:creationId xmlns:a16="http://schemas.microsoft.com/office/drawing/2014/main" id="{0CEEF815-AD1B-44DB-BA4B-FBE8D89CAC09}"/>
              </a:ext>
            </a:extLst>
          </p:cNvPr>
          <p:cNvSpPr txBox="1"/>
          <p:nvPr/>
        </p:nvSpPr>
        <p:spPr>
          <a:xfrm>
            <a:off x="140433" y="3920120"/>
            <a:ext cx="3120031" cy="400110"/>
          </a:xfrm>
          <a:prstGeom prst="rect">
            <a:avLst/>
          </a:prstGeom>
          <a:noFill/>
        </p:spPr>
        <p:txBody>
          <a:bodyPr wrap="square" rtlCol="0">
            <a:spAutoFit/>
          </a:bodyPr>
          <a:lstStyle/>
          <a:p>
            <a:r>
              <a:rPr lang="en-US" sz="2000" b="1" dirty="0" err="1">
                <a:latin typeface="Arial" panose="020B0604020202020204" pitchFamily="34" charset="0"/>
                <a:cs typeface="Arial" panose="020B0604020202020204" pitchFamily="34" charset="0"/>
              </a:rPr>
              <a:t>FlexBox</a:t>
            </a:r>
            <a:r>
              <a:rPr lang="en-US" sz="2000" b="1" dirty="0">
                <a:latin typeface="Arial" panose="020B0604020202020204" pitchFamily="34" charset="0"/>
                <a:cs typeface="Arial" panose="020B0604020202020204" pitchFamily="34" charset="0"/>
              </a:rPr>
              <a:t>:  </a:t>
            </a:r>
            <a:r>
              <a:rPr lang="en-US" sz="2000" b="1" dirty="0" err="1">
                <a:latin typeface="Arial" panose="020B0604020202020204" pitchFamily="34" charset="0"/>
                <a:cs typeface="Arial" panose="020B0604020202020204" pitchFamily="34" charset="0"/>
              </a:rPr>
              <a:t>FlexWrap</a:t>
            </a:r>
            <a:endParaRPr lang="en-US" sz="2000" b="1" dirty="0">
              <a:latin typeface="Arial" panose="020B0604020202020204" pitchFamily="34" charset="0"/>
              <a:cs typeface="Arial" panose="020B0604020202020204" pitchFamily="34" charset="0"/>
            </a:endParaRPr>
          </a:p>
        </p:txBody>
      </p:sp>
      <p:pic>
        <p:nvPicPr>
          <p:cNvPr id="7" name="Graphic 6">
            <a:extLst>
              <a:ext uri="{FF2B5EF4-FFF2-40B4-BE49-F238E27FC236}">
                <a16:creationId xmlns:a16="http://schemas.microsoft.com/office/drawing/2014/main" id="{FDBA4087-2067-493E-B017-91F2A76BEF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6635" y="1499510"/>
            <a:ext cx="4667250" cy="2143125"/>
          </a:xfrm>
          <a:prstGeom prst="rect">
            <a:avLst/>
          </a:prstGeom>
        </p:spPr>
      </p:pic>
      <p:pic>
        <p:nvPicPr>
          <p:cNvPr id="9" name="Graphic 8">
            <a:extLst>
              <a:ext uri="{FF2B5EF4-FFF2-40B4-BE49-F238E27FC236}">
                <a16:creationId xmlns:a16="http://schemas.microsoft.com/office/drawing/2014/main" id="{F223CCB1-704E-49A8-8F23-3160C2D0A5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6635" y="4180130"/>
            <a:ext cx="4377103" cy="2277880"/>
          </a:xfrm>
          <a:prstGeom prst="rect">
            <a:avLst/>
          </a:prstGeom>
        </p:spPr>
      </p:pic>
      <p:pic>
        <p:nvPicPr>
          <p:cNvPr id="12" name="Graphic 11">
            <a:extLst>
              <a:ext uri="{FF2B5EF4-FFF2-40B4-BE49-F238E27FC236}">
                <a16:creationId xmlns:a16="http://schemas.microsoft.com/office/drawing/2014/main" id="{E983142A-85CD-403F-BCD8-01D0C29890E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53234" y="997442"/>
            <a:ext cx="3915844" cy="5290385"/>
          </a:xfrm>
          <a:prstGeom prst="rect">
            <a:avLst/>
          </a:prstGeom>
        </p:spPr>
      </p:pic>
      <p:sp>
        <p:nvSpPr>
          <p:cNvPr id="15" name="TextBox 14">
            <a:extLst>
              <a:ext uri="{FF2B5EF4-FFF2-40B4-BE49-F238E27FC236}">
                <a16:creationId xmlns:a16="http://schemas.microsoft.com/office/drawing/2014/main" id="{B9BB83F8-367F-425A-A1C2-20B34A276DDE}"/>
              </a:ext>
            </a:extLst>
          </p:cNvPr>
          <p:cNvSpPr txBox="1"/>
          <p:nvPr/>
        </p:nvSpPr>
        <p:spPr>
          <a:xfrm>
            <a:off x="4843885" y="555157"/>
            <a:ext cx="3120031" cy="400110"/>
          </a:xfrm>
          <a:prstGeom prst="rect">
            <a:avLst/>
          </a:prstGeom>
          <a:noFill/>
        </p:spPr>
        <p:txBody>
          <a:bodyPr wrap="square" rtlCol="0">
            <a:spAutoFit/>
          </a:bodyPr>
          <a:lstStyle/>
          <a:p>
            <a:r>
              <a:rPr lang="en-US" sz="2000" b="1" dirty="0" err="1">
                <a:latin typeface="Arial" panose="020B0604020202020204" pitchFamily="34" charset="0"/>
                <a:cs typeface="Arial" panose="020B0604020202020204" pitchFamily="34" charset="0"/>
              </a:rPr>
              <a:t>FlexBox</a:t>
            </a:r>
            <a:r>
              <a:rPr lang="en-US" sz="2000" b="1" dirty="0">
                <a:latin typeface="Arial" panose="020B0604020202020204" pitchFamily="34" charset="0"/>
                <a:cs typeface="Arial" panose="020B0604020202020204" pitchFamily="34" charset="0"/>
              </a:rPr>
              <a:t>:  Align-Content</a:t>
            </a:r>
          </a:p>
        </p:txBody>
      </p:sp>
    </p:spTree>
    <p:extLst>
      <p:ext uri="{BB962C8B-B14F-4D97-AF65-F5344CB8AC3E}">
        <p14:creationId xmlns:p14="http://schemas.microsoft.com/office/powerpoint/2010/main" val="11112168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F8191-6617-474D-8C79-2DB338C17FBE}"/>
              </a:ext>
            </a:extLst>
          </p:cNvPr>
          <p:cNvSpPr>
            <a:spLocks noGrp="1"/>
          </p:cNvSpPr>
          <p:nvPr>
            <p:ph type="title"/>
          </p:nvPr>
        </p:nvSpPr>
        <p:spPr>
          <a:xfrm>
            <a:off x="457200" y="268035"/>
            <a:ext cx="7467600" cy="658657"/>
          </a:xfrm>
        </p:spPr>
        <p:txBody>
          <a:bodyPr/>
          <a:lstStyle/>
          <a:p>
            <a:r>
              <a:rPr lang="en-US" dirty="0" err="1"/>
              <a:t>FlexItems</a:t>
            </a:r>
            <a:r>
              <a:rPr lang="en-US" dirty="0"/>
              <a:t>: Options</a:t>
            </a:r>
          </a:p>
        </p:txBody>
      </p:sp>
      <p:sp>
        <p:nvSpPr>
          <p:cNvPr id="3" name="Date Placeholder 2">
            <a:extLst>
              <a:ext uri="{FF2B5EF4-FFF2-40B4-BE49-F238E27FC236}">
                <a16:creationId xmlns:a16="http://schemas.microsoft.com/office/drawing/2014/main" id="{CAB65465-1C66-4E6D-8E7C-6889F9F80CFC}"/>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BDA494C2-6D3D-4D72-B7AE-6C70F4AE37BF}"/>
              </a:ext>
            </a:extLst>
          </p:cNvPr>
          <p:cNvSpPr>
            <a:spLocks noGrp="1"/>
          </p:cNvSpPr>
          <p:nvPr>
            <p:ph type="ftr" sz="quarter" idx="12"/>
          </p:nvPr>
        </p:nvSpPr>
        <p:spPr/>
        <p:txBody>
          <a:bodyPr/>
          <a:lstStyle/>
          <a:p>
            <a:r>
              <a:rPr lang="en-US"/>
              <a:t>HTML and CSS</a:t>
            </a:r>
          </a:p>
        </p:txBody>
      </p:sp>
      <p:sp>
        <p:nvSpPr>
          <p:cNvPr id="6" name="TextBox 5">
            <a:extLst>
              <a:ext uri="{FF2B5EF4-FFF2-40B4-BE49-F238E27FC236}">
                <a16:creationId xmlns:a16="http://schemas.microsoft.com/office/drawing/2014/main" id="{B86E4A99-C2CD-4543-A9A2-FD5E1259A3F9}"/>
              </a:ext>
            </a:extLst>
          </p:cNvPr>
          <p:cNvSpPr txBox="1"/>
          <p:nvPr/>
        </p:nvSpPr>
        <p:spPr>
          <a:xfrm>
            <a:off x="176635" y="1243467"/>
            <a:ext cx="2076209" cy="400110"/>
          </a:xfrm>
          <a:prstGeom prst="rect">
            <a:avLst/>
          </a:prstGeom>
          <a:noFill/>
        </p:spPr>
        <p:txBody>
          <a:bodyPr wrap="none" rtlCol="0">
            <a:spAutoFit/>
          </a:bodyPr>
          <a:lstStyle/>
          <a:p>
            <a:r>
              <a:rPr lang="en-US" sz="2000" b="1" dirty="0" err="1">
                <a:latin typeface="Arial" panose="020B0604020202020204" pitchFamily="34" charset="0"/>
                <a:cs typeface="Arial" panose="020B0604020202020204" pitchFamily="34" charset="0"/>
              </a:rPr>
              <a:t>FlexItem</a:t>
            </a:r>
            <a:r>
              <a:rPr lang="en-US" sz="2000" b="1" dirty="0">
                <a:latin typeface="Arial" panose="020B0604020202020204" pitchFamily="34" charset="0"/>
                <a:cs typeface="Arial" panose="020B0604020202020204" pitchFamily="34" charset="0"/>
              </a:rPr>
              <a:t>: Order</a:t>
            </a:r>
          </a:p>
        </p:txBody>
      </p:sp>
      <p:sp>
        <p:nvSpPr>
          <p:cNvPr id="11" name="TextBox 10">
            <a:extLst>
              <a:ext uri="{FF2B5EF4-FFF2-40B4-BE49-F238E27FC236}">
                <a16:creationId xmlns:a16="http://schemas.microsoft.com/office/drawing/2014/main" id="{0CEEF815-AD1B-44DB-BA4B-FBE8D89CAC09}"/>
              </a:ext>
            </a:extLst>
          </p:cNvPr>
          <p:cNvSpPr txBox="1"/>
          <p:nvPr/>
        </p:nvSpPr>
        <p:spPr>
          <a:xfrm>
            <a:off x="2630984" y="4470470"/>
            <a:ext cx="3120031" cy="400110"/>
          </a:xfrm>
          <a:prstGeom prst="rect">
            <a:avLst/>
          </a:prstGeom>
          <a:noFill/>
        </p:spPr>
        <p:txBody>
          <a:bodyPr wrap="square" rtlCol="0">
            <a:spAutoFit/>
          </a:bodyPr>
          <a:lstStyle/>
          <a:p>
            <a:r>
              <a:rPr lang="en-US" sz="2000" b="1" dirty="0" err="1">
                <a:latin typeface="Arial" panose="020B0604020202020204" pitchFamily="34" charset="0"/>
                <a:cs typeface="Arial" panose="020B0604020202020204" pitchFamily="34" charset="0"/>
              </a:rPr>
              <a:t>FlexItem</a:t>
            </a:r>
            <a:r>
              <a:rPr lang="en-US" sz="2000" b="1" dirty="0">
                <a:latin typeface="Arial" panose="020B0604020202020204" pitchFamily="34" charset="0"/>
                <a:cs typeface="Arial" panose="020B0604020202020204" pitchFamily="34" charset="0"/>
              </a:rPr>
              <a:t>:  </a:t>
            </a:r>
            <a:r>
              <a:rPr lang="en-US" sz="2000" b="1" dirty="0" err="1">
                <a:latin typeface="Arial" panose="020B0604020202020204" pitchFamily="34" charset="0"/>
                <a:cs typeface="Arial" panose="020B0604020202020204" pitchFamily="34" charset="0"/>
              </a:rPr>
              <a:t>FlexGrow</a:t>
            </a:r>
            <a:endParaRPr lang="en-US" sz="2000" b="1"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B9BB83F8-367F-425A-A1C2-20B34A276DDE}"/>
              </a:ext>
            </a:extLst>
          </p:cNvPr>
          <p:cNvSpPr txBox="1"/>
          <p:nvPr/>
        </p:nvSpPr>
        <p:spPr>
          <a:xfrm>
            <a:off x="4557741" y="2187475"/>
            <a:ext cx="3120031" cy="400110"/>
          </a:xfrm>
          <a:prstGeom prst="rect">
            <a:avLst/>
          </a:prstGeom>
          <a:noFill/>
        </p:spPr>
        <p:txBody>
          <a:bodyPr wrap="square" rtlCol="0">
            <a:spAutoFit/>
          </a:bodyPr>
          <a:lstStyle/>
          <a:p>
            <a:r>
              <a:rPr lang="en-US" sz="2000" b="1" dirty="0" err="1">
                <a:latin typeface="Arial" panose="020B0604020202020204" pitchFamily="34" charset="0"/>
                <a:cs typeface="Arial" panose="020B0604020202020204" pitchFamily="34" charset="0"/>
              </a:rPr>
              <a:t>FlexBox</a:t>
            </a:r>
            <a:r>
              <a:rPr lang="en-US" sz="2000" b="1" dirty="0">
                <a:latin typeface="Arial" panose="020B0604020202020204" pitchFamily="34" charset="0"/>
                <a:cs typeface="Arial" panose="020B0604020202020204" pitchFamily="34" charset="0"/>
              </a:rPr>
              <a:t>:  Align-Self</a:t>
            </a:r>
          </a:p>
        </p:txBody>
      </p:sp>
      <p:pic>
        <p:nvPicPr>
          <p:cNvPr id="8" name="Graphic 7">
            <a:extLst>
              <a:ext uri="{FF2B5EF4-FFF2-40B4-BE49-F238E27FC236}">
                <a16:creationId xmlns:a16="http://schemas.microsoft.com/office/drawing/2014/main" id="{0C31F282-74FE-421A-BBDC-5E4474D313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0262" y="1537734"/>
            <a:ext cx="4014365" cy="3645699"/>
          </a:xfrm>
          <a:prstGeom prst="rect">
            <a:avLst/>
          </a:prstGeom>
        </p:spPr>
      </p:pic>
      <p:pic>
        <p:nvPicPr>
          <p:cNvPr id="13" name="Graphic 12">
            <a:extLst>
              <a:ext uri="{FF2B5EF4-FFF2-40B4-BE49-F238E27FC236}">
                <a16:creationId xmlns:a16="http://schemas.microsoft.com/office/drawing/2014/main" id="{87CBE3A1-5B51-4D39-B564-748D356E76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67000" y="4699100"/>
            <a:ext cx="4667250" cy="2190750"/>
          </a:xfrm>
          <a:prstGeom prst="rect">
            <a:avLst/>
          </a:prstGeom>
        </p:spPr>
      </p:pic>
      <p:pic>
        <p:nvPicPr>
          <p:cNvPr id="16" name="Graphic 15">
            <a:extLst>
              <a:ext uri="{FF2B5EF4-FFF2-40B4-BE49-F238E27FC236}">
                <a16:creationId xmlns:a16="http://schemas.microsoft.com/office/drawing/2014/main" id="{00844CF6-C953-4CBA-A210-71E683AAC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57741" y="2418846"/>
            <a:ext cx="3969784" cy="2268448"/>
          </a:xfrm>
          <a:prstGeom prst="rect">
            <a:avLst/>
          </a:prstGeom>
        </p:spPr>
      </p:pic>
    </p:spTree>
    <p:extLst>
      <p:ext uri="{BB962C8B-B14F-4D97-AF65-F5344CB8AC3E}">
        <p14:creationId xmlns:p14="http://schemas.microsoft.com/office/powerpoint/2010/main" val="27950372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1B5B2-B0B3-4457-AE0B-2E6AFE6E983C}"/>
              </a:ext>
            </a:extLst>
          </p:cNvPr>
          <p:cNvSpPr>
            <a:spLocks noGrp="1"/>
          </p:cNvSpPr>
          <p:nvPr>
            <p:ph type="title"/>
          </p:nvPr>
        </p:nvSpPr>
        <p:spPr/>
        <p:txBody>
          <a:bodyPr/>
          <a:lstStyle/>
          <a:p>
            <a:r>
              <a:rPr lang="en-US" dirty="0"/>
              <a:t>Flexbox Container Style Options</a:t>
            </a:r>
          </a:p>
        </p:txBody>
      </p:sp>
      <p:sp>
        <p:nvSpPr>
          <p:cNvPr id="3" name="Date Placeholder 2">
            <a:extLst>
              <a:ext uri="{FF2B5EF4-FFF2-40B4-BE49-F238E27FC236}">
                <a16:creationId xmlns:a16="http://schemas.microsoft.com/office/drawing/2014/main" id="{1833977F-DFE9-427E-A008-B5BC079BBF3C}"/>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9ED9103E-B073-4F46-BADF-B9596B107D0F}"/>
              </a:ext>
            </a:extLst>
          </p:cNvPr>
          <p:cNvSpPr>
            <a:spLocks noGrp="1"/>
          </p:cNvSpPr>
          <p:nvPr>
            <p:ph type="ftr" sz="quarter" idx="12"/>
          </p:nvPr>
        </p:nvSpPr>
        <p:spPr/>
        <p:txBody>
          <a:bodyPr/>
          <a:lstStyle/>
          <a:p>
            <a:r>
              <a:rPr lang="en-US"/>
              <a:t>HTML and CSS</a:t>
            </a:r>
          </a:p>
        </p:txBody>
      </p:sp>
      <p:pic>
        <p:nvPicPr>
          <p:cNvPr id="8196" name="Picture 4" descr="Image result for flex box css">
            <a:extLst>
              <a:ext uri="{FF2B5EF4-FFF2-40B4-BE49-F238E27FC236}">
                <a16:creationId xmlns:a16="http://schemas.microsoft.com/office/drawing/2014/main" id="{5ECF2DCE-6C0A-4E39-AED1-A46135E07D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497"/>
          <a:stretch/>
        </p:blipFill>
        <p:spPr bwMode="auto">
          <a:xfrm>
            <a:off x="0" y="1660525"/>
            <a:ext cx="9144000" cy="5197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6089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D5ED5-FC01-4B67-A26A-14EBCE6B77D3}"/>
              </a:ext>
            </a:extLst>
          </p:cNvPr>
          <p:cNvSpPr>
            <a:spLocks noGrp="1"/>
          </p:cNvSpPr>
          <p:nvPr>
            <p:ph type="title"/>
          </p:nvPr>
        </p:nvSpPr>
        <p:spPr/>
        <p:txBody>
          <a:bodyPr/>
          <a:lstStyle/>
          <a:p>
            <a:r>
              <a:rPr lang="en-US" dirty="0"/>
              <a:t>Flexbox Items</a:t>
            </a:r>
          </a:p>
        </p:txBody>
      </p:sp>
      <p:sp>
        <p:nvSpPr>
          <p:cNvPr id="3" name="Date Placeholder 2">
            <a:extLst>
              <a:ext uri="{FF2B5EF4-FFF2-40B4-BE49-F238E27FC236}">
                <a16:creationId xmlns:a16="http://schemas.microsoft.com/office/drawing/2014/main" id="{353010F8-6B4E-4676-A1CA-96C514B5557F}"/>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E9893170-5AAD-4F5A-8E9F-EA60D24E9B81}"/>
              </a:ext>
            </a:extLst>
          </p:cNvPr>
          <p:cNvSpPr>
            <a:spLocks noGrp="1"/>
          </p:cNvSpPr>
          <p:nvPr>
            <p:ph type="ftr" sz="quarter" idx="12"/>
          </p:nvPr>
        </p:nvSpPr>
        <p:spPr/>
        <p:txBody>
          <a:bodyPr/>
          <a:lstStyle/>
          <a:p>
            <a:r>
              <a:rPr lang="en-US"/>
              <a:t>HTML and CSS</a:t>
            </a:r>
          </a:p>
        </p:txBody>
      </p:sp>
      <p:pic>
        <p:nvPicPr>
          <p:cNvPr id="9218" name="Picture 2" descr="02-flex-justify-content-design-style">
            <a:extLst>
              <a:ext uri="{FF2B5EF4-FFF2-40B4-BE49-F238E27FC236}">
                <a16:creationId xmlns:a16="http://schemas.microsoft.com/office/drawing/2014/main" id="{A2CC58FE-FB27-444F-92D6-B555B7396A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905000"/>
            <a:ext cx="6286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670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6478-E829-4AFF-BD9C-4F221E82A86C}"/>
              </a:ext>
            </a:extLst>
          </p:cNvPr>
          <p:cNvSpPr>
            <a:spLocks noGrp="1"/>
          </p:cNvSpPr>
          <p:nvPr>
            <p:ph type="title"/>
          </p:nvPr>
        </p:nvSpPr>
        <p:spPr/>
        <p:txBody>
          <a:bodyPr/>
          <a:lstStyle/>
          <a:p>
            <a:r>
              <a:rPr lang="en-US" dirty="0"/>
              <a:t>Container: </a:t>
            </a:r>
            <a:br>
              <a:rPr lang="en-US" dirty="0"/>
            </a:br>
            <a:r>
              <a:rPr lang="en-US" dirty="0"/>
              <a:t>Display Flex vs. Flex-Inline</a:t>
            </a:r>
          </a:p>
        </p:txBody>
      </p:sp>
      <p:sp>
        <p:nvSpPr>
          <p:cNvPr id="3" name="Date Placeholder 2">
            <a:extLst>
              <a:ext uri="{FF2B5EF4-FFF2-40B4-BE49-F238E27FC236}">
                <a16:creationId xmlns:a16="http://schemas.microsoft.com/office/drawing/2014/main" id="{D17A52E4-D7B3-4ABA-89DB-BBD553837846}"/>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CD9A4827-52CD-418D-A407-796268154706}"/>
              </a:ext>
            </a:extLst>
          </p:cNvPr>
          <p:cNvSpPr>
            <a:spLocks noGrp="1"/>
          </p:cNvSpPr>
          <p:nvPr>
            <p:ph type="ftr" sz="quarter" idx="12"/>
          </p:nvPr>
        </p:nvSpPr>
        <p:spPr/>
        <p:txBody>
          <a:bodyPr/>
          <a:lstStyle/>
          <a:p>
            <a:r>
              <a:rPr lang="en-US"/>
              <a:t>HTML and CSS</a:t>
            </a:r>
          </a:p>
        </p:txBody>
      </p:sp>
      <p:pic>
        <p:nvPicPr>
          <p:cNvPr id="30722" name="Picture 2">
            <a:extLst>
              <a:ext uri="{FF2B5EF4-FFF2-40B4-BE49-F238E27FC236}">
                <a16:creationId xmlns:a16="http://schemas.microsoft.com/office/drawing/2014/main" id="{C5EBF0C0-B752-42A0-9959-0C6C065650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616" y="1676400"/>
            <a:ext cx="8001352" cy="4906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3163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158700" y="228600"/>
            <a:ext cx="8826600" cy="602700"/>
          </a:xfrm>
          <a:prstGeom prst="rect">
            <a:avLst/>
          </a:prstGeom>
        </p:spPr>
        <p:txBody>
          <a:bodyPr vert="horz" lIns="91425" tIns="91425" rIns="91425" bIns="91425" anchor="ctr" anchorCtr="0">
            <a:noAutofit/>
          </a:bodyPr>
          <a:lstStyle/>
          <a:p>
            <a:pPr lvl="0"/>
            <a:r>
              <a:rPr lang="en-US" sz="4000" spc="-1" dirty="0">
                <a:solidFill>
                  <a:schemeClr val="tx1"/>
                </a:solidFill>
                <a:uFill>
                  <a:solidFill>
                    <a:srgbClr val="FFFFFF"/>
                  </a:solidFill>
                </a:uFill>
              </a:rPr>
              <a:t>The flex property (</a:t>
            </a:r>
            <a:r>
              <a:rPr lang="en-US" sz="4000" spc="-1" dirty="0" err="1">
                <a:solidFill>
                  <a:schemeClr val="tx1"/>
                </a:solidFill>
                <a:uFill>
                  <a:solidFill>
                    <a:srgbClr val="FFFFFF"/>
                  </a:solidFill>
                </a:uFill>
              </a:rPr>
              <a:t>contd</a:t>
            </a:r>
            <a:r>
              <a:rPr lang="en-US" sz="4000" spc="-1" dirty="0">
                <a:solidFill>
                  <a:schemeClr val="tx1"/>
                </a:solidFill>
                <a:uFill>
                  <a:solidFill>
                    <a:srgbClr val="FFFFFF"/>
                  </a:solidFill>
                </a:uFill>
              </a:rPr>
              <a:t>)</a:t>
            </a:r>
            <a:endParaRPr lang="en" sz="4000" dirty="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011426"/>
            <a:ext cx="6515100" cy="2466046"/>
          </a:xfrm>
          <a:prstGeom prst="rect">
            <a:avLst/>
          </a:prstGeom>
        </p:spPr>
      </p:pic>
      <p:sp>
        <p:nvSpPr>
          <p:cNvPr id="6" name="Shape 131">
            <a:extLst>
              <a:ext uri="{FF2B5EF4-FFF2-40B4-BE49-F238E27FC236}">
                <a16:creationId xmlns:a16="http://schemas.microsoft.com/office/drawing/2014/main" id="{F1DF8626-9622-490C-A024-78AEA99CD9DF}"/>
              </a:ext>
            </a:extLst>
          </p:cNvPr>
          <p:cNvSpPr txBox="1">
            <a:spLocks/>
          </p:cNvSpPr>
          <p:nvPr/>
        </p:nvSpPr>
        <p:spPr>
          <a:xfrm>
            <a:off x="158700" y="3657599"/>
            <a:ext cx="8549799" cy="3412311"/>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pPr marL="342900" indent="-342900">
              <a:buFont typeface="Arial" panose="020B0604020202020204" pitchFamily="34" charset="0"/>
              <a:buChar char="•"/>
            </a:pPr>
            <a:r>
              <a:rPr lang="en-US" sz="2000" dirty="0">
                <a:solidFill>
                  <a:schemeClr val="accent1"/>
                </a:solidFill>
              </a:rPr>
              <a:t>flex-grow</a:t>
            </a:r>
            <a:r>
              <a:rPr lang="en-US" sz="2000" dirty="0">
                <a:solidFill>
                  <a:srgbClr val="434343"/>
                </a:solidFill>
              </a:rPr>
              <a:t>: (the first value you can pass to </a:t>
            </a:r>
            <a:r>
              <a:rPr lang="en-US" sz="2000" dirty="0">
                <a:solidFill>
                  <a:schemeClr val="accent1"/>
                </a:solidFill>
              </a:rPr>
              <a:t>flex</a:t>
            </a:r>
            <a:r>
              <a:rPr lang="en-US" sz="2000" dirty="0">
                <a:solidFill>
                  <a:srgbClr val="434343"/>
                </a:solidFill>
              </a:rPr>
              <a:t>) This is the amount, relevant to the other flex items, that the flex-item can grow to when free space is available</a:t>
            </a:r>
          </a:p>
          <a:p>
            <a:pPr marL="342900" indent="-342900">
              <a:buFont typeface="Arial" panose="020B0604020202020204" pitchFamily="34" charset="0"/>
              <a:buChar char="•"/>
            </a:pPr>
            <a:r>
              <a:rPr lang="en-US" sz="2000" dirty="0">
                <a:solidFill>
                  <a:schemeClr val="accent1"/>
                </a:solidFill>
              </a:rPr>
              <a:t>flex-shrink</a:t>
            </a:r>
            <a:r>
              <a:rPr lang="en-US" sz="2000" dirty="0">
                <a:solidFill>
                  <a:srgbClr val="434343"/>
                </a:solidFill>
              </a:rPr>
              <a:t>: This is the amount the flex-item can shrink to, relevant to the other flex-items, when there is not enough space available</a:t>
            </a:r>
          </a:p>
          <a:p>
            <a:pPr marL="342900" indent="-342900">
              <a:buFont typeface="Arial" panose="020B0604020202020204" pitchFamily="34" charset="0"/>
              <a:buChar char="•"/>
            </a:pPr>
            <a:r>
              <a:rPr lang="en-US" sz="2000" dirty="0">
                <a:solidFill>
                  <a:schemeClr val="accent1"/>
                </a:solidFill>
              </a:rPr>
              <a:t>flex-basis</a:t>
            </a:r>
            <a:r>
              <a:rPr lang="en-US" sz="2000" dirty="0">
                <a:solidFill>
                  <a:srgbClr val="434343"/>
                </a:solidFill>
              </a:rPr>
              <a:t>: (the final value you can pass to </a:t>
            </a:r>
            <a:r>
              <a:rPr lang="en-US" sz="2000" dirty="0">
                <a:solidFill>
                  <a:schemeClr val="accent1"/>
                </a:solidFill>
              </a:rPr>
              <a:t>flex</a:t>
            </a:r>
            <a:r>
              <a:rPr lang="en-US" sz="2000" dirty="0">
                <a:solidFill>
                  <a:srgbClr val="434343"/>
                </a:solidFill>
              </a:rPr>
              <a:t>) This is the basis size the flex-item is sized to (screen width and height, for example)</a:t>
            </a:r>
          </a:p>
          <a:p>
            <a:endParaRPr lang="en-US" sz="2000" dirty="0">
              <a:solidFill>
                <a:srgbClr val="434343"/>
              </a:solidFill>
            </a:endParaRPr>
          </a:p>
        </p:txBody>
      </p:sp>
    </p:spTree>
    <p:extLst>
      <p:ext uri="{BB962C8B-B14F-4D97-AF65-F5344CB8AC3E}">
        <p14:creationId xmlns:p14="http://schemas.microsoft.com/office/powerpoint/2010/main" val="343795374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973BD-3E87-4048-9E88-B581DB8CC374}"/>
              </a:ext>
            </a:extLst>
          </p:cNvPr>
          <p:cNvSpPr>
            <a:spLocks noGrp="1"/>
          </p:cNvSpPr>
          <p:nvPr>
            <p:ph type="title"/>
          </p:nvPr>
        </p:nvSpPr>
        <p:spPr>
          <a:xfrm rot="16200000">
            <a:off x="-2184453" y="2994819"/>
            <a:ext cx="5943600" cy="715962"/>
          </a:xfrm>
        </p:spPr>
        <p:txBody>
          <a:bodyPr>
            <a:normAutofit/>
          </a:bodyPr>
          <a:lstStyle/>
          <a:p>
            <a:r>
              <a:rPr lang="en-US" dirty="0"/>
              <a:t>Flex Box: Align Items</a:t>
            </a:r>
          </a:p>
        </p:txBody>
      </p:sp>
      <p:sp>
        <p:nvSpPr>
          <p:cNvPr id="3" name="Date Placeholder 2">
            <a:extLst>
              <a:ext uri="{FF2B5EF4-FFF2-40B4-BE49-F238E27FC236}">
                <a16:creationId xmlns:a16="http://schemas.microsoft.com/office/drawing/2014/main" id="{64CA29D7-DD7D-4454-9CC7-206830B0E6C2}"/>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B6105F3E-5454-46AC-8CD7-7DF548B87A98}"/>
              </a:ext>
            </a:extLst>
          </p:cNvPr>
          <p:cNvSpPr>
            <a:spLocks noGrp="1"/>
          </p:cNvSpPr>
          <p:nvPr>
            <p:ph type="ftr" sz="quarter" idx="12"/>
          </p:nvPr>
        </p:nvSpPr>
        <p:spPr/>
        <p:txBody>
          <a:bodyPr/>
          <a:lstStyle/>
          <a:p>
            <a:r>
              <a:rPr lang="en-US"/>
              <a:t>HTML and CSS</a:t>
            </a:r>
          </a:p>
        </p:txBody>
      </p:sp>
      <p:pic>
        <p:nvPicPr>
          <p:cNvPr id="7170" name="Picture 2" descr="Image result for flex box css">
            <a:extLst>
              <a:ext uri="{FF2B5EF4-FFF2-40B4-BE49-F238E27FC236}">
                <a16:creationId xmlns:a16="http://schemas.microsoft.com/office/drawing/2014/main" id="{B7B551F1-0F5E-4C79-94CC-C6ED370BE2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86" b="4446"/>
          <a:stretch/>
        </p:blipFill>
        <p:spPr bwMode="auto">
          <a:xfrm>
            <a:off x="1676400" y="50834"/>
            <a:ext cx="4953000" cy="6730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24871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176719" y="21748"/>
            <a:ext cx="3252281" cy="1362977"/>
          </a:xfrm>
          <a:prstGeom prst="rect">
            <a:avLst/>
          </a:prstGeom>
        </p:spPr>
        <p:txBody>
          <a:bodyPr vert="horz" lIns="91425" tIns="91425" rIns="91425" bIns="91425" anchor="ctr" anchorCtr="0">
            <a:noAutofit/>
          </a:bodyPr>
          <a:lstStyle/>
          <a:p>
            <a:pPr lvl="0"/>
            <a:r>
              <a:rPr lang="en-US" dirty="0"/>
              <a:t>Flexbox Example</a:t>
            </a:r>
            <a:endParaRPr lang="en" dirty="0"/>
          </a:p>
        </p:txBody>
      </p:sp>
      <p:sp>
        <p:nvSpPr>
          <p:cNvPr id="131" name="Shape 131"/>
          <p:cNvSpPr txBox="1">
            <a:spLocks noGrp="1"/>
          </p:cNvSpPr>
          <p:nvPr>
            <p:ph sz="quarter" idx="1"/>
          </p:nvPr>
        </p:nvSpPr>
        <p:spPr>
          <a:prstGeom prst="rect">
            <a:avLst/>
          </a:prstGeom>
        </p:spPr>
        <p:txBody>
          <a:bodyPr vert="horz" lIns="91425" tIns="91425" rIns="91425" bIns="91425" anchor="t" anchorCtr="0">
            <a:noAutofit/>
          </a:bodyPr>
          <a:lstStyle/>
          <a:p>
            <a:pPr marL="101600">
              <a:buClr>
                <a:srgbClr val="434343"/>
              </a:buClr>
            </a:pPr>
            <a:endParaRPr lang="en-US" sz="2000" dirty="0">
              <a:solidFill>
                <a:srgbClr val="434343"/>
              </a:solidFill>
            </a:endParaRPr>
          </a:p>
          <a:p>
            <a:pPr marL="457200" indent="-355600">
              <a:buClr>
                <a:srgbClr val="434343"/>
              </a:buClr>
              <a:buChar char="●"/>
            </a:pPr>
            <a:endParaRPr lang="en-US" sz="2000" dirty="0">
              <a:solidFill>
                <a:srgbClr val="434343"/>
              </a:solidFill>
            </a:endParaRPr>
          </a:p>
          <a:p>
            <a:pPr marL="101600">
              <a:buClr>
                <a:srgbClr val="434343"/>
              </a:buClr>
            </a:pPr>
            <a:endParaRPr lang="en-US" sz="2000" dirty="0">
              <a:solidFill>
                <a:srgbClr val="434343"/>
              </a:solidFill>
            </a:endParaRPr>
          </a:p>
          <a:p>
            <a:pPr marL="101600">
              <a:buClr>
                <a:srgbClr val="434343"/>
              </a:buClr>
            </a:pPr>
            <a:endParaRPr lang="en-US" sz="2000" dirty="0">
              <a:solidFill>
                <a:srgbClr val="434343"/>
              </a:solidFill>
            </a:endParaRPr>
          </a:p>
          <a:p>
            <a:pPr marL="101600">
              <a:buClr>
                <a:srgbClr val="434343"/>
              </a:buClr>
            </a:pPr>
            <a:endParaRPr lang="en-US" sz="2000" dirty="0">
              <a:solidFill>
                <a:srgbClr val="434343"/>
              </a:solidFill>
            </a:endParaRPr>
          </a:p>
          <a:p>
            <a:pPr marL="101600">
              <a:buClr>
                <a:srgbClr val="434343"/>
              </a:buClr>
            </a:pPr>
            <a:endParaRPr lang="en-US" sz="2000" dirty="0">
              <a:solidFill>
                <a:srgbClr val="434343"/>
              </a:solidFill>
            </a:endParaRPr>
          </a:p>
          <a:p>
            <a:pPr marL="101600">
              <a:buClr>
                <a:srgbClr val="434343"/>
              </a:buClr>
            </a:pPr>
            <a:endParaRPr lang="en-US" sz="2000" dirty="0">
              <a:solidFill>
                <a:srgbClr val="434343"/>
              </a:solidFill>
            </a:endParaRPr>
          </a:p>
        </p:txBody>
      </p:sp>
      <p:sp>
        <p:nvSpPr>
          <p:cNvPr id="2" name="Rectangle 1">
            <a:extLst>
              <a:ext uri="{FF2B5EF4-FFF2-40B4-BE49-F238E27FC236}">
                <a16:creationId xmlns:a16="http://schemas.microsoft.com/office/drawing/2014/main" id="{CE0F3206-2F0D-4E1D-A1BE-37601AD52C1F}"/>
              </a:ext>
            </a:extLst>
          </p:cNvPr>
          <p:cNvSpPr/>
          <p:nvPr/>
        </p:nvSpPr>
        <p:spPr>
          <a:xfrm>
            <a:off x="4461599" y="21748"/>
            <a:ext cx="4505682" cy="2954655"/>
          </a:xfrm>
          <a:prstGeom prst="rect">
            <a:avLst/>
          </a:prstGeom>
        </p:spPr>
        <p:txBody>
          <a:bodyPr wrap="square">
            <a:spAutoFit/>
          </a:bodyPr>
          <a:lstStyle/>
          <a:p>
            <a:r>
              <a:rPr lang="en-US" sz="2400" dirty="0">
                <a:solidFill>
                  <a:srgbClr val="0070C0"/>
                </a:solidFill>
                <a:latin typeface="Arial Black" panose="020B0A04020102020204" pitchFamily="34" charset="0"/>
              </a:rPr>
              <a:t>CSS </a:t>
            </a:r>
          </a:p>
          <a:p>
            <a:r>
              <a:rPr lang="en-US" dirty="0">
                <a:solidFill>
                  <a:srgbClr val="00B050"/>
                </a:solidFill>
              </a:rPr>
              <a:t>main</a:t>
            </a:r>
            <a:r>
              <a:rPr lang="en-US" dirty="0"/>
              <a:t> {display: flex;</a:t>
            </a:r>
          </a:p>
          <a:p>
            <a:r>
              <a:rPr lang="en-US" dirty="0"/>
              <a:t>        justify-content: space-between;</a:t>
            </a:r>
          </a:p>
          <a:p>
            <a:r>
              <a:rPr lang="en-US" dirty="0"/>
              <a:t>        min-height: 20em;}</a:t>
            </a:r>
          </a:p>
          <a:p>
            <a:r>
              <a:rPr lang="en-US" dirty="0">
                <a:solidFill>
                  <a:srgbClr val="7030A0"/>
                </a:solidFill>
              </a:rPr>
              <a:t>div</a:t>
            </a:r>
            <a:r>
              <a:rPr lang="en-US" dirty="0"/>
              <a:t> { background-color: aqua;}</a:t>
            </a:r>
          </a:p>
          <a:p>
            <a:r>
              <a:rPr lang="en-US" dirty="0"/>
              <a:t>   </a:t>
            </a:r>
            <a:r>
              <a:rPr lang="en-US" dirty="0">
                <a:solidFill>
                  <a:srgbClr val="FF0000"/>
                </a:solidFill>
              </a:rPr>
              <a:t> #box2</a:t>
            </a:r>
            <a:r>
              <a:rPr lang="en-US" dirty="0"/>
              <a:t> {flex-basis: 24%; order: 3;}</a:t>
            </a:r>
          </a:p>
          <a:p>
            <a:r>
              <a:rPr lang="en-US" dirty="0"/>
              <a:t>   </a:t>
            </a:r>
            <a:r>
              <a:rPr lang="en-US" dirty="0">
                <a:solidFill>
                  <a:srgbClr val="FF0000"/>
                </a:solidFill>
              </a:rPr>
              <a:t> #box3</a:t>
            </a:r>
            <a:r>
              <a:rPr lang="en-US" dirty="0"/>
              <a:t> {flex-basis: 50%; order: 2;}</a:t>
            </a:r>
          </a:p>
          <a:p>
            <a:r>
              <a:rPr lang="en-US" dirty="0"/>
              <a:t>    </a:t>
            </a:r>
            <a:r>
              <a:rPr lang="en-US" dirty="0">
                <a:solidFill>
                  <a:srgbClr val="FF0000"/>
                </a:solidFill>
              </a:rPr>
              <a:t>#box4</a:t>
            </a:r>
            <a:r>
              <a:rPr lang="en-US" dirty="0"/>
              <a:t> {flex-basis: 24%; order: 1;}</a:t>
            </a:r>
          </a:p>
          <a:p>
            <a:r>
              <a:rPr lang="en-US" dirty="0"/>
              <a:t>@media screen and (max-width: 600px) {    </a:t>
            </a:r>
            <a:r>
              <a:rPr lang="en-US" dirty="0">
                <a:solidFill>
                  <a:srgbClr val="00B050"/>
                </a:solidFill>
              </a:rPr>
              <a:t>main</a:t>
            </a:r>
            <a:r>
              <a:rPr lang="en-US" dirty="0"/>
              <a:t> {display: block;}   </a:t>
            </a:r>
            <a:r>
              <a:rPr lang="en-US" dirty="0">
                <a:solidFill>
                  <a:srgbClr val="FF0000"/>
                </a:solidFill>
              </a:rPr>
              <a:t> }</a:t>
            </a:r>
          </a:p>
        </p:txBody>
      </p:sp>
      <p:pic>
        <p:nvPicPr>
          <p:cNvPr id="3" name="Picture 2">
            <a:extLst>
              <a:ext uri="{FF2B5EF4-FFF2-40B4-BE49-F238E27FC236}">
                <a16:creationId xmlns:a16="http://schemas.microsoft.com/office/drawing/2014/main" id="{60CEF9F4-A1F5-4A4E-BF2A-3231AB92022B}"/>
              </a:ext>
            </a:extLst>
          </p:cNvPr>
          <p:cNvPicPr>
            <a:picLocks noChangeAspect="1"/>
          </p:cNvPicPr>
          <p:nvPr/>
        </p:nvPicPr>
        <p:blipFill>
          <a:blip r:embed="rId3"/>
          <a:stretch>
            <a:fillRect/>
          </a:stretch>
        </p:blipFill>
        <p:spPr>
          <a:xfrm>
            <a:off x="4114799" y="3233521"/>
            <a:ext cx="5014609" cy="3602729"/>
          </a:xfrm>
          <a:prstGeom prst="rect">
            <a:avLst/>
          </a:prstGeom>
        </p:spPr>
      </p:pic>
      <p:sp>
        <p:nvSpPr>
          <p:cNvPr id="4" name="Rectangle 3">
            <a:extLst>
              <a:ext uri="{FF2B5EF4-FFF2-40B4-BE49-F238E27FC236}">
                <a16:creationId xmlns:a16="http://schemas.microsoft.com/office/drawing/2014/main" id="{B4BB9245-D8C7-4041-959C-99CF45A172DB}"/>
              </a:ext>
            </a:extLst>
          </p:cNvPr>
          <p:cNvSpPr/>
          <p:nvPr/>
        </p:nvSpPr>
        <p:spPr>
          <a:xfrm>
            <a:off x="45396" y="1795779"/>
            <a:ext cx="4572000" cy="4893647"/>
          </a:xfrm>
          <a:prstGeom prst="rect">
            <a:avLst/>
          </a:prstGeom>
        </p:spPr>
        <p:txBody>
          <a:bodyPr>
            <a:spAutoFit/>
          </a:bodyPr>
          <a:lstStyle/>
          <a:p>
            <a:r>
              <a:rPr lang="en-US" sz="2400" dirty="0">
                <a:solidFill>
                  <a:srgbClr val="0070C0"/>
                </a:solidFill>
                <a:latin typeface="Arial Black" panose="020B0A04020102020204" pitchFamily="34" charset="0"/>
              </a:rPr>
              <a:t>HTML</a:t>
            </a:r>
          </a:p>
          <a:p>
            <a:r>
              <a:rPr lang="en-US" dirty="0">
                <a:solidFill>
                  <a:srgbClr val="002060"/>
                </a:solidFill>
              </a:rPr>
              <a:t>&lt;header&gt;</a:t>
            </a:r>
          </a:p>
          <a:p>
            <a:r>
              <a:rPr lang="en-US" dirty="0"/>
              <a:t>    </a:t>
            </a:r>
            <a:r>
              <a:rPr lang="en-US" dirty="0">
                <a:solidFill>
                  <a:srgbClr val="7030A0"/>
                </a:solidFill>
              </a:rPr>
              <a:t>&lt;div </a:t>
            </a:r>
            <a:r>
              <a:rPr lang="en-US" dirty="0">
                <a:solidFill>
                  <a:srgbClr val="FF0000"/>
                </a:solidFill>
              </a:rPr>
              <a:t>id="box1"</a:t>
            </a:r>
            <a:r>
              <a:rPr lang="en-US" dirty="0">
                <a:solidFill>
                  <a:srgbClr val="7030A0"/>
                </a:solidFill>
              </a:rPr>
              <a:t>&gt;</a:t>
            </a:r>
            <a:r>
              <a:rPr lang="en-US" dirty="0"/>
              <a:t>&lt;h3&gt;Box 1: &lt;/h3&gt;</a:t>
            </a:r>
          </a:p>
          <a:p>
            <a:r>
              <a:rPr lang="en-US" dirty="0"/>
              <a:t>Lorem ipsum… </a:t>
            </a:r>
            <a:r>
              <a:rPr lang="en-US" dirty="0">
                <a:solidFill>
                  <a:srgbClr val="7030A0"/>
                </a:solidFill>
              </a:rPr>
              <a:t>&lt;/div&gt;</a:t>
            </a:r>
          </a:p>
          <a:p>
            <a:r>
              <a:rPr lang="en-US" dirty="0">
                <a:solidFill>
                  <a:srgbClr val="002060"/>
                </a:solidFill>
              </a:rPr>
              <a:t>&lt;/header&gt;</a:t>
            </a:r>
          </a:p>
          <a:p>
            <a:r>
              <a:rPr lang="en-US" dirty="0">
                <a:solidFill>
                  <a:srgbClr val="00B050"/>
                </a:solidFill>
              </a:rPr>
              <a:t>&lt;main&gt;</a:t>
            </a:r>
          </a:p>
          <a:p>
            <a:r>
              <a:rPr lang="en-US" dirty="0">
                <a:solidFill>
                  <a:srgbClr val="7030A0"/>
                </a:solidFill>
              </a:rPr>
              <a:t>&lt;div </a:t>
            </a:r>
            <a:r>
              <a:rPr lang="en-US" dirty="0">
                <a:solidFill>
                  <a:srgbClr val="FF0000"/>
                </a:solidFill>
              </a:rPr>
              <a:t>id="box2"</a:t>
            </a:r>
            <a:r>
              <a:rPr lang="en-US" dirty="0">
                <a:solidFill>
                  <a:srgbClr val="7030A0"/>
                </a:solidFill>
              </a:rPr>
              <a:t>&gt;</a:t>
            </a:r>
            <a:r>
              <a:rPr lang="en-US" dirty="0"/>
              <a:t>&lt;h3&gt;Box 2: &lt;/h3&gt;</a:t>
            </a:r>
          </a:p>
          <a:p>
            <a:r>
              <a:rPr lang="en-US" dirty="0"/>
              <a:t>Lorem ipsum… </a:t>
            </a:r>
            <a:r>
              <a:rPr lang="en-US" dirty="0">
                <a:solidFill>
                  <a:srgbClr val="7030A0"/>
                </a:solidFill>
              </a:rPr>
              <a:t>&lt;/div&gt;</a:t>
            </a:r>
          </a:p>
          <a:p>
            <a:r>
              <a:rPr lang="en-US" dirty="0">
                <a:solidFill>
                  <a:srgbClr val="7030A0"/>
                </a:solidFill>
              </a:rPr>
              <a:t>&lt;div </a:t>
            </a:r>
            <a:r>
              <a:rPr lang="en-US" dirty="0">
                <a:solidFill>
                  <a:srgbClr val="FF0000"/>
                </a:solidFill>
              </a:rPr>
              <a:t>id="box3</a:t>
            </a:r>
            <a:r>
              <a:rPr lang="en-US" dirty="0">
                <a:solidFill>
                  <a:srgbClr val="7030A0"/>
                </a:solidFill>
              </a:rPr>
              <a:t>"&gt;</a:t>
            </a:r>
            <a:r>
              <a:rPr lang="en-US" dirty="0"/>
              <a:t>&lt;h3&gt;Box 3: &lt;/h3&gt;</a:t>
            </a:r>
          </a:p>
          <a:p>
            <a:r>
              <a:rPr lang="en-US" dirty="0"/>
              <a:t>Lorem ipsum…</a:t>
            </a:r>
            <a:r>
              <a:rPr lang="en-US" dirty="0">
                <a:solidFill>
                  <a:srgbClr val="7030A0"/>
                </a:solidFill>
              </a:rPr>
              <a:t>&lt;/div&gt;</a:t>
            </a:r>
          </a:p>
          <a:p>
            <a:r>
              <a:rPr lang="en-US" dirty="0">
                <a:solidFill>
                  <a:srgbClr val="7030A0"/>
                </a:solidFill>
              </a:rPr>
              <a:t>&lt;div </a:t>
            </a:r>
            <a:r>
              <a:rPr lang="en-US" dirty="0">
                <a:solidFill>
                  <a:srgbClr val="FF0000"/>
                </a:solidFill>
              </a:rPr>
              <a:t>id="box4"</a:t>
            </a:r>
            <a:r>
              <a:rPr lang="en-US" dirty="0">
                <a:solidFill>
                  <a:srgbClr val="7030A0"/>
                </a:solidFill>
              </a:rPr>
              <a:t>&gt;</a:t>
            </a:r>
            <a:r>
              <a:rPr lang="en-US" dirty="0"/>
              <a:t>&lt;h3&gt;Box 4: &lt;/h3&gt;</a:t>
            </a:r>
          </a:p>
          <a:p>
            <a:r>
              <a:rPr lang="en-US" dirty="0"/>
              <a:t>Lorem ipsum…</a:t>
            </a:r>
            <a:r>
              <a:rPr lang="en-US" dirty="0">
                <a:solidFill>
                  <a:srgbClr val="7030A0"/>
                </a:solidFill>
              </a:rPr>
              <a:t>&lt;/div&gt;</a:t>
            </a:r>
          </a:p>
          <a:p>
            <a:r>
              <a:rPr lang="en-US" dirty="0">
                <a:solidFill>
                  <a:srgbClr val="00B050"/>
                </a:solidFill>
              </a:rPr>
              <a:t>&lt;/main&gt;</a:t>
            </a:r>
          </a:p>
          <a:p>
            <a:r>
              <a:rPr lang="en-US" dirty="0">
                <a:solidFill>
                  <a:schemeClr val="accent3"/>
                </a:solidFill>
              </a:rPr>
              <a:t>&lt;footer&gt;</a:t>
            </a:r>
          </a:p>
          <a:p>
            <a:r>
              <a:rPr lang="en-US" dirty="0"/>
              <a:t>    </a:t>
            </a:r>
            <a:r>
              <a:rPr lang="en-US" dirty="0">
                <a:solidFill>
                  <a:srgbClr val="7030A0"/>
                </a:solidFill>
              </a:rPr>
              <a:t>&lt;div </a:t>
            </a:r>
            <a:r>
              <a:rPr lang="en-US" dirty="0">
                <a:solidFill>
                  <a:srgbClr val="FF0000"/>
                </a:solidFill>
              </a:rPr>
              <a:t>id="box5"</a:t>
            </a:r>
            <a:r>
              <a:rPr lang="en-US" dirty="0">
                <a:solidFill>
                  <a:srgbClr val="7030A0"/>
                </a:solidFill>
              </a:rPr>
              <a:t>&gt;</a:t>
            </a:r>
            <a:r>
              <a:rPr lang="en-US" dirty="0"/>
              <a:t>&lt;h3&gt;Box 5: &lt;/h3&gt;</a:t>
            </a:r>
          </a:p>
          <a:p>
            <a:r>
              <a:rPr lang="en-US" dirty="0"/>
              <a:t>Lorem ipsum…</a:t>
            </a:r>
            <a:r>
              <a:rPr lang="en-US" dirty="0">
                <a:solidFill>
                  <a:srgbClr val="7030A0"/>
                </a:solidFill>
              </a:rPr>
              <a:t>&lt;/div&gt;</a:t>
            </a:r>
          </a:p>
          <a:p>
            <a:r>
              <a:rPr lang="en-US" dirty="0">
                <a:solidFill>
                  <a:schemeClr val="accent3"/>
                </a:solidFill>
              </a:rPr>
              <a:t>&lt;/footer&gt;</a:t>
            </a:r>
          </a:p>
        </p:txBody>
      </p:sp>
    </p:spTree>
    <p:extLst>
      <p:ext uri="{BB962C8B-B14F-4D97-AF65-F5344CB8AC3E}">
        <p14:creationId xmlns:p14="http://schemas.microsoft.com/office/powerpoint/2010/main" val="277643168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176719" y="21749"/>
            <a:ext cx="8382000" cy="996156"/>
          </a:xfrm>
          <a:prstGeom prst="rect">
            <a:avLst/>
          </a:prstGeom>
        </p:spPr>
        <p:txBody>
          <a:bodyPr vert="horz" lIns="91425" tIns="91425" rIns="91425" bIns="91425" anchor="ctr" anchorCtr="0">
            <a:noAutofit/>
          </a:bodyPr>
          <a:lstStyle/>
          <a:p>
            <a:pPr lvl="0"/>
            <a:r>
              <a:rPr lang="en-US" dirty="0"/>
              <a:t>Introduction to Grid Layout</a:t>
            </a:r>
            <a:endParaRPr lang="en" dirty="0"/>
          </a:p>
        </p:txBody>
      </p:sp>
      <p:sp>
        <p:nvSpPr>
          <p:cNvPr id="131" name="Shape 131"/>
          <p:cNvSpPr txBox="1">
            <a:spLocks noGrp="1"/>
          </p:cNvSpPr>
          <p:nvPr>
            <p:ph sz="quarter" idx="1"/>
          </p:nvPr>
        </p:nvSpPr>
        <p:spPr>
          <a:prstGeom prst="rect">
            <a:avLst/>
          </a:prstGeom>
        </p:spPr>
        <p:txBody>
          <a:bodyPr vert="horz" lIns="91425" tIns="91425" rIns="91425" bIns="91425" anchor="t" anchorCtr="0">
            <a:noAutofit/>
          </a:bodyPr>
          <a:lstStyle/>
          <a:p>
            <a:pPr marL="101600">
              <a:buClr>
                <a:srgbClr val="434343"/>
              </a:buClr>
            </a:pPr>
            <a:endParaRPr lang="en-US" sz="2000" dirty="0">
              <a:solidFill>
                <a:srgbClr val="434343"/>
              </a:solidFill>
            </a:endParaRPr>
          </a:p>
          <a:p>
            <a:pPr marL="457200" indent="-355600">
              <a:buClr>
                <a:srgbClr val="434343"/>
              </a:buClr>
              <a:buChar char="●"/>
            </a:pPr>
            <a:endParaRPr lang="en-US" sz="2000" dirty="0">
              <a:solidFill>
                <a:srgbClr val="434343"/>
              </a:solidFill>
            </a:endParaRPr>
          </a:p>
          <a:p>
            <a:pPr marL="101600">
              <a:buClr>
                <a:srgbClr val="434343"/>
              </a:buClr>
            </a:pPr>
            <a:endParaRPr lang="en-US" sz="2000" dirty="0">
              <a:solidFill>
                <a:srgbClr val="434343"/>
              </a:solidFill>
            </a:endParaRPr>
          </a:p>
          <a:p>
            <a:pPr marL="101600">
              <a:buClr>
                <a:srgbClr val="434343"/>
              </a:buClr>
            </a:pPr>
            <a:endParaRPr lang="en-US" sz="2000" dirty="0">
              <a:solidFill>
                <a:srgbClr val="434343"/>
              </a:solidFill>
            </a:endParaRPr>
          </a:p>
          <a:p>
            <a:pPr marL="101600">
              <a:buClr>
                <a:srgbClr val="434343"/>
              </a:buClr>
            </a:pPr>
            <a:endParaRPr lang="en-US" sz="2000" dirty="0">
              <a:solidFill>
                <a:srgbClr val="434343"/>
              </a:solidFill>
            </a:endParaRPr>
          </a:p>
          <a:p>
            <a:pPr marL="101600">
              <a:buClr>
                <a:srgbClr val="434343"/>
              </a:buClr>
            </a:pPr>
            <a:endParaRPr lang="en-US" sz="2000" dirty="0">
              <a:solidFill>
                <a:srgbClr val="434343"/>
              </a:solidFill>
            </a:endParaRPr>
          </a:p>
          <a:p>
            <a:pPr marL="101600">
              <a:buClr>
                <a:srgbClr val="434343"/>
              </a:buClr>
            </a:pPr>
            <a:endParaRPr lang="en-US" sz="2000" dirty="0">
              <a:solidFill>
                <a:srgbClr val="434343"/>
              </a:solidFill>
            </a:endParaRPr>
          </a:p>
        </p:txBody>
      </p:sp>
      <p:sp>
        <p:nvSpPr>
          <p:cNvPr id="5" name="Shape 131"/>
          <p:cNvSpPr txBox="1">
            <a:spLocks/>
          </p:cNvSpPr>
          <p:nvPr/>
        </p:nvSpPr>
        <p:spPr>
          <a:xfrm>
            <a:off x="5993860" y="1017905"/>
            <a:ext cx="2247900" cy="44196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r>
              <a:rPr lang="en-US" dirty="0">
                <a:solidFill>
                  <a:srgbClr val="000000"/>
                </a:solidFill>
                <a:latin typeface="Verdana" panose="020B0604030504040204" pitchFamily="34" charset="0"/>
              </a:rPr>
              <a:t>The lines between columns are called </a:t>
            </a:r>
            <a:r>
              <a:rPr lang="en-US" i="1" dirty="0">
                <a:solidFill>
                  <a:srgbClr val="000000"/>
                </a:solidFill>
                <a:latin typeface="Verdana" panose="020B0604030504040204" pitchFamily="34" charset="0"/>
              </a:rPr>
              <a:t>column lines</a:t>
            </a:r>
            <a:r>
              <a:rPr lang="en-US" dirty="0">
                <a:solidFill>
                  <a:srgbClr val="000000"/>
                </a:solidFill>
                <a:latin typeface="Verdana" panose="020B0604030504040204" pitchFamily="34" charset="0"/>
              </a:rPr>
              <a:t>.</a:t>
            </a:r>
          </a:p>
          <a:p>
            <a:r>
              <a:rPr lang="en-US" dirty="0">
                <a:solidFill>
                  <a:srgbClr val="000000"/>
                </a:solidFill>
                <a:latin typeface="Verdana" panose="020B0604030504040204" pitchFamily="34" charset="0"/>
              </a:rPr>
              <a:t>The lines between rows are called </a:t>
            </a:r>
            <a:r>
              <a:rPr lang="en-US" i="1" dirty="0">
                <a:solidFill>
                  <a:srgbClr val="000000"/>
                </a:solidFill>
                <a:latin typeface="Verdana" panose="020B0604030504040204" pitchFamily="34" charset="0"/>
              </a:rPr>
              <a:t>row lines</a:t>
            </a:r>
            <a:r>
              <a:rPr lang="en-US" dirty="0">
                <a:solidFill>
                  <a:srgbClr val="000000"/>
                </a:solidFill>
                <a:latin typeface="Verdana" panose="020B0604030504040204" pitchFamily="34" charset="0"/>
              </a:rPr>
              <a:t>.</a:t>
            </a:r>
          </a:p>
          <a:p>
            <a:pPr>
              <a:buClr>
                <a:srgbClr val="434343"/>
              </a:buClr>
            </a:pPr>
            <a:r>
              <a:rPr lang="en-US" dirty="0">
                <a:solidFill>
                  <a:srgbClr val="000000"/>
                </a:solidFill>
                <a:latin typeface="Verdana" panose="020B0604030504040204" pitchFamily="34" charset="0"/>
              </a:rPr>
              <a:t>Refer to line numbers when placing a grid item in a grid container.</a:t>
            </a:r>
            <a:endParaRPr lang="en-US" b="1" dirty="0">
              <a:solidFill>
                <a:srgbClr val="434343"/>
              </a:solidFill>
            </a:endParaRPr>
          </a:p>
        </p:txBody>
      </p:sp>
      <p:pic>
        <p:nvPicPr>
          <p:cNvPr id="4098" name="Picture 2">
            <a:extLst>
              <a:ext uri="{FF2B5EF4-FFF2-40B4-BE49-F238E27FC236}">
                <a16:creationId xmlns:a16="http://schemas.microsoft.com/office/drawing/2014/main" id="{7CCECE4F-8BF0-4401-BB07-090FFB6E8F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19137"/>
            <a:ext cx="5257800" cy="44625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E0F3206-2F0D-4E1D-A1BE-37601AD52C1F}"/>
              </a:ext>
            </a:extLst>
          </p:cNvPr>
          <p:cNvSpPr/>
          <p:nvPr/>
        </p:nvSpPr>
        <p:spPr>
          <a:xfrm>
            <a:off x="837896" y="5075440"/>
            <a:ext cx="7720823" cy="1754326"/>
          </a:xfrm>
          <a:prstGeom prst="rect">
            <a:avLst/>
          </a:prstGeom>
        </p:spPr>
        <p:txBody>
          <a:bodyPr wrap="square">
            <a:spAutoFit/>
          </a:bodyPr>
          <a:lstStyle/>
          <a:p>
            <a:r>
              <a:rPr lang="en-US" dirty="0"/>
              <a:t>.grid-container {</a:t>
            </a:r>
          </a:p>
          <a:p>
            <a:r>
              <a:rPr lang="en-US" dirty="0">
                <a:solidFill>
                  <a:srgbClr val="0070C0"/>
                </a:solidFill>
              </a:rPr>
              <a:t>  </a:t>
            </a:r>
            <a:r>
              <a:rPr lang="en-US" dirty="0">
                <a:solidFill>
                  <a:srgbClr val="002060"/>
                </a:solidFill>
              </a:rPr>
              <a:t>display: </a:t>
            </a:r>
            <a:r>
              <a:rPr lang="en-US" dirty="0">
                <a:solidFill>
                  <a:srgbClr val="FF0000"/>
                </a:solidFill>
              </a:rPr>
              <a:t>grid</a:t>
            </a:r>
            <a:r>
              <a:rPr lang="en-US" dirty="0">
                <a:solidFill>
                  <a:srgbClr val="002060"/>
                </a:solidFill>
              </a:rPr>
              <a:t>;</a:t>
            </a:r>
          </a:p>
          <a:p>
            <a:r>
              <a:rPr lang="en-US" dirty="0">
                <a:solidFill>
                  <a:srgbClr val="002060"/>
                </a:solidFill>
              </a:rPr>
              <a:t>  grid-template-columns: </a:t>
            </a:r>
            <a:r>
              <a:rPr lang="en-US" dirty="0">
                <a:solidFill>
                  <a:srgbClr val="FF0000"/>
                </a:solidFill>
              </a:rPr>
              <a:t>repeat(3, 1fr)</a:t>
            </a:r>
            <a:r>
              <a:rPr lang="en-US" dirty="0">
                <a:solidFill>
                  <a:srgbClr val="002060"/>
                </a:solidFill>
              </a:rPr>
              <a:t>;</a:t>
            </a:r>
          </a:p>
          <a:p>
            <a:r>
              <a:rPr lang="en-US" dirty="0">
                <a:solidFill>
                  <a:srgbClr val="002060"/>
                </a:solidFill>
              </a:rPr>
              <a:t>  grid-template-rows: </a:t>
            </a:r>
            <a:r>
              <a:rPr lang="en-US" dirty="0">
                <a:solidFill>
                  <a:srgbClr val="FF0000"/>
                </a:solidFill>
              </a:rPr>
              <a:t>repeat(3, auto)</a:t>
            </a:r>
            <a:r>
              <a:rPr lang="en-US" dirty="0">
                <a:solidFill>
                  <a:srgbClr val="002060"/>
                </a:solidFill>
              </a:rPr>
              <a:t>;</a:t>
            </a:r>
          </a:p>
          <a:p>
            <a:r>
              <a:rPr lang="en-US" dirty="0">
                <a:solidFill>
                  <a:srgbClr val="002060"/>
                </a:solidFill>
              </a:rPr>
              <a:t>  background-color: </a:t>
            </a:r>
            <a:r>
              <a:rPr lang="en-US" dirty="0">
                <a:solidFill>
                  <a:srgbClr val="FF0000"/>
                </a:solidFill>
              </a:rPr>
              <a:t>#2196F3</a:t>
            </a:r>
            <a:r>
              <a:rPr lang="en-US" dirty="0">
                <a:solidFill>
                  <a:srgbClr val="002060"/>
                </a:solidFill>
              </a:rPr>
              <a:t>;</a:t>
            </a:r>
            <a:endParaRPr lang="en-US" dirty="0">
              <a:solidFill>
                <a:srgbClr val="FF0000"/>
              </a:solidFill>
            </a:endParaRPr>
          </a:p>
          <a:p>
            <a:r>
              <a:rPr lang="en-US" dirty="0">
                <a:solidFill>
                  <a:srgbClr val="002060"/>
                </a:solidFill>
              </a:rPr>
              <a:t>  grid-gap: </a:t>
            </a:r>
            <a:r>
              <a:rPr lang="en-US" dirty="0">
                <a:solidFill>
                  <a:srgbClr val="FF0000"/>
                </a:solidFill>
              </a:rPr>
              <a:t>10px;</a:t>
            </a:r>
            <a:r>
              <a:rPr lang="en-US" dirty="0">
                <a:solidFill>
                  <a:srgbClr val="002060"/>
                </a:solidFill>
              </a:rPr>
              <a:t>	</a:t>
            </a:r>
            <a:r>
              <a:rPr lang="en-US" dirty="0"/>
              <a:t>}</a:t>
            </a:r>
          </a:p>
        </p:txBody>
      </p:sp>
    </p:spTree>
    <p:extLst>
      <p:ext uri="{BB962C8B-B14F-4D97-AF65-F5344CB8AC3E}">
        <p14:creationId xmlns:p14="http://schemas.microsoft.com/office/powerpoint/2010/main" val="64329145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2AF6C-D6A6-4619-A52F-D02B0171E2F4}"/>
              </a:ext>
            </a:extLst>
          </p:cNvPr>
          <p:cNvSpPr>
            <a:spLocks noGrp="1"/>
          </p:cNvSpPr>
          <p:nvPr>
            <p:ph type="title"/>
          </p:nvPr>
        </p:nvSpPr>
        <p:spPr>
          <a:xfrm>
            <a:off x="285543" y="106277"/>
            <a:ext cx="7467600" cy="715962"/>
          </a:xfrm>
        </p:spPr>
        <p:txBody>
          <a:bodyPr/>
          <a:lstStyle/>
          <a:p>
            <a:r>
              <a:rPr lang="en-US" dirty="0"/>
              <a:t>Columns</a:t>
            </a:r>
          </a:p>
        </p:txBody>
      </p:sp>
      <p:sp>
        <p:nvSpPr>
          <p:cNvPr id="4" name="Date Placeholder 3">
            <a:extLst>
              <a:ext uri="{FF2B5EF4-FFF2-40B4-BE49-F238E27FC236}">
                <a16:creationId xmlns:a16="http://schemas.microsoft.com/office/drawing/2014/main" id="{FCA00B4B-3CD7-46C9-8189-BDADFBC88778}"/>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96F84487-10C6-4306-B425-E767A3F68693}"/>
              </a:ext>
            </a:extLst>
          </p:cNvPr>
          <p:cNvSpPr>
            <a:spLocks noGrp="1"/>
          </p:cNvSpPr>
          <p:nvPr>
            <p:ph type="ftr" sz="quarter" idx="16"/>
          </p:nvPr>
        </p:nvSpPr>
        <p:spPr/>
        <p:txBody>
          <a:bodyPr/>
          <a:lstStyle/>
          <a:p>
            <a:r>
              <a:rPr lang="en-US"/>
              <a:t>HTML and CSS</a:t>
            </a:r>
          </a:p>
        </p:txBody>
      </p:sp>
      <p:pic>
        <p:nvPicPr>
          <p:cNvPr id="1026" name="Picture 2">
            <a:extLst>
              <a:ext uri="{FF2B5EF4-FFF2-40B4-BE49-F238E27FC236}">
                <a16:creationId xmlns:a16="http://schemas.microsoft.com/office/drawing/2014/main" id="{FE462920-E461-4D31-A45C-4D81FF06B4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632" y="822239"/>
            <a:ext cx="4448175" cy="4391025"/>
          </a:xfrm>
          <a:prstGeom prst="rect">
            <a:avLst/>
          </a:prstGeom>
          <a:noFill/>
          <a:extLst>
            <a:ext uri="{909E8E84-426E-40DD-AFC4-6F175D3DCCD1}">
              <a14:hiddenFill xmlns:a14="http://schemas.microsoft.com/office/drawing/2010/main">
                <a:solidFill>
                  <a:srgbClr val="FFFFFF"/>
                </a:solidFill>
              </a14:hiddenFill>
            </a:ext>
          </a:extLst>
        </p:spPr>
      </p:pic>
      <p:sp>
        <p:nvSpPr>
          <p:cNvPr id="7" name="Shape 131">
            <a:extLst>
              <a:ext uri="{FF2B5EF4-FFF2-40B4-BE49-F238E27FC236}">
                <a16:creationId xmlns:a16="http://schemas.microsoft.com/office/drawing/2014/main" id="{6079725B-F4A0-4E49-83D9-4EA7CDF761FB}"/>
              </a:ext>
            </a:extLst>
          </p:cNvPr>
          <p:cNvSpPr txBox="1">
            <a:spLocks/>
          </p:cNvSpPr>
          <p:nvPr/>
        </p:nvSpPr>
        <p:spPr>
          <a:xfrm>
            <a:off x="5334000" y="810575"/>
            <a:ext cx="2590800" cy="41148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pPr lvl="0"/>
            <a:r>
              <a:rPr lang="en-US" dirty="0">
                <a:solidFill>
                  <a:schemeClr val="tx1"/>
                </a:solidFill>
              </a:rPr>
              <a:t>The vertical lines of grid items are called </a:t>
            </a:r>
            <a:r>
              <a:rPr lang="en-US" i="1" dirty="0">
                <a:solidFill>
                  <a:schemeClr val="tx1"/>
                </a:solidFill>
              </a:rPr>
              <a:t>columns</a:t>
            </a:r>
            <a:endParaRPr lang="en-US" b="1" dirty="0">
              <a:solidFill>
                <a:schemeClr val="tx1"/>
              </a:solidFill>
            </a:endParaRPr>
          </a:p>
        </p:txBody>
      </p:sp>
      <p:sp>
        <p:nvSpPr>
          <p:cNvPr id="6" name="Rectangle 5">
            <a:extLst>
              <a:ext uri="{FF2B5EF4-FFF2-40B4-BE49-F238E27FC236}">
                <a16:creationId xmlns:a16="http://schemas.microsoft.com/office/drawing/2014/main" id="{0BCAA841-268C-491A-BA62-94500ACD4123}"/>
              </a:ext>
            </a:extLst>
          </p:cNvPr>
          <p:cNvSpPr/>
          <p:nvPr/>
        </p:nvSpPr>
        <p:spPr>
          <a:xfrm>
            <a:off x="4701900" y="3350851"/>
            <a:ext cx="4572000" cy="1569660"/>
          </a:xfrm>
          <a:prstGeom prst="rect">
            <a:avLst/>
          </a:prstGeom>
        </p:spPr>
        <p:txBody>
          <a:bodyPr>
            <a:spAutoFit/>
          </a:bodyPr>
          <a:lstStyle/>
          <a:p>
            <a:r>
              <a:rPr lang="en-US" sz="1600" b="1" dirty="0">
                <a:solidFill>
                  <a:srgbClr val="002060"/>
                </a:solidFill>
              </a:rPr>
              <a:t>.grid-container {</a:t>
            </a:r>
          </a:p>
          <a:p>
            <a:r>
              <a:rPr lang="en-US" sz="1600" b="1" dirty="0">
                <a:solidFill>
                  <a:srgbClr val="002060"/>
                </a:solidFill>
              </a:rPr>
              <a:t>  display: grid;</a:t>
            </a:r>
          </a:p>
          <a:p>
            <a:r>
              <a:rPr lang="en-US" sz="1600" b="1" dirty="0">
                <a:solidFill>
                  <a:srgbClr val="002060"/>
                </a:solidFill>
              </a:rPr>
              <a:t>  grid-template-columns: auto </a:t>
            </a:r>
            <a:r>
              <a:rPr lang="en-US" sz="1600" b="1" dirty="0" err="1">
                <a:solidFill>
                  <a:srgbClr val="002060"/>
                </a:solidFill>
              </a:rPr>
              <a:t>auto</a:t>
            </a:r>
            <a:r>
              <a:rPr lang="en-US" sz="1600" b="1" dirty="0">
                <a:solidFill>
                  <a:srgbClr val="002060"/>
                </a:solidFill>
              </a:rPr>
              <a:t> </a:t>
            </a:r>
            <a:r>
              <a:rPr lang="en-US" sz="1600" b="1" dirty="0" err="1">
                <a:solidFill>
                  <a:srgbClr val="002060"/>
                </a:solidFill>
              </a:rPr>
              <a:t>auto</a:t>
            </a:r>
            <a:r>
              <a:rPr lang="en-US" sz="1600" b="1" dirty="0">
                <a:solidFill>
                  <a:srgbClr val="002060"/>
                </a:solidFill>
              </a:rPr>
              <a:t>;</a:t>
            </a:r>
          </a:p>
          <a:p>
            <a:r>
              <a:rPr lang="en-US" sz="1600" b="1" dirty="0">
                <a:solidFill>
                  <a:srgbClr val="002060"/>
                </a:solidFill>
              </a:rPr>
              <a:t>  background-color: #2196F3;</a:t>
            </a:r>
          </a:p>
          <a:p>
            <a:r>
              <a:rPr lang="en-US" sz="1600" b="1" dirty="0">
                <a:solidFill>
                  <a:srgbClr val="002060"/>
                </a:solidFill>
              </a:rPr>
              <a:t>  padding: 10px;</a:t>
            </a:r>
          </a:p>
          <a:p>
            <a:r>
              <a:rPr lang="en-US" sz="1600" b="1" dirty="0">
                <a:solidFill>
                  <a:srgbClr val="002060"/>
                </a:solidFill>
              </a:rPr>
              <a:t>}</a:t>
            </a:r>
          </a:p>
        </p:txBody>
      </p:sp>
      <p:sp>
        <p:nvSpPr>
          <p:cNvPr id="9" name="Rectangle 4">
            <a:extLst>
              <a:ext uri="{FF2B5EF4-FFF2-40B4-BE49-F238E27FC236}">
                <a16:creationId xmlns:a16="http://schemas.microsoft.com/office/drawing/2014/main" id="{292D7E86-AA49-4C47-9DA2-C69304795986}"/>
              </a:ext>
            </a:extLst>
          </p:cNvPr>
          <p:cNvSpPr>
            <a:spLocks noChangeArrowheads="1"/>
          </p:cNvSpPr>
          <p:nvPr/>
        </p:nvSpPr>
        <p:spPr bwMode="auto">
          <a:xfrm>
            <a:off x="342900" y="5486125"/>
            <a:ext cx="7696200" cy="1384995"/>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990055"/>
                </a:solidFill>
                <a:effectLst/>
                <a:latin typeface="Consolas" panose="020B0609020204030204" pitchFamily="49" charset="0"/>
              </a:rPr>
              <a:t>grid-template-columns</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333333"/>
                </a:solidFill>
                <a:effectLst/>
                <a:latin typeface="Consolas" panose="020B0609020204030204" pitchFamily="49" charset="0"/>
              </a:rPr>
              <a:t> </a:t>
            </a:r>
            <a:r>
              <a:rPr kumimoji="0" lang="en-US" altLang="en-US" b="1" i="0" u="none" strike="noStrike" cap="none" normalizeH="0" baseline="0" dirty="0">
                <a:ln>
                  <a:noFill/>
                </a:ln>
                <a:solidFill>
                  <a:srgbClr val="990055"/>
                </a:solidFill>
                <a:effectLst/>
                <a:latin typeface="Consolas" panose="020B0609020204030204" pitchFamily="49" charset="0"/>
              </a:rPr>
              <a:t>100</a:t>
            </a:r>
            <a:r>
              <a:rPr kumimoji="0" lang="en-US" altLang="en-US" b="1" i="0" u="none" strike="noStrike" cap="none" normalizeH="0" baseline="0" dirty="0">
                <a:ln>
                  <a:noFill/>
                </a:ln>
                <a:solidFill>
                  <a:srgbClr val="333333"/>
                </a:solidFill>
                <a:effectLst/>
                <a:latin typeface="Consolas" panose="020B0609020204030204" pitchFamily="49" charset="0"/>
              </a:rPr>
              <a:t>px </a:t>
            </a:r>
            <a:r>
              <a:rPr kumimoji="0" lang="en-US" altLang="en-US" b="1" i="0" u="none" strike="noStrike" cap="none" normalizeH="0" baseline="0" dirty="0">
                <a:ln>
                  <a:noFill/>
                </a:ln>
                <a:solidFill>
                  <a:srgbClr val="990055"/>
                </a:solidFill>
                <a:effectLst/>
                <a:latin typeface="Consolas" panose="020B0609020204030204" pitchFamily="49" charset="0"/>
              </a:rPr>
              <a:t>1</a:t>
            </a:r>
            <a:r>
              <a:rPr kumimoji="0" lang="en-US" altLang="en-US" b="1" i="0" u="none" strike="noStrike" cap="none" normalizeH="0" baseline="0" dirty="0">
                <a:ln>
                  <a:noFill/>
                </a:ln>
                <a:solidFill>
                  <a:srgbClr val="333333"/>
                </a:solidFill>
                <a:effectLst/>
                <a:latin typeface="Consolas" panose="020B0609020204030204" pitchFamily="49" charset="0"/>
              </a:rPr>
              <a:t>fr</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333333"/>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990055"/>
                </a:solidFill>
                <a:effectLst/>
                <a:latin typeface="Consolas" panose="020B0609020204030204" pitchFamily="49" charset="0"/>
              </a:rPr>
              <a:t>grid-template-columns</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333333"/>
                </a:solidFill>
                <a:effectLst/>
                <a:latin typeface="Consolas" panose="020B0609020204030204" pitchFamily="49" charset="0"/>
              </a:rPr>
              <a:t> </a:t>
            </a:r>
            <a:r>
              <a:rPr kumimoji="0" lang="en-US" altLang="en-US" b="1" i="0" u="none" strike="noStrike" cap="none" normalizeH="0" baseline="0" dirty="0">
                <a:ln>
                  <a:noFill/>
                </a:ln>
                <a:solidFill>
                  <a:srgbClr val="DD4A68"/>
                </a:solidFill>
                <a:effectLst/>
                <a:latin typeface="Consolas" panose="020B0609020204030204" pitchFamily="49" charset="0"/>
              </a:rPr>
              <a:t>minmax</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990055"/>
                </a:solidFill>
                <a:effectLst/>
                <a:latin typeface="Consolas" panose="020B0609020204030204" pitchFamily="49" charset="0"/>
              </a:rPr>
              <a:t>100</a:t>
            </a:r>
            <a:r>
              <a:rPr kumimoji="0" lang="en-US" altLang="en-US" b="1" i="0" u="none" strike="noStrike" cap="none" normalizeH="0" baseline="0" dirty="0">
                <a:ln>
                  <a:noFill/>
                </a:ln>
                <a:solidFill>
                  <a:srgbClr val="333333"/>
                </a:solidFill>
                <a:effectLst/>
                <a:latin typeface="Consolas" panose="020B0609020204030204" pitchFamily="49" charset="0"/>
              </a:rPr>
              <a:t>px</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333333"/>
                </a:solidFill>
                <a:effectLst/>
                <a:latin typeface="Consolas" panose="020B0609020204030204" pitchFamily="49" charset="0"/>
              </a:rPr>
              <a:t> </a:t>
            </a:r>
            <a:r>
              <a:rPr kumimoji="0" lang="en-US" altLang="en-US" b="1" i="0" u="none" strike="noStrike" cap="none" normalizeH="0" baseline="0" dirty="0">
                <a:ln>
                  <a:noFill/>
                </a:ln>
                <a:solidFill>
                  <a:srgbClr val="990055"/>
                </a:solidFill>
                <a:effectLst/>
                <a:latin typeface="Consolas" panose="020B0609020204030204" pitchFamily="49" charset="0"/>
              </a:rPr>
              <a:t>1</a:t>
            </a:r>
            <a:r>
              <a:rPr kumimoji="0" lang="en-US" altLang="en-US" b="1" i="0" u="none" strike="noStrike" cap="none" normalizeH="0" baseline="0" dirty="0">
                <a:ln>
                  <a:noFill/>
                </a:ln>
                <a:solidFill>
                  <a:srgbClr val="333333"/>
                </a:solidFill>
                <a:effectLst/>
                <a:latin typeface="Consolas" panose="020B0609020204030204" pitchFamily="49" charset="0"/>
              </a:rPr>
              <a:t>fr</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333333"/>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990055"/>
                </a:solidFill>
                <a:effectLst/>
                <a:latin typeface="Consolas" panose="020B0609020204030204" pitchFamily="49" charset="0"/>
              </a:rPr>
              <a:t>grid-template-columns</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333333"/>
                </a:solidFill>
                <a:effectLst/>
                <a:latin typeface="Consolas" panose="020B0609020204030204" pitchFamily="49" charset="0"/>
              </a:rPr>
              <a:t> </a:t>
            </a:r>
            <a:r>
              <a:rPr kumimoji="0" lang="en-US" altLang="en-US" b="1" i="0" u="none" strike="noStrike" cap="none" normalizeH="0" baseline="0" dirty="0">
                <a:ln>
                  <a:noFill/>
                </a:ln>
                <a:solidFill>
                  <a:srgbClr val="DD4A68"/>
                </a:solidFill>
                <a:effectLst/>
                <a:latin typeface="Consolas" panose="020B0609020204030204" pitchFamily="49" charset="0"/>
              </a:rPr>
              <a:t>fit-content</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990055"/>
                </a:solidFill>
                <a:effectLst/>
                <a:latin typeface="Consolas" panose="020B0609020204030204" pitchFamily="49" charset="0"/>
              </a:rPr>
              <a:t>40</a:t>
            </a:r>
            <a:r>
              <a:rPr kumimoji="0" lang="en-US" altLang="en-US" b="1" i="0" u="none" strike="noStrike" cap="none" normalizeH="0" baseline="0" dirty="0">
                <a:ln>
                  <a:noFill/>
                </a:ln>
                <a:solidFill>
                  <a:srgbClr val="333333"/>
                </a:solidFill>
                <a:effectLst/>
                <a:latin typeface="Consolas" panose="020B0609020204030204" pitchFamily="49" charset="0"/>
              </a:rPr>
              <a:t>%</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333333"/>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990055"/>
                </a:solidFill>
                <a:effectLst/>
                <a:latin typeface="Consolas" panose="020B0609020204030204" pitchFamily="49" charset="0"/>
              </a:rPr>
              <a:t>grid-template-columns</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333333"/>
                </a:solidFill>
                <a:effectLst/>
                <a:latin typeface="Consolas" panose="020B0609020204030204" pitchFamily="49" charset="0"/>
              </a:rPr>
              <a:t> </a:t>
            </a:r>
            <a:r>
              <a:rPr kumimoji="0" lang="en-US" altLang="en-US" b="1" i="0" u="none" strike="noStrike" cap="none" normalizeH="0" baseline="0" dirty="0">
                <a:ln>
                  <a:noFill/>
                </a:ln>
                <a:solidFill>
                  <a:srgbClr val="DD4A68"/>
                </a:solidFill>
                <a:effectLst/>
                <a:latin typeface="Consolas" panose="020B0609020204030204" pitchFamily="49" charset="0"/>
              </a:rPr>
              <a:t>repeat</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990055"/>
                </a:solidFill>
                <a:effectLst/>
                <a:latin typeface="Consolas" panose="020B0609020204030204" pitchFamily="49" charset="0"/>
              </a:rPr>
              <a:t>3</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333333"/>
                </a:solidFill>
                <a:effectLst/>
                <a:latin typeface="Consolas" panose="020B0609020204030204" pitchFamily="49" charset="0"/>
              </a:rPr>
              <a:t> </a:t>
            </a:r>
            <a:r>
              <a:rPr kumimoji="0" lang="en-US" altLang="en-US" b="1" i="0" u="none" strike="noStrike" cap="none" normalizeH="0" baseline="0" dirty="0">
                <a:ln>
                  <a:noFill/>
                </a:ln>
                <a:solidFill>
                  <a:srgbClr val="990055"/>
                </a:solidFill>
                <a:effectLst/>
                <a:latin typeface="Consolas" panose="020B0609020204030204" pitchFamily="49" charset="0"/>
              </a:rPr>
              <a:t>200</a:t>
            </a:r>
            <a:r>
              <a:rPr kumimoji="0" lang="en-US" altLang="en-US" b="1" i="0" u="none" strike="noStrike" cap="none" normalizeH="0" baseline="0" dirty="0">
                <a:ln>
                  <a:noFill/>
                </a:ln>
                <a:solidFill>
                  <a:srgbClr val="333333"/>
                </a:solidFill>
                <a:effectLst/>
                <a:latin typeface="Consolas" panose="020B0609020204030204" pitchFamily="49" charset="0"/>
              </a:rPr>
              <a:t>px</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333333"/>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990055"/>
                </a:solidFill>
                <a:effectLst/>
                <a:latin typeface="Consolas" panose="020B0609020204030204" pitchFamily="49" charset="0"/>
              </a:rPr>
              <a:t>grid-template-columns</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rgbClr val="333333"/>
                </a:solidFill>
                <a:effectLst/>
                <a:latin typeface="Consolas" panose="020B0609020204030204" pitchFamily="49" charset="0"/>
              </a:rPr>
              <a:t> auto </a:t>
            </a:r>
            <a:r>
              <a:rPr kumimoji="0" lang="en-US" altLang="en-US" b="1" i="0" u="none" strike="noStrike" cap="none" normalizeH="0" baseline="0" dirty="0" err="1">
                <a:ln>
                  <a:noFill/>
                </a:ln>
                <a:solidFill>
                  <a:srgbClr val="333333"/>
                </a:solidFill>
                <a:effectLst/>
                <a:latin typeface="Consolas" panose="020B0609020204030204" pitchFamily="49" charset="0"/>
              </a:rPr>
              <a:t>auto</a:t>
            </a:r>
            <a:r>
              <a:rPr kumimoji="0" lang="en-US" altLang="en-US" b="1" i="0" u="none" strike="noStrike" cap="none" normalizeH="0" baseline="0" dirty="0">
                <a:ln>
                  <a:noFill/>
                </a:ln>
                <a:solidFill>
                  <a:srgbClr val="333333"/>
                </a:solidFill>
                <a:effectLst/>
                <a:latin typeface="Consolas" panose="020B0609020204030204" pitchFamily="49" charset="0"/>
              </a:rPr>
              <a:t> </a:t>
            </a:r>
            <a:r>
              <a:rPr kumimoji="0" lang="en-US" altLang="en-US" b="1" i="0" u="none" strike="noStrike" cap="none" normalizeH="0" baseline="0" dirty="0" err="1">
                <a:ln>
                  <a:noFill/>
                </a:ln>
                <a:solidFill>
                  <a:srgbClr val="333333"/>
                </a:solidFill>
                <a:effectLst/>
                <a:latin typeface="Consolas" panose="020B0609020204030204" pitchFamily="49" charset="0"/>
              </a:rPr>
              <a:t>auto</a:t>
            </a:r>
            <a:r>
              <a:rPr kumimoji="0" lang="en-US" altLang="en-US" b="1" i="0" u="none" strike="noStrike" cap="none" normalizeH="0" baseline="0" dirty="0">
                <a:ln>
                  <a:noFill/>
                </a:ln>
                <a:solidFill>
                  <a:srgbClr val="999999"/>
                </a:solidFill>
                <a:effectLst/>
                <a:latin typeface="Consolas" panose="020B0609020204030204" pitchFamily="49" charset="0"/>
              </a:rPr>
              <a:t>;</a:t>
            </a:r>
            <a:r>
              <a:rPr kumimoji="0" lang="en-US" altLang="en-US" b="1" i="0" u="none" strike="noStrike" cap="none" normalizeH="0" baseline="0" dirty="0">
                <a:ln>
                  <a:noFill/>
                </a:ln>
                <a:solidFill>
                  <a:schemeClr val="tx1"/>
                </a:solidFill>
                <a:effectLst/>
              </a:rPr>
              <a:t> </a:t>
            </a:r>
            <a:endParaRPr kumimoji="0" lang="en-US" altLang="en-US"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004417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2AF6C-D6A6-4619-A52F-D02B0171E2F4}"/>
              </a:ext>
            </a:extLst>
          </p:cNvPr>
          <p:cNvSpPr>
            <a:spLocks noGrp="1"/>
          </p:cNvSpPr>
          <p:nvPr>
            <p:ph type="title"/>
          </p:nvPr>
        </p:nvSpPr>
        <p:spPr>
          <a:xfrm>
            <a:off x="285195" y="131160"/>
            <a:ext cx="7467600" cy="715962"/>
          </a:xfrm>
        </p:spPr>
        <p:txBody>
          <a:bodyPr/>
          <a:lstStyle/>
          <a:p>
            <a:r>
              <a:rPr lang="en-US" dirty="0"/>
              <a:t>Rows</a:t>
            </a:r>
          </a:p>
        </p:txBody>
      </p:sp>
      <p:sp>
        <p:nvSpPr>
          <p:cNvPr id="7" name="Shape 131">
            <a:extLst>
              <a:ext uri="{FF2B5EF4-FFF2-40B4-BE49-F238E27FC236}">
                <a16:creationId xmlns:a16="http://schemas.microsoft.com/office/drawing/2014/main" id="{6079725B-F4A0-4E49-83D9-4EA7CDF761FB}"/>
              </a:ext>
            </a:extLst>
          </p:cNvPr>
          <p:cNvSpPr txBox="1">
            <a:spLocks/>
          </p:cNvSpPr>
          <p:nvPr/>
        </p:nvSpPr>
        <p:spPr>
          <a:xfrm>
            <a:off x="5702694" y="268035"/>
            <a:ext cx="2590800" cy="2219325"/>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pPr lvl="0"/>
            <a:r>
              <a:rPr lang="en-US" dirty="0">
                <a:solidFill>
                  <a:schemeClr val="tx1"/>
                </a:solidFill>
              </a:rPr>
              <a:t>The horizontal lines of grid items are called </a:t>
            </a:r>
            <a:r>
              <a:rPr lang="en-US" i="1" dirty="0">
                <a:solidFill>
                  <a:schemeClr val="tx1"/>
                </a:solidFill>
              </a:rPr>
              <a:t>rows</a:t>
            </a:r>
            <a:r>
              <a:rPr lang="en-US" dirty="0">
                <a:solidFill>
                  <a:schemeClr val="tx1"/>
                </a:solidFill>
              </a:rPr>
              <a:t>.</a:t>
            </a:r>
          </a:p>
          <a:p>
            <a:pPr lvl="0"/>
            <a:endParaRPr lang="en-US" b="1" dirty="0">
              <a:solidFill>
                <a:schemeClr val="tx1"/>
              </a:solidFill>
            </a:endParaRPr>
          </a:p>
        </p:txBody>
      </p:sp>
      <p:pic>
        <p:nvPicPr>
          <p:cNvPr id="2050" name="Picture 2">
            <a:extLst>
              <a:ext uri="{FF2B5EF4-FFF2-40B4-BE49-F238E27FC236}">
                <a16:creationId xmlns:a16="http://schemas.microsoft.com/office/drawing/2014/main" id="{AECE768A-437B-4CE3-9CDB-DD6C789841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421" y="856850"/>
            <a:ext cx="5057775" cy="38004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6C5F1337-112B-4E8C-B885-40803FF57E91}"/>
              </a:ext>
            </a:extLst>
          </p:cNvPr>
          <p:cNvSpPr>
            <a:spLocks noChangeArrowheads="1"/>
          </p:cNvSpPr>
          <p:nvPr/>
        </p:nvSpPr>
        <p:spPr bwMode="auto">
          <a:xfrm>
            <a:off x="241421" y="4667053"/>
            <a:ext cx="8052073" cy="2215991"/>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b="1" dirty="0">
                <a:solidFill>
                  <a:srgbClr val="990055"/>
                </a:solidFill>
                <a:latin typeface="+mj-lt"/>
                <a:cs typeface="Courier New" panose="02070309020205020404" pitchFamily="49" charset="0"/>
              </a:rPr>
              <a:t>grid-auto-rows</a:t>
            </a:r>
            <a:r>
              <a:rPr lang="en-US" altLang="en-US" sz="2000" b="1" dirty="0">
                <a:solidFill>
                  <a:schemeClr val="accent6">
                    <a:lumMod val="60000"/>
                    <a:lumOff val="40000"/>
                  </a:schemeClr>
                </a:solidFill>
                <a:latin typeface="+mj-lt"/>
                <a:cs typeface="Courier New" panose="02070309020205020404" pitchFamily="49" charset="0"/>
              </a:rPr>
              <a:t>:</a:t>
            </a:r>
            <a:r>
              <a:rPr lang="en-US" altLang="en-US" sz="2000" b="1" dirty="0">
                <a:solidFill>
                  <a:srgbClr val="990055"/>
                </a:solidFill>
                <a:latin typeface="+mj-lt"/>
                <a:cs typeface="Courier New" panose="02070309020205020404" pitchFamily="49" charset="0"/>
              </a:rPr>
              <a:t> </a:t>
            </a:r>
            <a:r>
              <a:rPr lang="en-US" altLang="en-US" sz="2000" b="1" dirty="0">
                <a:solidFill>
                  <a:srgbClr val="DD4A68"/>
                </a:solidFill>
                <a:latin typeface="+mj-lt"/>
                <a:cs typeface="Courier New" panose="02070309020205020404" pitchFamily="49" charset="0"/>
              </a:rPr>
              <a:t>minmax</a:t>
            </a:r>
            <a:r>
              <a:rPr lang="en-US" altLang="en-US" sz="2000" b="1" dirty="0">
                <a:solidFill>
                  <a:srgbClr val="990055"/>
                </a:solidFill>
                <a:latin typeface="+mj-lt"/>
                <a:cs typeface="Courier New" panose="02070309020205020404" pitchFamily="49" charset="0"/>
              </a:rPr>
              <a:t>(100</a:t>
            </a:r>
            <a:r>
              <a:rPr lang="en-US" altLang="en-US" sz="2000" b="1" dirty="0">
                <a:solidFill>
                  <a:schemeClr val="accent6">
                    <a:lumMod val="50000"/>
                  </a:schemeClr>
                </a:solidFill>
                <a:latin typeface="+mj-lt"/>
                <a:cs typeface="Courier New" panose="02070309020205020404" pitchFamily="49" charset="0"/>
              </a:rPr>
              <a:t>px</a:t>
            </a:r>
            <a:r>
              <a:rPr lang="en-US" altLang="en-US" sz="2000" b="1" dirty="0">
                <a:solidFill>
                  <a:srgbClr val="990055"/>
                </a:solidFill>
                <a:latin typeface="+mj-lt"/>
                <a:cs typeface="Courier New" panose="02070309020205020404" pitchFamily="49" charset="0"/>
              </a:rPr>
              <a:t>, </a:t>
            </a:r>
            <a:r>
              <a:rPr lang="en-US" altLang="en-US" sz="2000" b="1" dirty="0">
                <a:solidFill>
                  <a:schemeClr val="accent6">
                    <a:lumMod val="50000"/>
                  </a:schemeClr>
                </a:solidFill>
                <a:latin typeface="+mj-lt"/>
                <a:cs typeface="Courier New" panose="02070309020205020404" pitchFamily="49" charset="0"/>
              </a:rPr>
              <a:t>auto</a:t>
            </a:r>
            <a:r>
              <a:rPr lang="en-US" altLang="en-US" sz="2000" b="1" dirty="0">
                <a:solidFill>
                  <a:srgbClr val="990055"/>
                </a:solidFill>
                <a:latin typeface="+mj-lt"/>
                <a:cs typeface="Courier New" panose="02070309020205020404" pitchFamily="49" charset="0"/>
              </a:rPr>
              <a:t>)</a:t>
            </a:r>
            <a:r>
              <a:rPr lang="en-US" altLang="en-US" sz="2000" b="1" dirty="0">
                <a:solidFill>
                  <a:schemeClr val="accent6">
                    <a:lumMod val="60000"/>
                    <a:lumOff val="40000"/>
                  </a:schemeClr>
                </a:solidFill>
                <a:latin typeface="+mj-lt"/>
                <a:cs typeface="Courier New" panose="02070309020205020404" pitchFamily="49" charset="0"/>
              </a:rPr>
              <a:t>;</a:t>
            </a:r>
            <a:endParaRPr kumimoji="0" lang="en-US" altLang="en-US" sz="2000" b="1" i="0" u="none" strike="noStrike" cap="none" normalizeH="0" baseline="0" dirty="0">
              <a:ln>
                <a:noFill/>
              </a:ln>
              <a:solidFill>
                <a:schemeClr val="accent6">
                  <a:lumMod val="60000"/>
                  <a:lumOff val="40000"/>
                </a:schemeClr>
              </a:solidFill>
              <a:effectLst/>
              <a:latin typeface="+mj-lt"/>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990055"/>
                </a:solidFill>
                <a:effectLst/>
                <a:latin typeface="+mj-lt"/>
                <a:cs typeface="Courier New" panose="02070309020205020404" pitchFamily="49" charset="0"/>
              </a:rPr>
              <a:t>grid-template-rows</a:t>
            </a:r>
            <a:r>
              <a:rPr kumimoji="0" lang="en-US" altLang="en-US" sz="2000" b="1" i="0" u="none" strike="noStrike" cap="none" normalizeH="0" baseline="0" dirty="0">
                <a:ln>
                  <a:noFill/>
                </a:ln>
                <a:solidFill>
                  <a:srgbClr val="999999"/>
                </a:solidFill>
                <a:effectLst/>
                <a:latin typeface="+mj-lt"/>
                <a:cs typeface="Courier New" panose="02070309020205020404" pitchFamily="49" charset="0"/>
              </a:rPr>
              <a:t>:</a:t>
            </a:r>
            <a:r>
              <a:rPr kumimoji="0" lang="en-US" altLang="en-US" sz="2000" b="1" i="0" u="none" strike="noStrike" cap="none" normalizeH="0" baseline="0" dirty="0">
                <a:ln>
                  <a:noFill/>
                </a:ln>
                <a:solidFill>
                  <a:srgbClr val="333333"/>
                </a:solidFill>
                <a:effectLst/>
                <a:latin typeface="+mj-lt"/>
                <a:cs typeface="Courier New" panose="02070309020205020404" pitchFamily="49" charset="0"/>
              </a:rPr>
              <a:t> </a:t>
            </a:r>
            <a:r>
              <a:rPr kumimoji="0" lang="en-US" altLang="en-US" sz="2000" b="1" i="0" u="none" strike="noStrike" cap="none" normalizeH="0" baseline="0" dirty="0">
                <a:ln>
                  <a:noFill/>
                </a:ln>
                <a:solidFill>
                  <a:srgbClr val="990055"/>
                </a:solidFill>
                <a:effectLst/>
                <a:latin typeface="+mj-lt"/>
                <a:cs typeface="Courier New" panose="02070309020205020404" pitchFamily="49" charset="0"/>
              </a:rPr>
              <a:t>100</a:t>
            </a:r>
            <a:r>
              <a:rPr kumimoji="0" lang="en-US" altLang="en-US" sz="2000" b="1" i="0" u="none" strike="noStrike" cap="none" normalizeH="0" baseline="0" dirty="0">
                <a:ln>
                  <a:noFill/>
                </a:ln>
                <a:solidFill>
                  <a:srgbClr val="333333"/>
                </a:solidFill>
                <a:effectLst/>
                <a:latin typeface="+mj-lt"/>
                <a:cs typeface="Courier New" panose="02070309020205020404" pitchFamily="49" charset="0"/>
              </a:rPr>
              <a:t>px </a:t>
            </a:r>
            <a:r>
              <a:rPr kumimoji="0" lang="en-US" altLang="en-US" sz="2000" b="1" i="0" u="none" strike="noStrike" cap="none" normalizeH="0" baseline="0" dirty="0">
                <a:ln>
                  <a:noFill/>
                </a:ln>
                <a:solidFill>
                  <a:srgbClr val="990055"/>
                </a:solidFill>
                <a:effectLst/>
                <a:latin typeface="+mj-lt"/>
                <a:cs typeface="Courier New" panose="02070309020205020404" pitchFamily="49" charset="0"/>
              </a:rPr>
              <a:t>1</a:t>
            </a:r>
            <a:r>
              <a:rPr kumimoji="0" lang="en-US" altLang="en-US" sz="2000" b="1" i="0" u="none" strike="noStrike" cap="none" normalizeH="0" baseline="0" dirty="0">
                <a:ln>
                  <a:noFill/>
                </a:ln>
                <a:solidFill>
                  <a:srgbClr val="333333"/>
                </a:solidFill>
                <a:effectLst/>
                <a:latin typeface="+mj-lt"/>
                <a:cs typeface="Courier New" panose="02070309020205020404" pitchFamily="49" charset="0"/>
              </a:rPr>
              <a:t>fr</a:t>
            </a:r>
            <a:r>
              <a:rPr kumimoji="0" lang="en-US" altLang="en-US" sz="2000" b="1" i="0" u="none" strike="noStrike" cap="none" normalizeH="0" baseline="0" dirty="0">
                <a:ln>
                  <a:noFill/>
                </a:ln>
                <a:solidFill>
                  <a:srgbClr val="999999"/>
                </a:solidFill>
                <a:effectLst/>
                <a:latin typeface="+mj-lt"/>
                <a:cs typeface="Courier New" panose="02070309020205020404" pitchFamily="49" charset="0"/>
              </a:rPr>
              <a:t>;</a:t>
            </a:r>
            <a:r>
              <a:rPr kumimoji="0" lang="en-US" altLang="en-US" sz="2000" b="1" i="0" u="none" strike="noStrike" cap="none" normalizeH="0" baseline="0" dirty="0">
                <a:ln>
                  <a:noFill/>
                </a:ln>
                <a:solidFill>
                  <a:srgbClr val="333333"/>
                </a:solidFill>
                <a:effectLst/>
                <a:latin typeface="+mj-lt"/>
                <a:cs typeface="Courier New" panose="02070309020205020404" pitchFamily="49" charset="0"/>
              </a:rPr>
              <a:t> </a:t>
            </a:r>
          </a:p>
          <a:p>
            <a:pPr lvl="0" eaLnBrk="0" fontAlgn="base" hangingPunct="0">
              <a:spcBef>
                <a:spcPct val="0"/>
              </a:spcBef>
              <a:spcAft>
                <a:spcPct val="0"/>
              </a:spcAft>
            </a:pPr>
            <a:r>
              <a:rPr lang="en-US" altLang="en-US" sz="2000" b="1" dirty="0">
                <a:solidFill>
                  <a:srgbClr val="990055"/>
                </a:solidFill>
                <a:latin typeface="+mj-lt"/>
                <a:cs typeface="Courier New" panose="02070309020205020404" pitchFamily="49" charset="0"/>
              </a:rPr>
              <a:t>grid-template-rows</a:t>
            </a:r>
            <a:r>
              <a:rPr lang="en-US" altLang="en-US" sz="2000" b="1" dirty="0">
                <a:solidFill>
                  <a:srgbClr val="999999"/>
                </a:solidFill>
                <a:latin typeface="+mj-lt"/>
                <a:cs typeface="Courier New" panose="02070309020205020404" pitchFamily="49" charset="0"/>
              </a:rPr>
              <a:t>:</a:t>
            </a:r>
            <a:r>
              <a:rPr lang="en-US" altLang="en-US" sz="2000" b="1" dirty="0">
                <a:solidFill>
                  <a:srgbClr val="333333"/>
                </a:solidFill>
                <a:latin typeface="+mj-lt"/>
                <a:cs typeface="Courier New" panose="02070309020205020404" pitchFamily="49" charset="0"/>
              </a:rPr>
              <a:t> </a:t>
            </a:r>
            <a:r>
              <a:rPr lang="en-US" altLang="en-US" sz="2000" b="1" dirty="0">
                <a:solidFill>
                  <a:srgbClr val="990055"/>
                </a:solidFill>
                <a:latin typeface="+mj-lt"/>
                <a:cs typeface="Courier New" panose="02070309020205020404" pitchFamily="49" charset="0"/>
              </a:rPr>
              <a:t>200</a:t>
            </a:r>
            <a:r>
              <a:rPr lang="en-US" altLang="en-US" sz="2000" b="1" dirty="0">
                <a:solidFill>
                  <a:srgbClr val="333333"/>
                </a:solidFill>
                <a:latin typeface="+mj-lt"/>
                <a:cs typeface="Courier New" panose="02070309020205020404" pitchFamily="49" charset="0"/>
              </a:rPr>
              <a:t>px </a:t>
            </a:r>
            <a:r>
              <a:rPr lang="en-US" altLang="en-US" sz="2000" b="1" dirty="0" err="1">
                <a:solidFill>
                  <a:srgbClr val="990055"/>
                </a:solidFill>
                <a:latin typeface="+mj-lt"/>
                <a:cs typeface="Courier New" panose="02070309020205020404" pitchFamily="49" charset="0"/>
              </a:rPr>
              <a:t>200</a:t>
            </a:r>
            <a:r>
              <a:rPr lang="en-US" altLang="en-US" sz="2000" b="1" dirty="0" err="1">
                <a:solidFill>
                  <a:srgbClr val="333333"/>
                </a:solidFill>
                <a:latin typeface="+mj-lt"/>
                <a:cs typeface="Courier New" panose="02070309020205020404" pitchFamily="49" charset="0"/>
              </a:rPr>
              <a:t>px</a:t>
            </a:r>
            <a:r>
              <a:rPr lang="en-US" altLang="en-US" sz="2000" b="1" dirty="0">
                <a:solidFill>
                  <a:srgbClr val="999999"/>
                </a:solidFill>
                <a:latin typeface="+mj-lt"/>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990055"/>
                </a:solidFill>
                <a:effectLst/>
                <a:latin typeface="+mj-lt"/>
                <a:cs typeface="Courier New" panose="02070309020205020404" pitchFamily="49" charset="0"/>
              </a:rPr>
              <a:t>grid-template-rows</a:t>
            </a:r>
            <a:r>
              <a:rPr kumimoji="0" lang="en-US" altLang="en-US" sz="2000" b="1" i="0" u="none" strike="noStrike" cap="none" normalizeH="0" baseline="0" dirty="0">
                <a:ln>
                  <a:noFill/>
                </a:ln>
                <a:solidFill>
                  <a:srgbClr val="999999"/>
                </a:solidFill>
                <a:effectLst/>
                <a:latin typeface="+mj-lt"/>
                <a:cs typeface="Courier New" panose="02070309020205020404" pitchFamily="49" charset="0"/>
              </a:rPr>
              <a:t>:</a:t>
            </a:r>
            <a:r>
              <a:rPr kumimoji="0" lang="en-US" altLang="en-US" sz="2000" b="1" i="0" u="none" strike="noStrike" cap="none" normalizeH="0" baseline="0" dirty="0">
                <a:ln>
                  <a:noFill/>
                </a:ln>
                <a:solidFill>
                  <a:srgbClr val="333333"/>
                </a:solidFill>
                <a:effectLst/>
                <a:latin typeface="+mj-lt"/>
                <a:cs typeface="Courier New" panose="02070309020205020404" pitchFamily="49" charset="0"/>
              </a:rPr>
              <a:t> </a:t>
            </a:r>
            <a:r>
              <a:rPr kumimoji="0" lang="en-US" altLang="en-US" sz="2000" b="1" i="0" u="none" strike="noStrike" cap="none" normalizeH="0" baseline="0" dirty="0">
                <a:ln>
                  <a:noFill/>
                </a:ln>
                <a:solidFill>
                  <a:srgbClr val="DD4A68"/>
                </a:solidFill>
                <a:effectLst/>
                <a:latin typeface="+mj-lt"/>
                <a:cs typeface="Courier New" panose="02070309020205020404" pitchFamily="49" charset="0"/>
              </a:rPr>
              <a:t>minmax</a:t>
            </a:r>
            <a:r>
              <a:rPr kumimoji="0" lang="en-US" altLang="en-US" sz="2000" b="1" i="0" u="none" strike="noStrike" cap="none" normalizeH="0" baseline="0" dirty="0">
                <a:ln>
                  <a:noFill/>
                </a:ln>
                <a:solidFill>
                  <a:srgbClr val="999999"/>
                </a:solidFill>
                <a:effectLst/>
                <a:latin typeface="+mj-lt"/>
                <a:cs typeface="Courier New" panose="02070309020205020404" pitchFamily="49" charset="0"/>
              </a:rPr>
              <a:t>(</a:t>
            </a:r>
            <a:r>
              <a:rPr kumimoji="0" lang="en-US" altLang="en-US" sz="2000" b="1" i="0" u="none" strike="noStrike" cap="none" normalizeH="0" baseline="0" dirty="0">
                <a:ln>
                  <a:noFill/>
                </a:ln>
                <a:solidFill>
                  <a:srgbClr val="990055"/>
                </a:solidFill>
                <a:effectLst/>
                <a:latin typeface="+mj-lt"/>
                <a:cs typeface="Courier New" panose="02070309020205020404" pitchFamily="49" charset="0"/>
              </a:rPr>
              <a:t>100</a:t>
            </a:r>
            <a:r>
              <a:rPr kumimoji="0" lang="en-US" altLang="en-US" sz="2000" b="1" i="0" u="none" strike="noStrike" cap="none" normalizeH="0" baseline="0" dirty="0">
                <a:ln>
                  <a:noFill/>
                </a:ln>
                <a:solidFill>
                  <a:srgbClr val="333333"/>
                </a:solidFill>
                <a:effectLst/>
                <a:latin typeface="+mj-lt"/>
                <a:cs typeface="Courier New" panose="02070309020205020404" pitchFamily="49" charset="0"/>
              </a:rPr>
              <a:t>px</a:t>
            </a:r>
            <a:r>
              <a:rPr kumimoji="0" lang="en-US" altLang="en-US" sz="2000" b="1" i="0" u="none" strike="noStrike" cap="none" normalizeH="0" baseline="0" dirty="0">
                <a:ln>
                  <a:noFill/>
                </a:ln>
                <a:solidFill>
                  <a:srgbClr val="999999"/>
                </a:solidFill>
                <a:effectLst/>
                <a:latin typeface="+mj-lt"/>
                <a:cs typeface="Courier New" panose="02070309020205020404" pitchFamily="49" charset="0"/>
              </a:rPr>
              <a:t>,</a:t>
            </a:r>
            <a:r>
              <a:rPr kumimoji="0" lang="en-US" altLang="en-US" sz="2000" b="1" i="0" u="none" strike="noStrike" cap="none" normalizeH="0" baseline="0" dirty="0">
                <a:ln>
                  <a:noFill/>
                </a:ln>
                <a:solidFill>
                  <a:srgbClr val="333333"/>
                </a:solidFill>
                <a:effectLst/>
                <a:latin typeface="+mj-lt"/>
                <a:cs typeface="Courier New" panose="02070309020205020404" pitchFamily="49" charset="0"/>
              </a:rPr>
              <a:t> </a:t>
            </a:r>
            <a:r>
              <a:rPr kumimoji="0" lang="en-US" altLang="en-US" sz="2000" b="1" i="0" u="none" strike="noStrike" cap="none" normalizeH="0" baseline="0" dirty="0">
                <a:ln>
                  <a:noFill/>
                </a:ln>
                <a:solidFill>
                  <a:srgbClr val="990055"/>
                </a:solidFill>
                <a:effectLst/>
                <a:latin typeface="+mj-lt"/>
                <a:cs typeface="Courier New" panose="02070309020205020404" pitchFamily="49" charset="0"/>
              </a:rPr>
              <a:t>1</a:t>
            </a:r>
            <a:r>
              <a:rPr kumimoji="0" lang="en-US" altLang="en-US" sz="2000" b="1" i="0" u="none" strike="noStrike" cap="none" normalizeH="0" baseline="0" dirty="0">
                <a:ln>
                  <a:noFill/>
                </a:ln>
                <a:solidFill>
                  <a:srgbClr val="333333"/>
                </a:solidFill>
                <a:effectLst/>
                <a:latin typeface="+mj-lt"/>
                <a:cs typeface="Courier New" panose="02070309020205020404" pitchFamily="49" charset="0"/>
              </a:rPr>
              <a:t>fr</a:t>
            </a:r>
            <a:r>
              <a:rPr kumimoji="0" lang="en-US" altLang="en-US" sz="2000" b="1" i="0" u="none" strike="noStrike" cap="none" normalizeH="0" baseline="0" dirty="0">
                <a:ln>
                  <a:noFill/>
                </a:ln>
                <a:solidFill>
                  <a:srgbClr val="999999"/>
                </a:solidFill>
                <a:effectLst/>
                <a:latin typeface="+mj-lt"/>
                <a:cs typeface="Courier New" panose="02070309020205020404" pitchFamily="49" charset="0"/>
              </a:rPr>
              <a:t>);</a:t>
            </a:r>
            <a:r>
              <a:rPr kumimoji="0" lang="en-US" altLang="en-US" sz="2000" b="1" i="0" u="none" strike="noStrike" cap="none" normalizeH="0" baseline="0" dirty="0">
                <a:ln>
                  <a:noFill/>
                </a:ln>
                <a:solidFill>
                  <a:srgbClr val="333333"/>
                </a:solidFill>
                <a:effectLst/>
                <a:latin typeface="+mj-lt"/>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990055"/>
                </a:solidFill>
                <a:effectLst/>
                <a:latin typeface="+mj-lt"/>
                <a:cs typeface="Courier New" panose="02070309020205020404" pitchFamily="49" charset="0"/>
              </a:rPr>
              <a:t>grid-template-rows</a:t>
            </a:r>
            <a:r>
              <a:rPr kumimoji="0" lang="en-US" altLang="en-US" sz="2000" b="1" i="0" u="none" strike="noStrike" cap="none" normalizeH="0" baseline="0" dirty="0">
                <a:ln>
                  <a:noFill/>
                </a:ln>
                <a:solidFill>
                  <a:srgbClr val="999999"/>
                </a:solidFill>
                <a:effectLst/>
                <a:latin typeface="+mj-lt"/>
                <a:cs typeface="Courier New" panose="02070309020205020404" pitchFamily="49" charset="0"/>
              </a:rPr>
              <a:t>:</a:t>
            </a:r>
            <a:r>
              <a:rPr kumimoji="0" lang="en-US" altLang="en-US" sz="2000" b="1" i="0" u="none" strike="noStrike" cap="none" normalizeH="0" baseline="0" dirty="0">
                <a:ln>
                  <a:noFill/>
                </a:ln>
                <a:solidFill>
                  <a:srgbClr val="333333"/>
                </a:solidFill>
                <a:effectLst/>
                <a:latin typeface="+mj-lt"/>
                <a:cs typeface="Courier New" panose="02070309020205020404" pitchFamily="49" charset="0"/>
              </a:rPr>
              <a:t> </a:t>
            </a:r>
            <a:r>
              <a:rPr kumimoji="0" lang="en-US" altLang="en-US" sz="2000" b="1" i="0" u="none" strike="noStrike" cap="none" normalizeH="0" baseline="0" dirty="0">
                <a:ln>
                  <a:noFill/>
                </a:ln>
                <a:solidFill>
                  <a:srgbClr val="DD4A68"/>
                </a:solidFill>
                <a:effectLst/>
                <a:latin typeface="+mj-lt"/>
                <a:cs typeface="Courier New" panose="02070309020205020404" pitchFamily="49" charset="0"/>
              </a:rPr>
              <a:t>repeat</a:t>
            </a:r>
            <a:r>
              <a:rPr kumimoji="0" lang="en-US" altLang="en-US" sz="2000" b="1" i="0" u="none" strike="noStrike" cap="none" normalizeH="0" baseline="0" dirty="0">
                <a:ln>
                  <a:noFill/>
                </a:ln>
                <a:solidFill>
                  <a:srgbClr val="999999"/>
                </a:solidFill>
                <a:effectLst/>
                <a:latin typeface="+mj-lt"/>
                <a:cs typeface="Courier New" panose="02070309020205020404" pitchFamily="49" charset="0"/>
              </a:rPr>
              <a:t>(</a:t>
            </a:r>
            <a:r>
              <a:rPr kumimoji="0" lang="en-US" altLang="en-US" sz="2000" b="1" i="0" u="none" strike="noStrike" cap="none" normalizeH="0" baseline="0" dirty="0">
                <a:ln>
                  <a:noFill/>
                </a:ln>
                <a:solidFill>
                  <a:srgbClr val="990055"/>
                </a:solidFill>
                <a:effectLst/>
                <a:latin typeface="+mj-lt"/>
                <a:cs typeface="Courier New" panose="02070309020205020404" pitchFamily="49" charset="0"/>
              </a:rPr>
              <a:t>3</a:t>
            </a:r>
            <a:r>
              <a:rPr kumimoji="0" lang="en-US" altLang="en-US" sz="2000" b="1" i="0" u="none" strike="noStrike" cap="none" normalizeH="0" baseline="0" dirty="0">
                <a:ln>
                  <a:noFill/>
                </a:ln>
                <a:solidFill>
                  <a:srgbClr val="999999"/>
                </a:solidFill>
                <a:effectLst/>
                <a:latin typeface="+mj-lt"/>
                <a:cs typeface="Courier New" panose="02070309020205020404" pitchFamily="49" charset="0"/>
              </a:rPr>
              <a:t>,</a:t>
            </a:r>
            <a:r>
              <a:rPr kumimoji="0" lang="en-US" altLang="en-US" sz="2000" b="1" i="0" u="none" strike="noStrike" cap="none" normalizeH="0" baseline="0" dirty="0">
                <a:ln>
                  <a:noFill/>
                </a:ln>
                <a:solidFill>
                  <a:srgbClr val="333333"/>
                </a:solidFill>
                <a:effectLst/>
                <a:latin typeface="+mj-lt"/>
                <a:cs typeface="Courier New" panose="02070309020205020404" pitchFamily="49" charset="0"/>
              </a:rPr>
              <a:t> </a:t>
            </a:r>
            <a:r>
              <a:rPr kumimoji="0" lang="en-US" altLang="en-US" sz="2000" b="1" i="0" u="none" strike="noStrike" cap="none" normalizeH="0" baseline="0" dirty="0">
                <a:ln>
                  <a:noFill/>
                </a:ln>
                <a:solidFill>
                  <a:srgbClr val="990055"/>
                </a:solidFill>
                <a:effectLst/>
                <a:latin typeface="+mj-lt"/>
                <a:cs typeface="Courier New" panose="02070309020205020404" pitchFamily="49" charset="0"/>
              </a:rPr>
              <a:t>200</a:t>
            </a:r>
            <a:r>
              <a:rPr kumimoji="0" lang="en-US" altLang="en-US" sz="2000" b="1" i="0" u="none" strike="noStrike" cap="none" normalizeH="0" baseline="0" dirty="0">
                <a:ln>
                  <a:noFill/>
                </a:ln>
                <a:solidFill>
                  <a:srgbClr val="333333"/>
                </a:solidFill>
                <a:effectLst/>
                <a:latin typeface="+mj-lt"/>
                <a:cs typeface="Courier New" panose="02070309020205020404" pitchFamily="49" charset="0"/>
              </a:rPr>
              <a:t>px</a:t>
            </a:r>
            <a:r>
              <a:rPr kumimoji="0" lang="en-US" altLang="en-US" sz="2000" b="1" i="0" u="none" strike="noStrike" cap="none" normalizeH="0" baseline="0" dirty="0">
                <a:ln>
                  <a:noFill/>
                </a:ln>
                <a:solidFill>
                  <a:srgbClr val="999999"/>
                </a:solidFill>
                <a:effectLst/>
                <a:latin typeface="+mj-lt"/>
                <a:cs typeface="Courier New" panose="02070309020205020404" pitchFamily="49" charset="0"/>
              </a:rPr>
              <a:t>);</a:t>
            </a:r>
          </a:p>
          <a:p>
            <a:pPr eaLnBrk="0" fontAlgn="base" hangingPunct="0">
              <a:spcBef>
                <a:spcPct val="0"/>
              </a:spcBef>
              <a:spcAft>
                <a:spcPct val="0"/>
              </a:spcAft>
            </a:pPr>
            <a:r>
              <a:rPr lang="en-US" altLang="en-US" sz="2000" b="1" dirty="0">
                <a:solidFill>
                  <a:srgbClr val="990055"/>
                </a:solidFill>
                <a:latin typeface="+mj-lt"/>
                <a:cs typeface="Courier New" panose="02070309020205020404" pitchFamily="49" charset="0"/>
              </a:rPr>
              <a:t>grid-template-rows</a:t>
            </a:r>
            <a:r>
              <a:rPr lang="en-US" altLang="en-US" sz="2000" b="1" dirty="0">
                <a:solidFill>
                  <a:srgbClr val="999999"/>
                </a:solidFill>
                <a:latin typeface="+mj-lt"/>
                <a:cs typeface="Courier New" panose="02070309020205020404" pitchFamily="49" charset="0"/>
              </a:rPr>
              <a:t>:</a:t>
            </a:r>
            <a:r>
              <a:rPr lang="en-US" altLang="en-US" sz="2000" b="1" dirty="0">
                <a:solidFill>
                  <a:srgbClr val="333333"/>
                </a:solidFill>
                <a:latin typeface="+mj-lt"/>
                <a:cs typeface="Courier New" panose="02070309020205020404" pitchFamily="49" charset="0"/>
              </a:rPr>
              <a:t> </a:t>
            </a:r>
            <a:r>
              <a:rPr lang="en-US" altLang="en-US" sz="2000" b="1" dirty="0">
                <a:solidFill>
                  <a:srgbClr val="DD4A68"/>
                </a:solidFill>
                <a:latin typeface="+mj-lt"/>
                <a:cs typeface="Courier New" panose="02070309020205020404" pitchFamily="49" charset="0"/>
              </a:rPr>
              <a:t>repeat</a:t>
            </a:r>
            <a:r>
              <a:rPr lang="en-US" altLang="en-US" sz="2000" b="1" dirty="0">
                <a:solidFill>
                  <a:srgbClr val="999999"/>
                </a:solidFill>
                <a:latin typeface="+mj-lt"/>
                <a:cs typeface="Courier New" panose="02070309020205020404" pitchFamily="49" charset="0"/>
              </a:rPr>
              <a:t>(</a:t>
            </a:r>
            <a:r>
              <a:rPr lang="en-US" altLang="en-US" sz="2000" b="1" dirty="0">
                <a:solidFill>
                  <a:srgbClr val="990055"/>
                </a:solidFill>
                <a:latin typeface="+mj-lt"/>
                <a:cs typeface="Courier New" panose="02070309020205020404" pitchFamily="49" charset="0"/>
              </a:rPr>
              <a:t>3</a:t>
            </a:r>
            <a:r>
              <a:rPr lang="en-US" altLang="en-US" sz="2000" b="1" dirty="0">
                <a:solidFill>
                  <a:srgbClr val="999999"/>
                </a:solidFill>
                <a:latin typeface="+mj-lt"/>
                <a:cs typeface="Courier New" panose="02070309020205020404" pitchFamily="49" charset="0"/>
              </a:rPr>
              <a:t>,</a:t>
            </a:r>
            <a:r>
              <a:rPr lang="en-US" altLang="en-US" sz="2000" b="1" dirty="0">
                <a:solidFill>
                  <a:srgbClr val="333333"/>
                </a:solidFill>
                <a:latin typeface="+mj-lt"/>
                <a:cs typeface="Courier New" panose="02070309020205020404" pitchFamily="49" charset="0"/>
              </a:rPr>
              <a:t> </a:t>
            </a:r>
            <a:r>
              <a:rPr lang="en-US" altLang="en-US" sz="2000" b="1" dirty="0">
                <a:solidFill>
                  <a:srgbClr val="990055"/>
                </a:solidFill>
                <a:latin typeface="+mj-lt"/>
                <a:cs typeface="Courier New" panose="02070309020205020404" pitchFamily="49" charset="0"/>
              </a:rPr>
              <a:t>auto</a:t>
            </a:r>
            <a:r>
              <a:rPr lang="en-US" altLang="en-US" sz="2000" b="1" dirty="0">
                <a:solidFill>
                  <a:srgbClr val="999999"/>
                </a:solidFill>
                <a:latin typeface="+mj-lt"/>
                <a:cs typeface="Courier New" panose="02070309020205020404" pitchFamily="49" charset="0"/>
              </a:rPr>
              <a:t>);</a:t>
            </a:r>
            <a:endParaRPr kumimoji="0" lang="en-US" altLang="en-US" sz="2000" b="1" i="0" u="none" strike="noStrike" cap="none" normalizeH="0" baseline="0" dirty="0">
              <a:ln>
                <a:noFill/>
              </a:ln>
              <a:solidFill>
                <a:srgbClr val="999999"/>
              </a:solidFill>
              <a:effectLst/>
              <a:latin typeface="+mj-lt"/>
              <a:cs typeface="Courier New" panose="02070309020205020404" pitchFamily="49" charset="0"/>
            </a:endParaRPr>
          </a:p>
          <a:p>
            <a:pPr eaLnBrk="0" fontAlgn="base" hangingPunct="0">
              <a:spcBef>
                <a:spcPct val="0"/>
              </a:spcBef>
              <a:spcAft>
                <a:spcPct val="0"/>
              </a:spcAft>
            </a:pPr>
            <a:r>
              <a:rPr lang="en-US" altLang="en-US" sz="2000" b="1" dirty="0">
                <a:solidFill>
                  <a:srgbClr val="990055"/>
                </a:solidFill>
                <a:latin typeface="+mj-lt"/>
                <a:cs typeface="Courier New" panose="02070309020205020404" pitchFamily="49" charset="0"/>
              </a:rPr>
              <a:t>grid-template-rows</a:t>
            </a:r>
            <a:r>
              <a:rPr lang="en-US" altLang="en-US" sz="2000" b="1" dirty="0">
                <a:solidFill>
                  <a:srgbClr val="999999"/>
                </a:solidFill>
                <a:latin typeface="+mj-lt"/>
                <a:cs typeface="Courier New" panose="02070309020205020404" pitchFamily="49" charset="0"/>
              </a:rPr>
              <a:t>:</a:t>
            </a:r>
            <a:r>
              <a:rPr lang="en-US" altLang="en-US" sz="2000" b="1" dirty="0">
                <a:solidFill>
                  <a:srgbClr val="333333"/>
                </a:solidFill>
                <a:latin typeface="+mj-lt"/>
                <a:cs typeface="Courier New" panose="02070309020205020404" pitchFamily="49" charset="0"/>
              </a:rPr>
              <a:t> </a:t>
            </a:r>
            <a:r>
              <a:rPr lang="en-US" altLang="en-US" sz="2000" b="1" dirty="0">
                <a:solidFill>
                  <a:srgbClr val="DD4A68"/>
                </a:solidFill>
                <a:latin typeface="+mj-lt"/>
                <a:cs typeface="Courier New" panose="02070309020205020404" pitchFamily="49" charset="0"/>
              </a:rPr>
              <a:t>repeat</a:t>
            </a:r>
            <a:r>
              <a:rPr lang="en-US" altLang="en-US" sz="2000" b="1" dirty="0">
                <a:solidFill>
                  <a:srgbClr val="999999"/>
                </a:solidFill>
                <a:latin typeface="+mj-lt"/>
                <a:cs typeface="Courier New" panose="02070309020205020404" pitchFamily="49" charset="0"/>
              </a:rPr>
              <a:t>(</a:t>
            </a:r>
            <a:r>
              <a:rPr lang="en-US" altLang="en-US" sz="2000" b="1" dirty="0">
                <a:solidFill>
                  <a:srgbClr val="990055"/>
                </a:solidFill>
                <a:latin typeface="+mj-lt"/>
                <a:cs typeface="Courier New" panose="02070309020205020404" pitchFamily="49" charset="0"/>
              </a:rPr>
              <a:t>3</a:t>
            </a:r>
            <a:r>
              <a:rPr lang="en-US" altLang="en-US" sz="2000" b="1" dirty="0">
                <a:solidFill>
                  <a:srgbClr val="999999"/>
                </a:solidFill>
                <a:latin typeface="+mj-lt"/>
                <a:cs typeface="Courier New" panose="02070309020205020404" pitchFamily="49" charset="0"/>
              </a:rPr>
              <a:t>,</a:t>
            </a:r>
            <a:r>
              <a:rPr lang="en-US" altLang="en-US" sz="2000" b="1" dirty="0">
                <a:solidFill>
                  <a:srgbClr val="333333"/>
                </a:solidFill>
                <a:latin typeface="+mj-lt"/>
                <a:cs typeface="Courier New" panose="02070309020205020404" pitchFamily="49" charset="0"/>
              </a:rPr>
              <a:t> </a:t>
            </a:r>
            <a:r>
              <a:rPr lang="en-US" altLang="en-US" sz="2000" b="1" dirty="0">
                <a:solidFill>
                  <a:srgbClr val="990055"/>
                </a:solidFill>
                <a:latin typeface="+mj-lt"/>
                <a:cs typeface="Courier New" panose="02070309020205020404" pitchFamily="49" charset="0"/>
              </a:rPr>
              <a:t>minmax(75px, auto)</a:t>
            </a:r>
            <a:r>
              <a:rPr lang="en-US" altLang="en-US" sz="2000" b="1" dirty="0">
                <a:solidFill>
                  <a:srgbClr val="999999"/>
                </a:solidFill>
                <a:latin typeface="+mj-lt"/>
                <a:cs typeface="Courier New" panose="02070309020205020404" pitchFamily="49" charset="0"/>
              </a:rPr>
              <a:t>);</a:t>
            </a:r>
            <a:r>
              <a:rPr kumimoji="0" lang="en-US" altLang="en-US" sz="2000" b="1" i="0" u="none" strike="noStrike" cap="none" normalizeH="0" baseline="0" dirty="0">
                <a:ln>
                  <a:noFill/>
                </a:ln>
                <a:solidFill>
                  <a:schemeClr val="tx1"/>
                </a:solidFill>
                <a:effectLst/>
                <a:latin typeface="+mj-lt"/>
                <a:cs typeface="Courier New" panose="02070309020205020404" pitchFamily="49" charset="0"/>
              </a:rPr>
              <a:t> </a:t>
            </a:r>
          </a:p>
        </p:txBody>
      </p:sp>
      <p:sp>
        <p:nvSpPr>
          <p:cNvPr id="6" name="Rectangle 5">
            <a:extLst>
              <a:ext uri="{FF2B5EF4-FFF2-40B4-BE49-F238E27FC236}">
                <a16:creationId xmlns:a16="http://schemas.microsoft.com/office/drawing/2014/main" id="{6A52D503-5AC3-475F-A282-037D8683905A}"/>
              </a:ext>
            </a:extLst>
          </p:cNvPr>
          <p:cNvSpPr/>
          <p:nvPr/>
        </p:nvSpPr>
        <p:spPr>
          <a:xfrm>
            <a:off x="5331622" y="2103485"/>
            <a:ext cx="4302004" cy="1846659"/>
          </a:xfrm>
          <a:prstGeom prst="rect">
            <a:avLst/>
          </a:prstGeom>
        </p:spPr>
        <p:txBody>
          <a:bodyPr wrap="square">
            <a:spAutoFit/>
          </a:bodyPr>
          <a:lstStyle/>
          <a:p>
            <a:r>
              <a:rPr lang="en-US" sz="1600" dirty="0">
                <a:solidFill>
                  <a:srgbClr val="002060"/>
                </a:solidFill>
              </a:rPr>
              <a:t>.grid-container {</a:t>
            </a:r>
          </a:p>
          <a:p>
            <a:r>
              <a:rPr lang="en-US" sz="1600" dirty="0">
                <a:solidFill>
                  <a:srgbClr val="002060"/>
                </a:solidFill>
              </a:rPr>
              <a:t>  display: grid;</a:t>
            </a:r>
          </a:p>
          <a:p>
            <a:r>
              <a:rPr lang="en-US" sz="1600" dirty="0">
                <a:solidFill>
                  <a:srgbClr val="002060"/>
                </a:solidFill>
              </a:rPr>
              <a:t>  grid-template-columns: repeat(3, 1fr);</a:t>
            </a:r>
          </a:p>
          <a:p>
            <a:r>
              <a:rPr lang="en-US" sz="1600" dirty="0">
                <a:solidFill>
                  <a:srgbClr val="002060"/>
                </a:solidFill>
              </a:rPr>
              <a:t>  grid-template-rows: repeat(3, auto);</a:t>
            </a:r>
          </a:p>
          <a:p>
            <a:r>
              <a:rPr lang="en-US" sz="1600" dirty="0">
                <a:solidFill>
                  <a:srgbClr val="002060"/>
                </a:solidFill>
              </a:rPr>
              <a:t>  background-color: #2196F3;</a:t>
            </a:r>
          </a:p>
          <a:p>
            <a:r>
              <a:rPr lang="en-US" sz="1600" dirty="0">
                <a:solidFill>
                  <a:srgbClr val="002060"/>
                </a:solidFill>
              </a:rPr>
              <a:t>grid-gap: 10px;	</a:t>
            </a:r>
          </a:p>
          <a:p>
            <a:r>
              <a:rPr lang="en-US" sz="1600" dirty="0">
                <a:solidFill>
                  <a:srgbClr val="002060"/>
                </a:solidFill>
              </a:rPr>
              <a:t>}</a:t>
            </a:r>
          </a:p>
        </p:txBody>
      </p:sp>
    </p:spTree>
    <p:extLst>
      <p:ext uri="{BB962C8B-B14F-4D97-AF65-F5344CB8AC3E}">
        <p14:creationId xmlns:p14="http://schemas.microsoft.com/office/powerpoint/2010/main" val="23606086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2AF6C-D6A6-4619-A52F-D02B0171E2F4}"/>
              </a:ext>
            </a:extLst>
          </p:cNvPr>
          <p:cNvSpPr>
            <a:spLocks noGrp="1"/>
          </p:cNvSpPr>
          <p:nvPr>
            <p:ph type="title"/>
          </p:nvPr>
        </p:nvSpPr>
        <p:spPr>
          <a:xfrm>
            <a:off x="457200" y="274638"/>
            <a:ext cx="7467600" cy="715962"/>
          </a:xfrm>
        </p:spPr>
        <p:txBody>
          <a:bodyPr/>
          <a:lstStyle/>
          <a:p>
            <a:r>
              <a:rPr lang="en-US" dirty="0"/>
              <a:t>Gap</a:t>
            </a:r>
          </a:p>
        </p:txBody>
      </p:sp>
      <p:sp>
        <p:nvSpPr>
          <p:cNvPr id="4" name="Date Placeholder 3">
            <a:extLst>
              <a:ext uri="{FF2B5EF4-FFF2-40B4-BE49-F238E27FC236}">
                <a16:creationId xmlns:a16="http://schemas.microsoft.com/office/drawing/2014/main" id="{FCA00B4B-3CD7-46C9-8189-BDADFBC88778}"/>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96F84487-10C6-4306-B425-E767A3F68693}"/>
              </a:ext>
            </a:extLst>
          </p:cNvPr>
          <p:cNvSpPr>
            <a:spLocks noGrp="1"/>
          </p:cNvSpPr>
          <p:nvPr>
            <p:ph type="ftr" sz="quarter" idx="16"/>
          </p:nvPr>
        </p:nvSpPr>
        <p:spPr/>
        <p:txBody>
          <a:bodyPr/>
          <a:lstStyle/>
          <a:p>
            <a:r>
              <a:rPr lang="en-US"/>
              <a:t>HTML and CSS</a:t>
            </a:r>
          </a:p>
        </p:txBody>
      </p:sp>
      <p:sp>
        <p:nvSpPr>
          <p:cNvPr id="7" name="Shape 131">
            <a:extLst>
              <a:ext uri="{FF2B5EF4-FFF2-40B4-BE49-F238E27FC236}">
                <a16:creationId xmlns:a16="http://schemas.microsoft.com/office/drawing/2014/main" id="{6079725B-F4A0-4E49-83D9-4EA7CDF761FB}"/>
              </a:ext>
            </a:extLst>
          </p:cNvPr>
          <p:cNvSpPr txBox="1">
            <a:spLocks/>
          </p:cNvSpPr>
          <p:nvPr/>
        </p:nvSpPr>
        <p:spPr>
          <a:xfrm>
            <a:off x="5810939" y="979933"/>
            <a:ext cx="2798064" cy="41910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r>
              <a:rPr lang="en-US" dirty="0">
                <a:solidFill>
                  <a:srgbClr val="000000"/>
                </a:solidFill>
                <a:latin typeface="Verdana" panose="020B0604030504040204" pitchFamily="34" charset="0"/>
              </a:rPr>
              <a:t>The spaces between each column/row are called </a:t>
            </a:r>
            <a:r>
              <a:rPr lang="en-US" i="1" dirty="0">
                <a:solidFill>
                  <a:srgbClr val="000000"/>
                </a:solidFill>
                <a:latin typeface="Verdana" panose="020B0604030504040204" pitchFamily="34" charset="0"/>
              </a:rPr>
              <a:t>gaps</a:t>
            </a:r>
            <a:r>
              <a:rPr lang="en-US" dirty="0">
                <a:solidFill>
                  <a:srgbClr val="000000"/>
                </a:solidFill>
                <a:latin typeface="Verdana" panose="020B0604030504040204" pitchFamily="34" charset="0"/>
              </a:rPr>
              <a:t>.</a:t>
            </a:r>
          </a:p>
          <a:p>
            <a:endParaRPr lang="en-US" dirty="0">
              <a:solidFill>
                <a:srgbClr val="000000"/>
              </a:solidFill>
              <a:latin typeface="Verdana" panose="020B0604030504040204" pitchFamily="34" charset="0"/>
            </a:endParaRPr>
          </a:p>
          <a:p>
            <a:r>
              <a:rPr lang="en-US" dirty="0">
                <a:solidFill>
                  <a:srgbClr val="000000"/>
                </a:solidFill>
                <a:latin typeface="Verdana" panose="020B0604030504040204" pitchFamily="34" charset="0"/>
              </a:rPr>
              <a:t>Creates uniformity between grid boxes (unlike using the CSS margin.)</a:t>
            </a:r>
          </a:p>
          <a:p>
            <a:endParaRPr lang="en-US" dirty="0">
              <a:solidFill>
                <a:srgbClr val="000000"/>
              </a:solidFill>
              <a:latin typeface="Verdana" panose="020B0604030504040204" pitchFamily="34" charset="0"/>
            </a:endParaRPr>
          </a:p>
          <a:p>
            <a:br>
              <a:rPr lang="en-US" dirty="0"/>
            </a:br>
            <a:endParaRPr lang="en-US" b="1" dirty="0">
              <a:solidFill>
                <a:schemeClr val="tx1"/>
              </a:solidFill>
            </a:endParaRPr>
          </a:p>
        </p:txBody>
      </p:sp>
      <p:pic>
        <p:nvPicPr>
          <p:cNvPr id="3074" name="Picture 2">
            <a:extLst>
              <a:ext uri="{FF2B5EF4-FFF2-40B4-BE49-F238E27FC236}">
                <a16:creationId xmlns:a16="http://schemas.microsoft.com/office/drawing/2014/main" id="{83EB9898-7920-4DDA-AFC8-E6561E0641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817" y="800010"/>
            <a:ext cx="5381625" cy="43910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2B31A60-2EDA-4DEF-BD71-C8F6DDE260DC}"/>
              </a:ext>
            </a:extLst>
          </p:cNvPr>
          <p:cNvSpPr/>
          <p:nvPr/>
        </p:nvSpPr>
        <p:spPr>
          <a:xfrm>
            <a:off x="1037442" y="5457825"/>
            <a:ext cx="4572000" cy="1200329"/>
          </a:xfrm>
          <a:prstGeom prst="rect">
            <a:avLst/>
          </a:prstGeom>
        </p:spPr>
        <p:txBody>
          <a:bodyPr>
            <a:spAutoFit/>
          </a:bodyPr>
          <a:lstStyle/>
          <a:p>
            <a:r>
              <a:rPr lang="en-US" dirty="0">
                <a:solidFill>
                  <a:srgbClr val="A52A2A"/>
                </a:solidFill>
                <a:latin typeface="Consolas" panose="020B0609020204030204" pitchFamily="49" charset="0"/>
              </a:rPr>
              <a:t>.grid-container </a:t>
            </a:r>
            <a:r>
              <a:rPr lang="en-US" dirty="0">
                <a:solidFill>
                  <a:srgbClr val="000000"/>
                </a:solidFill>
                <a:latin typeface="Consolas" panose="020B0609020204030204" pitchFamily="49" charset="0"/>
              </a:rPr>
              <a:t>{</a:t>
            </a:r>
            <a:br>
              <a:rPr lang="en-US" dirty="0">
                <a:solidFill>
                  <a:srgbClr val="FF0000"/>
                </a:solidFill>
                <a:latin typeface="Consolas" panose="020B0609020204030204" pitchFamily="49" charset="0"/>
              </a:rPr>
            </a:br>
            <a:r>
              <a:rPr lang="en-US" dirty="0">
                <a:solidFill>
                  <a:srgbClr val="FF0000"/>
                </a:solidFill>
                <a:latin typeface="Consolas" panose="020B0609020204030204" pitchFamily="49" charset="0"/>
              </a:rPr>
              <a:t>  display</a:t>
            </a:r>
            <a:r>
              <a:rPr lang="en-US" dirty="0">
                <a:solidFill>
                  <a:srgbClr val="000000"/>
                </a:solidFill>
                <a:latin typeface="Consolas" panose="020B0609020204030204" pitchFamily="49" charset="0"/>
              </a:rPr>
              <a:t>:</a:t>
            </a:r>
            <a:r>
              <a:rPr lang="en-US" dirty="0">
                <a:solidFill>
                  <a:srgbClr val="0000CD"/>
                </a:solidFill>
                <a:latin typeface="Consolas" panose="020B0609020204030204" pitchFamily="49" charset="0"/>
              </a:rPr>
              <a:t> grid</a:t>
            </a:r>
            <a:r>
              <a:rPr lang="en-US" dirty="0">
                <a:solidFill>
                  <a:srgbClr val="000000"/>
                </a:solidFill>
                <a:latin typeface="Consolas" panose="020B0609020204030204" pitchFamily="49" charset="0"/>
              </a:rPr>
              <a:t>;</a:t>
            </a:r>
            <a:br>
              <a:rPr lang="en-US" dirty="0">
                <a:solidFill>
                  <a:srgbClr val="FF0000"/>
                </a:solidFill>
                <a:latin typeface="Consolas" panose="020B0609020204030204" pitchFamily="49" charset="0"/>
              </a:rPr>
            </a:br>
            <a:r>
              <a:rPr lang="en-US" b="1" dirty="0">
                <a:solidFill>
                  <a:srgbClr val="FF0000"/>
                </a:solidFill>
                <a:latin typeface="Consolas" panose="020B0609020204030204" pitchFamily="49" charset="0"/>
              </a:rPr>
              <a:t>  grid-gap</a:t>
            </a:r>
            <a:r>
              <a:rPr lang="en-US" b="1" dirty="0">
                <a:solidFill>
                  <a:srgbClr val="000000"/>
                </a:solidFill>
                <a:latin typeface="Consolas" panose="020B0609020204030204" pitchFamily="49" charset="0"/>
              </a:rPr>
              <a:t>:</a:t>
            </a:r>
            <a:r>
              <a:rPr lang="en-US" b="1" dirty="0">
                <a:solidFill>
                  <a:srgbClr val="0000CD"/>
                </a:solidFill>
                <a:latin typeface="Consolas" panose="020B0609020204030204" pitchFamily="49" charset="0"/>
              </a:rPr>
              <a:t> 50px 100px</a:t>
            </a:r>
            <a:r>
              <a:rPr lang="en-US" b="1" dirty="0">
                <a:solidFill>
                  <a:srgbClr val="000000"/>
                </a:solidFill>
                <a:latin typeface="Consolas" panose="020B0609020204030204" pitchFamily="49" charset="0"/>
              </a:rPr>
              <a:t>;</a:t>
            </a:r>
            <a:br>
              <a:rPr lang="en-US" b="1" dirty="0">
                <a:solidFill>
                  <a:srgbClr val="FF0000"/>
                </a:solidFill>
                <a:latin typeface="Consolas" panose="020B0609020204030204" pitchFamily="49" charset="0"/>
              </a:rPr>
            </a:br>
            <a:r>
              <a:rPr lang="en-US" dirty="0">
                <a:solidFill>
                  <a:srgbClr val="000000"/>
                </a:solidFill>
                <a:latin typeface="Consolas" panose="020B0609020204030204" pitchFamily="49" charset="0"/>
              </a:rPr>
              <a:t>}</a:t>
            </a:r>
            <a:endParaRPr lang="en-US" dirty="0">
              <a:solidFill>
                <a:srgbClr val="000000"/>
              </a:solidFill>
              <a:latin typeface="Verdana" panose="020B0604030504040204" pitchFamily="34" charset="0"/>
            </a:endParaRPr>
          </a:p>
        </p:txBody>
      </p:sp>
    </p:spTree>
    <p:extLst>
      <p:ext uri="{BB962C8B-B14F-4D97-AF65-F5344CB8AC3E}">
        <p14:creationId xmlns:p14="http://schemas.microsoft.com/office/powerpoint/2010/main" val="26310161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2AF6C-D6A6-4619-A52F-D02B0171E2F4}"/>
              </a:ext>
            </a:extLst>
          </p:cNvPr>
          <p:cNvSpPr>
            <a:spLocks noGrp="1"/>
          </p:cNvSpPr>
          <p:nvPr>
            <p:ph type="title"/>
          </p:nvPr>
        </p:nvSpPr>
        <p:spPr>
          <a:xfrm>
            <a:off x="533400" y="204923"/>
            <a:ext cx="7467600" cy="715962"/>
          </a:xfrm>
        </p:spPr>
        <p:txBody>
          <a:bodyPr/>
          <a:lstStyle/>
          <a:p>
            <a:r>
              <a:rPr lang="en-US" dirty="0"/>
              <a:t>Grid Lines</a:t>
            </a:r>
          </a:p>
        </p:txBody>
      </p:sp>
      <p:sp>
        <p:nvSpPr>
          <p:cNvPr id="4" name="Date Placeholder 3">
            <a:extLst>
              <a:ext uri="{FF2B5EF4-FFF2-40B4-BE49-F238E27FC236}">
                <a16:creationId xmlns:a16="http://schemas.microsoft.com/office/drawing/2014/main" id="{FCA00B4B-3CD7-46C9-8189-BDADFBC88778}"/>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96F84487-10C6-4306-B425-E767A3F68693}"/>
              </a:ext>
            </a:extLst>
          </p:cNvPr>
          <p:cNvSpPr>
            <a:spLocks noGrp="1"/>
          </p:cNvSpPr>
          <p:nvPr>
            <p:ph type="ftr" sz="quarter" idx="16"/>
          </p:nvPr>
        </p:nvSpPr>
        <p:spPr/>
        <p:txBody>
          <a:bodyPr/>
          <a:lstStyle/>
          <a:p>
            <a:r>
              <a:rPr lang="en-US"/>
              <a:t>HTML and CSS</a:t>
            </a:r>
          </a:p>
        </p:txBody>
      </p:sp>
      <p:sp>
        <p:nvSpPr>
          <p:cNvPr id="7" name="Shape 131">
            <a:extLst>
              <a:ext uri="{FF2B5EF4-FFF2-40B4-BE49-F238E27FC236}">
                <a16:creationId xmlns:a16="http://schemas.microsoft.com/office/drawing/2014/main" id="{6079725B-F4A0-4E49-83D9-4EA7CDF761FB}"/>
              </a:ext>
            </a:extLst>
          </p:cNvPr>
          <p:cNvSpPr txBox="1">
            <a:spLocks/>
          </p:cNvSpPr>
          <p:nvPr/>
        </p:nvSpPr>
        <p:spPr>
          <a:xfrm>
            <a:off x="6269736" y="1242579"/>
            <a:ext cx="2133600" cy="560343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br>
              <a:rPr lang="en-US" dirty="0">
                <a:solidFill>
                  <a:srgbClr val="666666"/>
                </a:solidFill>
                <a:latin typeface="Hind Vadodara"/>
              </a:rPr>
            </a:br>
            <a:r>
              <a:rPr lang="en-US" dirty="0">
                <a:solidFill>
                  <a:srgbClr val="666666"/>
                </a:solidFill>
                <a:latin typeface="Hind Vadodara"/>
              </a:rPr>
              <a:t>This grid container contains four columns and four rows. Column lines and row lines are numbered.</a:t>
            </a:r>
          </a:p>
          <a:p>
            <a:r>
              <a:rPr lang="en-US" dirty="0">
                <a:solidFill>
                  <a:srgbClr val="666666"/>
                </a:solidFill>
                <a:latin typeface="Hind Vadodara"/>
              </a:rPr>
              <a:t>There is always one more column line than columns and there is always one more row line than rows. We use these lines to determine where to place grid items onto the grid.</a:t>
            </a:r>
          </a:p>
          <a:p>
            <a:endParaRPr lang="en-US" dirty="0">
              <a:solidFill>
                <a:srgbClr val="000000"/>
              </a:solidFill>
              <a:latin typeface="Verdana" panose="020B0604030504040204" pitchFamily="34" charset="0"/>
            </a:endParaRPr>
          </a:p>
          <a:p>
            <a:br>
              <a:rPr lang="en-US" dirty="0"/>
            </a:br>
            <a:endParaRPr lang="en-US" b="1" dirty="0">
              <a:solidFill>
                <a:schemeClr val="tx1"/>
              </a:solidFill>
            </a:endParaRPr>
          </a:p>
        </p:txBody>
      </p:sp>
      <p:pic>
        <p:nvPicPr>
          <p:cNvPr id="5122" name="Picture 2">
            <a:extLst>
              <a:ext uri="{FF2B5EF4-FFF2-40B4-BE49-F238E27FC236}">
                <a16:creationId xmlns:a16="http://schemas.microsoft.com/office/drawing/2014/main" id="{C46C6B6F-8116-4252-926D-CD34726141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920885"/>
            <a:ext cx="6201913" cy="5732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11804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2AF6C-D6A6-4619-A52F-D02B0171E2F4}"/>
              </a:ext>
            </a:extLst>
          </p:cNvPr>
          <p:cNvSpPr>
            <a:spLocks noGrp="1"/>
          </p:cNvSpPr>
          <p:nvPr>
            <p:ph type="title"/>
          </p:nvPr>
        </p:nvSpPr>
        <p:spPr>
          <a:xfrm>
            <a:off x="152400" y="9728"/>
            <a:ext cx="7467600" cy="715962"/>
          </a:xfrm>
        </p:spPr>
        <p:txBody>
          <a:bodyPr/>
          <a:lstStyle/>
          <a:p>
            <a:r>
              <a:rPr lang="en-US" dirty="0"/>
              <a:t>Grid Placement</a:t>
            </a:r>
          </a:p>
        </p:txBody>
      </p:sp>
      <p:sp>
        <p:nvSpPr>
          <p:cNvPr id="4" name="Date Placeholder 3">
            <a:extLst>
              <a:ext uri="{FF2B5EF4-FFF2-40B4-BE49-F238E27FC236}">
                <a16:creationId xmlns:a16="http://schemas.microsoft.com/office/drawing/2014/main" id="{FCA00B4B-3CD7-46C9-8189-BDADFBC88778}"/>
              </a:ext>
            </a:extLst>
          </p:cNvPr>
          <p:cNvSpPr>
            <a:spLocks noGrp="1"/>
          </p:cNvSpPr>
          <p:nvPr>
            <p:ph type="dt" sz="half" idx="14"/>
          </p:nvPr>
        </p:nvSpPr>
        <p:spPr/>
        <p:txBody>
          <a:bodyPr/>
          <a:lstStyle/>
          <a:p>
            <a:fld id="{C387C602-9DCF-4411-8A4F-007FB26D55D1}" type="datetime1">
              <a:rPr lang="en-US" smtClean="0"/>
              <a:t>3/11/2020</a:t>
            </a:fld>
            <a:endParaRPr lang="en-US"/>
          </a:p>
        </p:txBody>
      </p:sp>
      <p:sp>
        <p:nvSpPr>
          <p:cNvPr id="5" name="Footer Placeholder 4">
            <a:extLst>
              <a:ext uri="{FF2B5EF4-FFF2-40B4-BE49-F238E27FC236}">
                <a16:creationId xmlns:a16="http://schemas.microsoft.com/office/drawing/2014/main" id="{96F84487-10C6-4306-B425-E767A3F68693}"/>
              </a:ext>
            </a:extLst>
          </p:cNvPr>
          <p:cNvSpPr>
            <a:spLocks noGrp="1"/>
          </p:cNvSpPr>
          <p:nvPr>
            <p:ph type="ftr" sz="quarter" idx="16"/>
          </p:nvPr>
        </p:nvSpPr>
        <p:spPr/>
        <p:txBody>
          <a:bodyPr/>
          <a:lstStyle/>
          <a:p>
            <a:r>
              <a:rPr lang="en-US"/>
              <a:t>HTML and CSS</a:t>
            </a:r>
          </a:p>
        </p:txBody>
      </p:sp>
      <p:pic>
        <p:nvPicPr>
          <p:cNvPr id="6146" name="Picture 2">
            <a:extLst>
              <a:ext uri="{FF2B5EF4-FFF2-40B4-BE49-F238E27FC236}">
                <a16:creationId xmlns:a16="http://schemas.microsoft.com/office/drawing/2014/main" id="{8D6098AD-07D4-4C07-911C-27C5816582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533400"/>
            <a:ext cx="692531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56299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2AF6C-D6A6-4619-A52F-D02B0171E2F4}"/>
              </a:ext>
            </a:extLst>
          </p:cNvPr>
          <p:cNvSpPr>
            <a:spLocks noGrp="1"/>
          </p:cNvSpPr>
          <p:nvPr>
            <p:ph type="title"/>
          </p:nvPr>
        </p:nvSpPr>
        <p:spPr>
          <a:xfrm>
            <a:off x="276277" y="205756"/>
            <a:ext cx="8239866" cy="715962"/>
          </a:xfrm>
        </p:spPr>
        <p:txBody>
          <a:bodyPr/>
          <a:lstStyle/>
          <a:p>
            <a:r>
              <a:rPr lang="en-US" dirty="0"/>
              <a:t>CSS &amp; HTML: Grid Placement</a:t>
            </a:r>
          </a:p>
        </p:txBody>
      </p:sp>
      <p:pic>
        <p:nvPicPr>
          <p:cNvPr id="6146" name="Picture 2">
            <a:extLst>
              <a:ext uri="{FF2B5EF4-FFF2-40B4-BE49-F238E27FC236}">
                <a16:creationId xmlns:a16="http://schemas.microsoft.com/office/drawing/2014/main" id="{8D6098AD-07D4-4C07-911C-27C5816582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3333" y="2924637"/>
            <a:ext cx="4274976" cy="395119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D1D61C6-827F-4FB1-A3BF-C20B889ACA96}"/>
              </a:ext>
            </a:extLst>
          </p:cNvPr>
          <p:cNvSpPr/>
          <p:nvPr/>
        </p:nvSpPr>
        <p:spPr>
          <a:xfrm>
            <a:off x="276277" y="1103964"/>
            <a:ext cx="4377056" cy="5724644"/>
          </a:xfrm>
          <a:prstGeom prst="rect">
            <a:avLst/>
          </a:prstGeom>
        </p:spPr>
        <p:txBody>
          <a:bodyPr wrap="square">
            <a:spAutoFit/>
          </a:bodyPr>
          <a:lstStyle/>
          <a:p>
            <a:r>
              <a:rPr lang="en-US" sz="2400" b="1" dirty="0">
                <a:latin typeface="Hind Vadodara"/>
              </a:rPr>
              <a:t>CSS</a:t>
            </a:r>
            <a:br>
              <a:rPr lang="en-US" dirty="0"/>
            </a:br>
            <a:r>
              <a:rPr lang="en-US" b="1" dirty="0">
                <a:solidFill>
                  <a:schemeClr val="accent1">
                    <a:lumMod val="50000"/>
                  </a:schemeClr>
                </a:solidFill>
                <a:latin typeface="Hind Vadodara"/>
              </a:rPr>
              <a:t>.container {display: grid;</a:t>
            </a:r>
            <a:br>
              <a:rPr lang="en-US" b="1" dirty="0">
                <a:solidFill>
                  <a:schemeClr val="accent1">
                    <a:lumMod val="50000"/>
                  </a:schemeClr>
                </a:solidFill>
                <a:latin typeface="Hind Vadodara"/>
              </a:rPr>
            </a:br>
            <a:r>
              <a:rPr lang="en-US" b="1" dirty="0">
                <a:solidFill>
                  <a:schemeClr val="accent1">
                    <a:lumMod val="50000"/>
                  </a:schemeClr>
                </a:solidFill>
                <a:latin typeface="Hind Vadodara"/>
              </a:rPr>
              <a:t>grid-template-columns: repeat(4, 1fr);</a:t>
            </a:r>
            <a:br>
              <a:rPr lang="en-US" b="1" dirty="0">
                <a:solidFill>
                  <a:schemeClr val="accent1">
                    <a:lumMod val="50000"/>
                  </a:schemeClr>
                </a:solidFill>
                <a:latin typeface="Hind Vadodara"/>
              </a:rPr>
            </a:br>
            <a:r>
              <a:rPr lang="en-US" b="1" dirty="0">
                <a:solidFill>
                  <a:schemeClr val="accent1">
                    <a:lumMod val="50000"/>
                  </a:schemeClr>
                </a:solidFill>
                <a:latin typeface="Hind Vadodara"/>
              </a:rPr>
              <a:t>grid-auto-rows: minmax(150px, auto);</a:t>
            </a:r>
            <a:br>
              <a:rPr lang="en-US" b="1" dirty="0">
                <a:solidFill>
                  <a:schemeClr val="accent1">
                    <a:lumMod val="50000"/>
                  </a:schemeClr>
                </a:solidFill>
                <a:latin typeface="Hind Vadodara"/>
              </a:rPr>
            </a:br>
            <a:r>
              <a:rPr lang="en-US" b="1" dirty="0">
                <a:solidFill>
                  <a:schemeClr val="accent1">
                    <a:lumMod val="50000"/>
                  </a:schemeClr>
                </a:solidFill>
                <a:latin typeface="Hind Vadodara"/>
              </a:rPr>
              <a:t>grid-gap: 1em;}</a:t>
            </a:r>
          </a:p>
          <a:p>
            <a:endParaRPr lang="en-US" b="1" dirty="0">
              <a:solidFill>
                <a:schemeClr val="accent1">
                  <a:lumMod val="50000"/>
                </a:schemeClr>
              </a:solidFill>
              <a:latin typeface="Hind Vadodara"/>
            </a:endParaRPr>
          </a:p>
          <a:p>
            <a:r>
              <a:rPr lang="en-US" b="1" dirty="0">
                <a:solidFill>
                  <a:schemeClr val="accent1">
                    <a:lumMod val="50000"/>
                  </a:schemeClr>
                </a:solidFill>
                <a:latin typeface="Hind Vadodara"/>
              </a:rPr>
              <a:t>.item1 {grid-column-start: 1;</a:t>
            </a:r>
            <a:br>
              <a:rPr lang="en-US" b="1" dirty="0">
                <a:solidFill>
                  <a:schemeClr val="accent1">
                    <a:lumMod val="50000"/>
                  </a:schemeClr>
                </a:solidFill>
                <a:latin typeface="Hind Vadodara"/>
              </a:rPr>
            </a:br>
            <a:r>
              <a:rPr lang="en-US" b="1" dirty="0">
                <a:solidFill>
                  <a:schemeClr val="accent1">
                    <a:lumMod val="50000"/>
                  </a:schemeClr>
                </a:solidFill>
                <a:latin typeface="Hind Vadodara"/>
              </a:rPr>
              <a:t>grid-column-end: 3;</a:t>
            </a:r>
            <a:br>
              <a:rPr lang="en-US" b="1" dirty="0">
                <a:solidFill>
                  <a:schemeClr val="accent1">
                    <a:lumMod val="50000"/>
                  </a:schemeClr>
                </a:solidFill>
                <a:latin typeface="Hind Vadodara"/>
              </a:rPr>
            </a:br>
            <a:r>
              <a:rPr lang="en-US" b="1" dirty="0">
                <a:solidFill>
                  <a:schemeClr val="accent1">
                    <a:lumMod val="50000"/>
                  </a:schemeClr>
                </a:solidFill>
                <a:latin typeface="Hind Vadodara"/>
              </a:rPr>
              <a:t>grid-row-start: 1;</a:t>
            </a:r>
            <a:br>
              <a:rPr lang="en-US" b="1" dirty="0">
                <a:solidFill>
                  <a:schemeClr val="accent1">
                    <a:lumMod val="50000"/>
                  </a:schemeClr>
                </a:solidFill>
                <a:latin typeface="Hind Vadodara"/>
              </a:rPr>
            </a:br>
            <a:r>
              <a:rPr lang="en-US" b="1" dirty="0">
                <a:solidFill>
                  <a:schemeClr val="accent1">
                    <a:lumMod val="50000"/>
                  </a:schemeClr>
                </a:solidFill>
                <a:latin typeface="Hind Vadodara"/>
              </a:rPr>
              <a:t>grid-row-end: 3;}</a:t>
            </a:r>
          </a:p>
          <a:p>
            <a:endParaRPr lang="en-US" b="1" dirty="0">
              <a:solidFill>
                <a:schemeClr val="accent1">
                  <a:lumMod val="50000"/>
                </a:schemeClr>
              </a:solidFill>
              <a:latin typeface="Hind Vadodara"/>
            </a:endParaRPr>
          </a:p>
          <a:p>
            <a:r>
              <a:rPr lang="en-US" b="1" dirty="0">
                <a:solidFill>
                  <a:schemeClr val="accent1">
                    <a:lumMod val="50000"/>
                  </a:schemeClr>
                </a:solidFill>
                <a:latin typeface="Hind Vadodara"/>
              </a:rPr>
              <a:t>.item2 {grid-column-start: 3;</a:t>
            </a:r>
            <a:br>
              <a:rPr lang="en-US" b="1" dirty="0">
                <a:solidFill>
                  <a:schemeClr val="accent1">
                    <a:lumMod val="50000"/>
                  </a:schemeClr>
                </a:solidFill>
                <a:latin typeface="Hind Vadodara"/>
              </a:rPr>
            </a:br>
            <a:r>
              <a:rPr lang="en-US" b="1" dirty="0">
                <a:solidFill>
                  <a:schemeClr val="accent1">
                    <a:lumMod val="50000"/>
                  </a:schemeClr>
                </a:solidFill>
                <a:latin typeface="Hind Vadodara"/>
              </a:rPr>
              <a:t>grid-column-end: 5;</a:t>
            </a:r>
            <a:br>
              <a:rPr lang="en-US" b="1" dirty="0">
                <a:solidFill>
                  <a:schemeClr val="accent1">
                    <a:lumMod val="50000"/>
                  </a:schemeClr>
                </a:solidFill>
                <a:latin typeface="Hind Vadodara"/>
              </a:rPr>
            </a:br>
            <a:r>
              <a:rPr lang="en-US" b="1" dirty="0">
                <a:solidFill>
                  <a:schemeClr val="accent1">
                    <a:lumMod val="50000"/>
                  </a:schemeClr>
                </a:solidFill>
                <a:latin typeface="Hind Vadodara"/>
              </a:rPr>
              <a:t>grid-row-start: 1;</a:t>
            </a:r>
            <a:br>
              <a:rPr lang="en-US" b="1" dirty="0">
                <a:solidFill>
                  <a:schemeClr val="accent1">
                    <a:lumMod val="50000"/>
                  </a:schemeClr>
                </a:solidFill>
                <a:latin typeface="Hind Vadodara"/>
              </a:rPr>
            </a:br>
            <a:r>
              <a:rPr lang="en-US" b="1" dirty="0">
                <a:solidFill>
                  <a:schemeClr val="accent1">
                    <a:lumMod val="50000"/>
                  </a:schemeClr>
                </a:solidFill>
                <a:latin typeface="Hind Vadodara"/>
              </a:rPr>
              <a:t>grid-row-end: 3;}</a:t>
            </a:r>
          </a:p>
          <a:p>
            <a:endParaRPr lang="en-US" b="1" dirty="0">
              <a:solidFill>
                <a:schemeClr val="accent1">
                  <a:lumMod val="50000"/>
                </a:schemeClr>
              </a:solidFill>
              <a:latin typeface="Hind Vadodara"/>
            </a:endParaRPr>
          </a:p>
          <a:p>
            <a:r>
              <a:rPr lang="en-US" b="1" dirty="0">
                <a:solidFill>
                  <a:schemeClr val="accent1">
                    <a:lumMod val="50000"/>
                  </a:schemeClr>
                </a:solidFill>
                <a:latin typeface="Hind Vadodara"/>
              </a:rPr>
              <a:t>.item3 {grid-column-start: 1;</a:t>
            </a:r>
            <a:br>
              <a:rPr lang="en-US" b="1" dirty="0">
                <a:solidFill>
                  <a:schemeClr val="accent1">
                    <a:lumMod val="50000"/>
                  </a:schemeClr>
                </a:solidFill>
                <a:latin typeface="Hind Vadodara"/>
              </a:rPr>
            </a:br>
            <a:r>
              <a:rPr lang="en-US" b="1" dirty="0">
                <a:solidFill>
                  <a:schemeClr val="accent1">
                    <a:lumMod val="50000"/>
                  </a:schemeClr>
                </a:solidFill>
                <a:latin typeface="Hind Vadodara"/>
              </a:rPr>
              <a:t>grid-column-end: 5;</a:t>
            </a:r>
            <a:br>
              <a:rPr lang="en-US" b="1" dirty="0">
                <a:solidFill>
                  <a:schemeClr val="accent1">
                    <a:lumMod val="50000"/>
                  </a:schemeClr>
                </a:solidFill>
                <a:latin typeface="Hind Vadodara"/>
              </a:rPr>
            </a:br>
            <a:r>
              <a:rPr lang="en-US" b="1" dirty="0">
                <a:solidFill>
                  <a:schemeClr val="accent1">
                    <a:lumMod val="50000"/>
                  </a:schemeClr>
                </a:solidFill>
                <a:latin typeface="Hind Vadodara"/>
              </a:rPr>
              <a:t>grid-row-start: 3;</a:t>
            </a:r>
            <a:br>
              <a:rPr lang="en-US" b="1" dirty="0">
                <a:solidFill>
                  <a:schemeClr val="accent1">
                    <a:lumMod val="50000"/>
                  </a:schemeClr>
                </a:solidFill>
                <a:latin typeface="Hind Vadodara"/>
              </a:rPr>
            </a:br>
            <a:r>
              <a:rPr lang="en-US" b="1" dirty="0">
                <a:solidFill>
                  <a:schemeClr val="accent1">
                    <a:lumMod val="50000"/>
                  </a:schemeClr>
                </a:solidFill>
                <a:latin typeface="Hind Vadodara"/>
              </a:rPr>
              <a:t>grid-row-end: 5;}</a:t>
            </a:r>
            <a:endParaRPr lang="en-US" b="1" dirty="0">
              <a:solidFill>
                <a:schemeClr val="accent1">
                  <a:lumMod val="50000"/>
                </a:schemeClr>
              </a:solidFill>
            </a:endParaRPr>
          </a:p>
        </p:txBody>
      </p:sp>
      <p:sp>
        <p:nvSpPr>
          <p:cNvPr id="7" name="Rectangle 6">
            <a:extLst>
              <a:ext uri="{FF2B5EF4-FFF2-40B4-BE49-F238E27FC236}">
                <a16:creationId xmlns:a16="http://schemas.microsoft.com/office/drawing/2014/main" id="{5149FF37-0D73-4A50-8945-A30D7E1B3EC7}"/>
              </a:ext>
            </a:extLst>
          </p:cNvPr>
          <p:cNvSpPr/>
          <p:nvPr/>
        </p:nvSpPr>
        <p:spPr>
          <a:xfrm>
            <a:off x="4242335" y="1103964"/>
            <a:ext cx="4572000" cy="2677656"/>
          </a:xfrm>
          <a:prstGeom prst="rect">
            <a:avLst/>
          </a:prstGeom>
        </p:spPr>
        <p:txBody>
          <a:bodyPr>
            <a:spAutoFit/>
          </a:bodyPr>
          <a:lstStyle/>
          <a:p>
            <a:r>
              <a:rPr lang="en-US" sz="2400" b="1" dirty="0">
                <a:latin typeface="Hind Vadodara"/>
              </a:rPr>
              <a:t>HTML</a:t>
            </a:r>
            <a:br>
              <a:rPr lang="en-US" dirty="0"/>
            </a:br>
            <a:r>
              <a:rPr lang="en-US" b="1" dirty="0">
                <a:solidFill>
                  <a:srgbClr val="2A6AAA"/>
                </a:solidFill>
                <a:latin typeface="Hind Vadodara"/>
              </a:rPr>
              <a:t>&lt;div class="container"&gt;</a:t>
            </a:r>
          </a:p>
          <a:p>
            <a:br>
              <a:rPr lang="en-US" b="1" dirty="0">
                <a:solidFill>
                  <a:srgbClr val="2A6AAA"/>
                </a:solidFill>
                <a:latin typeface="Hind Vadodara"/>
              </a:rPr>
            </a:br>
            <a:r>
              <a:rPr lang="en-US" b="1" dirty="0">
                <a:solidFill>
                  <a:srgbClr val="2A6AAA"/>
                </a:solidFill>
                <a:latin typeface="Hind Vadodara"/>
              </a:rPr>
              <a:t>&lt;div class="item1"&gt;Grid Item 1&lt;/div&gt;</a:t>
            </a:r>
            <a:br>
              <a:rPr lang="en-US" b="1" dirty="0">
                <a:solidFill>
                  <a:srgbClr val="2A6AAA"/>
                </a:solidFill>
                <a:latin typeface="Hind Vadodara"/>
              </a:rPr>
            </a:br>
            <a:r>
              <a:rPr lang="en-US" b="1" dirty="0">
                <a:solidFill>
                  <a:srgbClr val="2A6AAA"/>
                </a:solidFill>
                <a:latin typeface="Hind Vadodara"/>
              </a:rPr>
              <a:t>&lt;div class="item2"&gt;Grid Item 2&lt;/div&gt;</a:t>
            </a:r>
            <a:br>
              <a:rPr lang="en-US" b="1" dirty="0">
                <a:solidFill>
                  <a:srgbClr val="2A6AAA"/>
                </a:solidFill>
                <a:latin typeface="Hind Vadodara"/>
              </a:rPr>
            </a:br>
            <a:r>
              <a:rPr lang="en-US" b="1" dirty="0">
                <a:solidFill>
                  <a:srgbClr val="2A6AAA"/>
                </a:solidFill>
                <a:latin typeface="Hind Vadodara"/>
              </a:rPr>
              <a:t>&lt;div class="item3"&gt;Grid Item 3&lt;/div&gt;</a:t>
            </a:r>
            <a:br>
              <a:rPr lang="en-US" b="1" dirty="0">
                <a:solidFill>
                  <a:srgbClr val="2A6AAA"/>
                </a:solidFill>
                <a:latin typeface="Hind Vadodara"/>
              </a:rPr>
            </a:br>
            <a:endParaRPr lang="en-US" b="1" dirty="0">
              <a:solidFill>
                <a:srgbClr val="2A6AAA"/>
              </a:solidFill>
              <a:latin typeface="Hind Vadodara"/>
            </a:endParaRPr>
          </a:p>
          <a:p>
            <a:r>
              <a:rPr lang="en-US" b="1" dirty="0">
                <a:solidFill>
                  <a:srgbClr val="2A6AAA"/>
                </a:solidFill>
                <a:latin typeface="Hind Vadodara"/>
              </a:rPr>
              <a:t>&lt;/div&gt;</a:t>
            </a:r>
            <a:br>
              <a:rPr lang="en-US" dirty="0">
                <a:solidFill>
                  <a:srgbClr val="2A6AAA"/>
                </a:solidFill>
                <a:latin typeface="Hind Vadodara"/>
              </a:rPr>
            </a:br>
            <a:endParaRPr lang="en-US" dirty="0"/>
          </a:p>
        </p:txBody>
      </p:sp>
    </p:spTree>
    <p:extLst>
      <p:ext uri="{BB962C8B-B14F-4D97-AF65-F5344CB8AC3E}">
        <p14:creationId xmlns:p14="http://schemas.microsoft.com/office/powerpoint/2010/main" val="41238154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C1422-B6EB-4D38-96DF-BCC9EB8C3FD5}"/>
              </a:ext>
            </a:extLst>
          </p:cNvPr>
          <p:cNvSpPr>
            <a:spLocks noGrp="1"/>
          </p:cNvSpPr>
          <p:nvPr>
            <p:ph type="title"/>
          </p:nvPr>
        </p:nvSpPr>
        <p:spPr>
          <a:xfrm>
            <a:off x="132186" y="268035"/>
            <a:ext cx="8458200" cy="1143000"/>
          </a:xfrm>
        </p:spPr>
        <p:txBody>
          <a:bodyPr/>
          <a:lstStyle/>
          <a:p>
            <a:r>
              <a:rPr lang="en-US" dirty="0"/>
              <a:t>Twitter Bootstrap: </a:t>
            </a:r>
            <a:br>
              <a:rPr lang="en-US" dirty="0"/>
            </a:br>
            <a:r>
              <a:rPr lang="en-US" dirty="0"/>
              <a:t>12 Column Grid</a:t>
            </a:r>
          </a:p>
        </p:txBody>
      </p:sp>
      <p:sp>
        <p:nvSpPr>
          <p:cNvPr id="5" name="Footer Placeholder 4">
            <a:extLst>
              <a:ext uri="{FF2B5EF4-FFF2-40B4-BE49-F238E27FC236}">
                <a16:creationId xmlns:a16="http://schemas.microsoft.com/office/drawing/2014/main" id="{B2D06127-5259-429A-9569-1F350E8FB2B1}"/>
              </a:ext>
            </a:extLst>
          </p:cNvPr>
          <p:cNvSpPr>
            <a:spLocks noGrp="1"/>
          </p:cNvSpPr>
          <p:nvPr>
            <p:ph type="ftr" sz="quarter" idx="16"/>
          </p:nvPr>
        </p:nvSpPr>
        <p:spPr/>
        <p:txBody>
          <a:bodyPr/>
          <a:lstStyle/>
          <a:p>
            <a:r>
              <a:rPr lang="en-US"/>
              <a:t>HTML and CSS</a:t>
            </a:r>
          </a:p>
        </p:txBody>
      </p:sp>
      <p:pic>
        <p:nvPicPr>
          <p:cNvPr id="7170" name="Picture 2" descr="Bootstrap 12 column grid">
            <a:extLst>
              <a:ext uri="{FF2B5EF4-FFF2-40B4-BE49-F238E27FC236}">
                <a16:creationId xmlns:a16="http://schemas.microsoft.com/office/drawing/2014/main" id="{5ABA2FDA-85C9-4788-A9DE-95DCFEC90E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0" t="14524" r="2500" b="13263"/>
          <a:stretch/>
        </p:blipFill>
        <p:spPr bwMode="auto">
          <a:xfrm>
            <a:off x="0" y="2279715"/>
            <a:ext cx="9142445" cy="3929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3754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C1422-B6EB-4D38-96DF-BCC9EB8C3FD5}"/>
              </a:ext>
            </a:extLst>
          </p:cNvPr>
          <p:cNvSpPr>
            <a:spLocks noGrp="1"/>
          </p:cNvSpPr>
          <p:nvPr>
            <p:ph type="title"/>
          </p:nvPr>
        </p:nvSpPr>
        <p:spPr>
          <a:xfrm>
            <a:off x="132186" y="268035"/>
            <a:ext cx="8458200" cy="646365"/>
          </a:xfrm>
        </p:spPr>
        <p:txBody>
          <a:bodyPr/>
          <a:lstStyle/>
          <a:p>
            <a:r>
              <a:rPr lang="en-US" dirty="0"/>
              <a:t>Twitter Bootstrap Code</a:t>
            </a:r>
          </a:p>
        </p:txBody>
      </p:sp>
      <p:sp>
        <p:nvSpPr>
          <p:cNvPr id="5" name="Footer Placeholder 4">
            <a:extLst>
              <a:ext uri="{FF2B5EF4-FFF2-40B4-BE49-F238E27FC236}">
                <a16:creationId xmlns:a16="http://schemas.microsoft.com/office/drawing/2014/main" id="{B2D06127-5259-429A-9569-1F350E8FB2B1}"/>
              </a:ext>
            </a:extLst>
          </p:cNvPr>
          <p:cNvSpPr>
            <a:spLocks noGrp="1"/>
          </p:cNvSpPr>
          <p:nvPr>
            <p:ph type="ftr" sz="quarter" idx="16"/>
          </p:nvPr>
        </p:nvSpPr>
        <p:spPr/>
        <p:txBody>
          <a:bodyPr/>
          <a:lstStyle/>
          <a:p>
            <a:r>
              <a:rPr lang="en-US"/>
              <a:t>HTML and CSS</a:t>
            </a:r>
          </a:p>
        </p:txBody>
      </p:sp>
      <p:pic>
        <p:nvPicPr>
          <p:cNvPr id="9218" name="Picture 2" descr="Bootstrap columns and rows">
            <a:extLst>
              <a:ext uri="{FF2B5EF4-FFF2-40B4-BE49-F238E27FC236}">
                <a16:creationId xmlns:a16="http://schemas.microsoft.com/office/drawing/2014/main" id="{BEC4E69E-BBFD-4F06-94A5-2F90E6592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748" y="1337680"/>
            <a:ext cx="8582025" cy="33147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2C21A8ED-CE2A-4962-976F-0B20A38DD596}"/>
              </a:ext>
            </a:extLst>
          </p:cNvPr>
          <p:cNvSpPr/>
          <p:nvPr/>
        </p:nvSpPr>
        <p:spPr>
          <a:xfrm>
            <a:off x="472440" y="4800600"/>
            <a:ext cx="7162800" cy="1938992"/>
          </a:xfrm>
          <a:prstGeom prst="rect">
            <a:avLst/>
          </a:prstGeom>
        </p:spPr>
        <p:txBody>
          <a:bodyPr wrap="square">
            <a:spAutoFit/>
          </a:bodyPr>
          <a:lstStyle/>
          <a:p>
            <a:r>
              <a:rPr lang="en-US" sz="2000" b="1" dirty="0">
                <a:solidFill>
                  <a:srgbClr val="657B83"/>
                </a:solidFill>
                <a:latin typeface="sfmono-regular"/>
              </a:rPr>
              <a:t>&lt;</a:t>
            </a:r>
            <a:r>
              <a:rPr lang="en-US" sz="2000" b="1" dirty="0">
                <a:solidFill>
                  <a:srgbClr val="268BD2"/>
                </a:solidFill>
                <a:latin typeface="sfmono-regular"/>
              </a:rPr>
              <a:t>div</a:t>
            </a:r>
            <a:r>
              <a:rPr lang="en-US" sz="2000" b="1" dirty="0">
                <a:solidFill>
                  <a:srgbClr val="657B83"/>
                </a:solidFill>
                <a:latin typeface="sfmono-regular"/>
              </a:rPr>
              <a:t> </a:t>
            </a:r>
            <a:r>
              <a:rPr lang="en-US" sz="2000" b="1" dirty="0">
                <a:solidFill>
                  <a:srgbClr val="B58900"/>
                </a:solidFill>
                <a:latin typeface="sfmono-regular"/>
              </a:rPr>
              <a:t>class</a:t>
            </a:r>
            <a:r>
              <a:rPr lang="en-US" sz="2000" b="1" dirty="0">
                <a:solidFill>
                  <a:srgbClr val="657B83"/>
                </a:solidFill>
                <a:latin typeface="sfmono-regular"/>
              </a:rPr>
              <a:t>=</a:t>
            </a:r>
            <a:r>
              <a:rPr lang="en-US" sz="2000" b="1" dirty="0">
                <a:solidFill>
                  <a:srgbClr val="2AA198"/>
                </a:solidFill>
                <a:latin typeface="sfmono-regular"/>
              </a:rPr>
              <a:t>"container"</a:t>
            </a:r>
            <a:r>
              <a:rPr lang="en-US" sz="2000" b="1" dirty="0">
                <a:solidFill>
                  <a:srgbClr val="657B83"/>
                </a:solidFill>
                <a:latin typeface="sfmono-regular"/>
              </a:rPr>
              <a:t>&gt; </a:t>
            </a:r>
          </a:p>
          <a:p>
            <a:pPr lvl="1"/>
            <a:r>
              <a:rPr lang="en-US" sz="2000" b="1" dirty="0">
                <a:solidFill>
                  <a:srgbClr val="657B83"/>
                </a:solidFill>
                <a:latin typeface="sfmono-regular"/>
              </a:rPr>
              <a:t>&lt;</a:t>
            </a:r>
            <a:r>
              <a:rPr lang="en-US" sz="2000" b="1" dirty="0">
                <a:solidFill>
                  <a:srgbClr val="268BD2"/>
                </a:solidFill>
                <a:latin typeface="sfmono-regular"/>
              </a:rPr>
              <a:t>div</a:t>
            </a:r>
            <a:r>
              <a:rPr lang="en-US" sz="2000" b="1" dirty="0">
                <a:solidFill>
                  <a:srgbClr val="657B83"/>
                </a:solidFill>
                <a:latin typeface="sfmono-regular"/>
              </a:rPr>
              <a:t> </a:t>
            </a:r>
            <a:r>
              <a:rPr lang="en-US" sz="2000" b="1" dirty="0">
                <a:solidFill>
                  <a:srgbClr val="B58900"/>
                </a:solidFill>
                <a:latin typeface="sfmono-regular"/>
              </a:rPr>
              <a:t>class</a:t>
            </a:r>
            <a:r>
              <a:rPr lang="en-US" sz="2000" b="1" dirty="0">
                <a:solidFill>
                  <a:srgbClr val="657B83"/>
                </a:solidFill>
                <a:latin typeface="sfmono-regular"/>
              </a:rPr>
              <a:t>=</a:t>
            </a:r>
            <a:r>
              <a:rPr lang="en-US" sz="2000" b="1" dirty="0">
                <a:solidFill>
                  <a:srgbClr val="2AA198"/>
                </a:solidFill>
                <a:latin typeface="sfmono-regular"/>
              </a:rPr>
              <a:t>"row"</a:t>
            </a:r>
            <a:r>
              <a:rPr lang="en-US" sz="2000" b="1" dirty="0">
                <a:solidFill>
                  <a:srgbClr val="657B83"/>
                </a:solidFill>
                <a:latin typeface="sfmono-regular"/>
              </a:rPr>
              <a:t>&gt;</a:t>
            </a:r>
          </a:p>
          <a:p>
            <a:pPr lvl="2"/>
            <a:r>
              <a:rPr lang="en-US" sz="2000" b="1" dirty="0">
                <a:solidFill>
                  <a:srgbClr val="657B83"/>
                </a:solidFill>
                <a:latin typeface="sfmono-regular"/>
              </a:rPr>
              <a:t>&lt;</a:t>
            </a:r>
            <a:r>
              <a:rPr lang="en-US" sz="2000" b="1" dirty="0">
                <a:solidFill>
                  <a:srgbClr val="268BD2"/>
                </a:solidFill>
                <a:latin typeface="sfmono-regular"/>
              </a:rPr>
              <a:t>div</a:t>
            </a:r>
            <a:r>
              <a:rPr lang="en-US" sz="2000" b="1" dirty="0">
                <a:solidFill>
                  <a:srgbClr val="657B83"/>
                </a:solidFill>
                <a:latin typeface="sfmono-regular"/>
              </a:rPr>
              <a:t> </a:t>
            </a:r>
            <a:r>
              <a:rPr lang="en-US" sz="2000" b="1" dirty="0">
                <a:solidFill>
                  <a:srgbClr val="B58900"/>
                </a:solidFill>
                <a:latin typeface="sfmono-regular"/>
              </a:rPr>
              <a:t>class</a:t>
            </a:r>
            <a:r>
              <a:rPr lang="en-US" sz="2000" b="1" dirty="0">
                <a:solidFill>
                  <a:srgbClr val="657B83"/>
                </a:solidFill>
                <a:latin typeface="sfmono-regular"/>
              </a:rPr>
              <a:t>=</a:t>
            </a:r>
            <a:r>
              <a:rPr lang="en-US" sz="2000" b="1" dirty="0">
                <a:solidFill>
                  <a:srgbClr val="2AA198"/>
                </a:solidFill>
                <a:latin typeface="sfmono-regular"/>
              </a:rPr>
              <a:t>"col-sm-3"</a:t>
            </a:r>
            <a:r>
              <a:rPr lang="en-US" sz="2000" b="1" dirty="0">
                <a:solidFill>
                  <a:srgbClr val="657B83"/>
                </a:solidFill>
                <a:latin typeface="sfmono-regular"/>
              </a:rPr>
              <a:t>&gt; Content 25% of page width &lt;/</a:t>
            </a:r>
            <a:r>
              <a:rPr lang="en-US" sz="2000" b="1" dirty="0">
                <a:solidFill>
                  <a:srgbClr val="268BD2"/>
                </a:solidFill>
                <a:latin typeface="sfmono-regular"/>
              </a:rPr>
              <a:t>div</a:t>
            </a:r>
            <a:r>
              <a:rPr lang="en-US" sz="2000" b="1" dirty="0">
                <a:solidFill>
                  <a:srgbClr val="657B83"/>
                </a:solidFill>
                <a:latin typeface="sfmono-regular"/>
              </a:rPr>
              <a:t>&gt; </a:t>
            </a:r>
          </a:p>
          <a:p>
            <a:pPr lvl="2"/>
            <a:r>
              <a:rPr lang="en-US" sz="2000" b="1" dirty="0">
                <a:solidFill>
                  <a:srgbClr val="657B83"/>
                </a:solidFill>
                <a:latin typeface="sfmono-regular"/>
              </a:rPr>
              <a:t>&lt;</a:t>
            </a:r>
            <a:r>
              <a:rPr lang="en-US" sz="2000" b="1" dirty="0">
                <a:solidFill>
                  <a:srgbClr val="268BD2"/>
                </a:solidFill>
                <a:latin typeface="sfmono-regular"/>
              </a:rPr>
              <a:t>div</a:t>
            </a:r>
            <a:r>
              <a:rPr lang="en-US" sz="2000" b="1" dirty="0">
                <a:solidFill>
                  <a:srgbClr val="657B83"/>
                </a:solidFill>
                <a:latin typeface="sfmono-regular"/>
              </a:rPr>
              <a:t> </a:t>
            </a:r>
            <a:r>
              <a:rPr lang="en-US" sz="2000" b="1" dirty="0">
                <a:solidFill>
                  <a:srgbClr val="B58900"/>
                </a:solidFill>
                <a:latin typeface="sfmono-regular"/>
              </a:rPr>
              <a:t>class</a:t>
            </a:r>
            <a:r>
              <a:rPr lang="en-US" sz="2000" b="1" dirty="0">
                <a:solidFill>
                  <a:srgbClr val="657B83"/>
                </a:solidFill>
                <a:latin typeface="sfmono-regular"/>
              </a:rPr>
              <a:t>=</a:t>
            </a:r>
            <a:r>
              <a:rPr lang="en-US" sz="2000" b="1" dirty="0">
                <a:solidFill>
                  <a:srgbClr val="2AA198"/>
                </a:solidFill>
                <a:latin typeface="sfmono-regular"/>
              </a:rPr>
              <a:t>"col-sm-6"</a:t>
            </a:r>
            <a:r>
              <a:rPr lang="en-US" sz="2000" b="1" dirty="0">
                <a:solidFill>
                  <a:srgbClr val="657B83"/>
                </a:solidFill>
                <a:latin typeface="sfmono-regular"/>
              </a:rPr>
              <a:t>&gt; Content 50% of page width &lt;/</a:t>
            </a:r>
            <a:r>
              <a:rPr lang="en-US" sz="2000" b="1" dirty="0">
                <a:solidFill>
                  <a:srgbClr val="268BD2"/>
                </a:solidFill>
                <a:latin typeface="sfmono-regular"/>
              </a:rPr>
              <a:t>div</a:t>
            </a:r>
            <a:r>
              <a:rPr lang="en-US" sz="2000" b="1" dirty="0">
                <a:solidFill>
                  <a:srgbClr val="657B83"/>
                </a:solidFill>
                <a:latin typeface="sfmono-regular"/>
              </a:rPr>
              <a:t>&gt;</a:t>
            </a:r>
          </a:p>
          <a:p>
            <a:pPr lvl="1"/>
            <a:r>
              <a:rPr lang="en-US" sz="2000" b="1" dirty="0">
                <a:solidFill>
                  <a:srgbClr val="657B83"/>
                </a:solidFill>
                <a:latin typeface="sfmono-regular"/>
              </a:rPr>
              <a:t>&lt;/</a:t>
            </a:r>
            <a:r>
              <a:rPr lang="en-US" sz="2000" b="1" dirty="0">
                <a:solidFill>
                  <a:srgbClr val="268BD2"/>
                </a:solidFill>
                <a:latin typeface="sfmono-regular"/>
              </a:rPr>
              <a:t>div</a:t>
            </a:r>
            <a:r>
              <a:rPr lang="en-US" sz="2000" b="1" dirty="0">
                <a:solidFill>
                  <a:srgbClr val="657B83"/>
                </a:solidFill>
                <a:latin typeface="sfmono-regular"/>
              </a:rPr>
              <a:t>&gt; </a:t>
            </a:r>
          </a:p>
          <a:p>
            <a:r>
              <a:rPr lang="en-US" sz="2000" b="1" dirty="0">
                <a:solidFill>
                  <a:srgbClr val="657B83"/>
                </a:solidFill>
                <a:latin typeface="sfmono-regular"/>
              </a:rPr>
              <a:t>&lt;/</a:t>
            </a:r>
            <a:r>
              <a:rPr lang="en-US" sz="2000" b="1" dirty="0">
                <a:solidFill>
                  <a:srgbClr val="268BD2"/>
                </a:solidFill>
                <a:latin typeface="sfmono-regular"/>
              </a:rPr>
              <a:t>div</a:t>
            </a:r>
            <a:r>
              <a:rPr lang="en-US" sz="2000" b="1" dirty="0">
                <a:solidFill>
                  <a:srgbClr val="657B83"/>
                </a:solidFill>
                <a:latin typeface="sfmono-regular"/>
              </a:rPr>
              <a:t>&gt;</a:t>
            </a:r>
            <a:endParaRPr lang="en-US" sz="2000" b="1" dirty="0"/>
          </a:p>
        </p:txBody>
      </p:sp>
    </p:spTree>
    <p:extLst>
      <p:ext uri="{BB962C8B-B14F-4D97-AF65-F5344CB8AC3E}">
        <p14:creationId xmlns:p14="http://schemas.microsoft.com/office/powerpoint/2010/main" val="24370557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152400" y="70644"/>
            <a:ext cx="7467600" cy="1143000"/>
          </a:xfrm>
          <a:prstGeom prst="rect">
            <a:avLst/>
          </a:prstGeom>
        </p:spPr>
        <p:txBody>
          <a:bodyPr vert="horz" lIns="91425" tIns="91425" rIns="91425" bIns="91425" anchor="ctr" anchorCtr="0">
            <a:noAutofit/>
          </a:bodyPr>
          <a:lstStyle/>
          <a:p>
            <a:pPr lvl="0"/>
            <a:r>
              <a:rPr lang="en-US" dirty="0"/>
              <a:t>Introduction to Responsive Web Design</a:t>
            </a:r>
            <a:endParaRPr lang="en" dirty="0"/>
          </a:p>
        </p:txBody>
      </p:sp>
      <p:sp>
        <p:nvSpPr>
          <p:cNvPr id="131" name="Shape 131"/>
          <p:cNvSpPr txBox="1">
            <a:spLocks noGrp="1"/>
          </p:cNvSpPr>
          <p:nvPr>
            <p:ph sz="quarter" idx="1"/>
          </p:nvPr>
        </p:nvSpPr>
        <p:spPr>
          <a:prstGeom prst="rect">
            <a:avLst/>
          </a:prstGeom>
        </p:spPr>
        <p:txBody>
          <a:bodyPr vert="horz" lIns="91425" tIns="91425" rIns="91425" bIns="91425" anchor="t" anchorCtr="0">
            <a:noAutofit/>
          </a:bodyPr>
          <a:lstStyle/>
          <a:p>
            <a:pPr marL="101600">
              <a:buClr>
                <a:srgbClr val="434343"/>
              </a:buClr>
            </a:pPr>
            <a:endParaRPr lang="en-US" sz="2000" dirty="0">
              <a:solidFill>
                <a:srgbClr val="434343"/>
              </a:solidFill>
            </a:endParaRPr>
          </a:p>
          <a:p>
            <a:pPr marL="457200" indent="-355600">
              <a:buClr>
                <a:srgbClr val="434343"/>
              </a:buClr>
              <a:buChar char="●"/>
            </a:pPr>
            <a:endParaRPr lang="en-US" sz="2000" dirty="0">
              <a:solidFill>
                <a:srgbClr val="434343"/>
              </a:solidFill>
            </a:endParaRPr>
          </a:p>
          <a:p>
            <a:pPr marL="101600">
              <a:buClr>
                <a:srgbClr val="434343"/>
              </a:buClr>
            </a:pPr>
            <a:endParaRPr lang="en-US" sz="2000" dirty="0">
              <a:solidFill>
                <a:srgbClr val="434343"/>
              </a:solidFill>
            </a:endParaRPr>
          </a:p>
          <a:p>
            <a:pPr marL="101600">
              <a:buClr>
                <a:srgbClr val="434343"/>
              </a:buClr>
            </a:pPr>
            <a:endParaRPr lang="en-US" sz="2000" dirty="0">
              <a:solidFill>
                <a:srgbClr val="434343"/>
              </a:solidFill>
            </a:endParaRPr>
          </a:p>
          <a:p>
            <a:pPr marL="101600">
              <a:buClr>
                <a:srgbClr val="434343"/>
              </a:buClr>
            </a:pPr>
            <a:endParaRPr lang="en-US" sz="2000" dirty="0">
              <a:solidFill>
                <a:srgbClr val="434343"/>
              </a:solidFill>
            </a:endParaRPr>
          </a:p>
          <a:p>
            <a:pPr marL="101600">
              <a:buClr>
                <a:srgbClr val="434343"/>
              </a:buClr>
            </a:pPr>
            <a:endParaRPr lang="en-US" sz="2000" dirty="0">
              <a:solidFill>
                <a:srgbClr val="434343"/>
              </a:solidFill>
            </a:endParaRPr>
          </a:p>
          <a:p>
            <a:pPr marL="101600">
              <a:buClr>
                <a:srgbClr val="434343"/>
              </a:buClr>
            </a:pPr>
            <a:endParaRPr lang="en-US" sz="2000" dirty="0">
              <a:solidFill>
                <a:srgbClr val="434343"/>
              </a:solidFill>
            </a:endParaRPr>
          </a:p>
        </p:txBody>
      </p:sp>
      <p:sp>
        <p:nvSpPr>
          <p:cNvPr id="5" name="Shape 131"/>
          <p:cNvSpPr txBox="1">
            <a:spLocks/>
          </p:cNvSpPr>
          <p:nvPr/>
        </p:nvSpPr>
        <p:spPr>
          <a:xfrm>
            <a:off x="3962400" y="722376"/>
            <a:ext cx="4800600" cy="2325624"/>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pPr lvl="0"/>
            <a:r>
              <a:rPr lang="en-US" b="1" dirty="0">
                <a:solidFill>
                  <a:srgbClr val="434343"/>
                </a:solidFill>
              </a:rPr>
              <a:t>A responsive web design, built with HTML5 and CSS3, allows a website to work across multiple devices and screens.</a:t>
            </a:r>
          </a:p>
          <a:p>
            <a:pPr lvl="0"/>
            <a:r>
              <a:rPr lang="en-US" b="1" dirty="0">
                <a:solidFill>
                  <a:srgbClr val="434343"/>
                </a:solidFill>
              </a:rPr>
              <a:t>It enables the layout and capabilities of a website to respond to their environment (screen size, input type, device/browser capabilities).</a:t>
            </a:r>
          </a:p>
          <a:p>
            <a:pPr marL="457200" indent="-355600">
              <a:buClr>
                <a:srgbClr val="434343"/>
              </a:buClr>
              <a:buFont typeface="Calibri"/>
              <a:buChar char="●"/>
            </a:pPr>
            <a:endParaRPr lang="en-US" b="1" dirty="0">
              <a:solidFill>
                <a:srgbClr val="434343"/>
              </a:solidFill>
            </a:endParaRPr>
          </a:p>
        </p:txBody>
      </p:sp>
      <p:pic>
        <p:nvPicPr>
          <p:cNvPr id="17410" name="Picture 2" descr="Related image">
            <a:extLst>
              <a:ext uri="{FF2B5EF4-FFF2-40B4-BE49-F238E27FC236}">
                <a16:creationId xmlns:a16="http://schemas.microsoft.com/office/drawing/2014/main" id="{E11BEA1A-592C-4A65-A296-E47912FD2DB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 y="2398776"/>
            <a:ext cx="794385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819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975"/>
            <a:ext cx="7467600" cy="1143000"/>
          </a:xfrm>
        </p:spPr>
        <p:txBody>
          <a:bodyPr/>
          <a:lstStyle/>
          <a:p>
            <a:r>
              <a:rPr lang="en-US" dirty="0"/>
              <a:t>Responsive Web Design</a:t>
            </a:r>
          </a:p>
        </p:txBody>
      </p:sp>
      <p:sp>
        <p:nvSpPr>
          <p:cNvPr id="3" name="Content Placeholder 2"/>
          <p:cNvSpPr>
            <a:spLocks noGrp="1"/>
          </p:cNvSpPr>
          <p:nvPr>
            <p:ph sz="quarter" idx="1"/>
          </p:nvPr>
        </p:nvSpPr>
        <p:spPr>
          <a:xfrm>
            <a:off x="381000" y="1676400"/>
            <a:ext cx="7772400" cy="4797552"/>
          </a:xfrm>
        </p:spPr>
        <p:txBody>
          <a:bodyPr>
            <a:normAutofit/>
          </a:bodyPr>
          <a:lstStyle/>
          <a:p>
            <a:r>
              <a:rPr lang="en-US" sz="2800" dirty="0"/>
              <a:t>A webpage that automatically reformats itself for a smartphone, tablet or desktop PC.</a:t>
            </a:r>
          </a:p>
          <a:p>
            <a:r>
              <a:rPr lang="en-US" sz="2800" dirty="0"/>
              <a:t>Originally conceived by Ethan Marcotte with his groundbreaking article in 2009:</a:t>
            </a:r>
          </a:p>
          <a:p>
            <a:pPr lvl="1"/>
            <a:r>
              <a:rPr lang="en-US" sz="2400" dirty="0"/>
              <a:t>Article: </a:t>
            </a:r>
            <a:r>
              <a:rPr lang="en-US" sz="2400" dirty="0">
                <a:hlinkClick r:id="rId2"/>
              </a:rPr>
              <a:t>http://alistapart.com/article/fluidgrids</a:t>
            </a:r>
            <a:endParaRPr lang="en-US" sz="2400" dirty="0"/>
          </a:p>
          <a:p>
            <a:pPr lvl="1"/>
            <a:r>
              <a:rPr lang="en-US" sz="2400" dirty="0"/>
              <a:t>Baker Street Layout: </a:t>
            </a:r>
            <a:r>
              <a:rPr lang="en-US" sz="2400" dirty="0">
                <a:hlinkClick r:id="rId3"/>
              </a:rPr>
              <a:t>http://alistapart.com/d/responsive-web-design/ex/ex-site-flexible.html</a:t>
            </a:r>
            <a:endParaRPr lang="en-US" sz="2400" dirty="0"/>
          </a:p>
        </p:txBody>
      </p:sp>
      <p:sp>
        <p:nvSpPr>
          <p:cNvPr id="4" name="Date Placeholder 3">
            <a:extLst>
              <a:ext uri="{FF2B5EF4-FFF2-40B4-BE49-F238E27FC236}">
                <a16:creationId xmlns:a16="http://schemas.microsoft.com/office/drawing/2014/main" id="{F546A4C1-E781-4274-9D21-48858F16A154}"/>
              </a:ext>
            </a:extLst>
          </p:cNvPr>
          <p:cNvSpPr>
            <a:spLocks noGrp="1"/>
          </p:cNvSpPr>
          <p:nvPr>
            <p:ph type="dt" sz="half" idx="14"/>
          </p:nvPr>
        </p:nvSpPr>
        <p:spPr/>
        <p:txBody>
          <a:bodyPr/>
          <a:lstStyle/>
          <a:p>
            <a:fld id="{948F4457-1C7A-449F-A5F8-BEA906A48883}" type="datetime1">
              <a:rPr lang="en-US" smtClean="0"/>
              <a:t>3/11/2020</a:t>
            </a:fld>
            <a:endParaRPr lang="en-US"/>
          </a:p>
        </p:txBody>
      </p:sp>
      <p:sp>
        <p:nvSpPr>
          <p:cNvPr id="5" name="Footer Placeholder 4">
            <a:extLst>
              <a:ext uri="{FF2B5EF4-FFF2-40B4-BE49-F238E27FC236}">
                <a16:creationId xmlns:a16="http://schemas.microsoft.com/office/drawing/2014/main" id="{4B16B39A-12DE-4A11-914B-C1FBBF9242E5}"/>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143947545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98250" y="391982"/>
            <a:ext cx="8826600" cy="602700"/>
          </a:xfrm>
          <a:prstGeom prst="rect">
            <a:avLst/>
          </a:prstGeom>
        </p:spPr>
        <p:txBody>
          <a:bodyPr vert="horz" lIns="91425" tIns="91425" rIns="91425" bIns="91425" anchor="ctr" anchorCtr="0">
            <a:noAutofit/>
          </a:bodyPr>
          <a:lstStyle/>
          <a:p>
            <a:pPr lvl="0"/>
            <a:r>
              <a:rPr lang="en-US" sz="3200" b="1" dirty="0"/>
              <a:t>Responsive Web Design in a Nutshell</a:t>
            </a:r>
            <a:endParaRPr lang="en" sz="3200" b="1" dirty="0"/>
          </a:p>
        </p:txBody>
      </p:sp>
      <p:sp>
        <p:nvSpPr>
          <p:cNvPr id="5" name="Shape 131"/>
          <p:cNvSpPr txBox="1">
            <a:spLocks/>
          </p:cNvSpPr>
          <p:nvPr/>
        </p:nvSpPr>
        <p:spPr>
          <a:xfrm>
            <a:off x="167277" y="1476300"/>
            <a:ext cx="6400249" cy="4292725"/>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pPr marL="444500" indent="-342900">
              <a:buClr>
                <a:srgbClr val="434343"/>
              </a:buClr>
              <a:buFont typeface="Arial" panose="020B0604020202020204" pitchFamily="34" charset="0"/>
              <a:buChar char="•"/>
            </a:pPr>
            <a:r>
              <a:rPr lang="en-US" sz="2800" b="1" dirty="0">
                <a:solidFill>
                  <a:srgbClr val="434343"/>
                </a:solidFill>
              </a:rPr>
              <a:t>Responsive web design is the presentation of web content in the most relevant format for the viewport and device accessing it</a:t>
            </a:r>
          </a:p>
          <a:p>
            <a:pPr marL="444500" indent="-342900">
              <a:buClr>
                <a:srgbClr val="434343"/>
              </a:buClr>
              <a:buFont typeface="Arial" panose="020B0604020202020204" pitchFamily="34" charset="0"/>
              <a:buChar char="•"/>
            </a:pPr>
            <a:r>
              <a:rPr lang="en-US" sz="2800" b="1" dirty="0">
                <a:solidFill>
                  <a:srgbClr val="434343"/>
                </a:solidFill>
              </a:rPr>
              <a:t>In simpler terms, it means providing an optimal user experience, irrespective of the size of the browser or the type of the device being used</a:t>
            </a:r>
          </a:p>
          <a:p>
            <a:pPr marL="457200" indent="-355600">
              <a:buClr>
                <a:srgbClr val="434343"/>
              </a:buClr>
              <a:buFont typeface="Calibri"/>
              <a:buChar char="●"/>
            </a:pPr>
            <a:endParaRPr lang="en-US" sz="2000" dirty="0">
              <a:solidFill>
                <a:srgbClr val="434343"/>
              </a:solidFill>
            </a:endParaRPr>
          </a:p>
        </p:txBody>
      </p:sp>
      <p:pic>
        <p:nvPicPr>
          <p:cNvPr id="6" name="Picture 2" descr="Image result for non-responsive website 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7526" y="1846210"/>
            <a:ext cx="2119274" cy="367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76429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a:t>Progressive Enhancement v/s Graceful Degradation</a:t>
            </a:r>
          </a:p>
        </p:txBody>
      </p:sp>
      <p:pic>
        <p:nvPicPr>
          <p:cNvPr id="4098" name="Picture 2" descr="Image result for responsive web designing approach"/>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1752600"/>
            <a:ext cx="5818476" cy="4038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672664" y="1945463"/>
            <a:ext cx="3252185" cy="4154984"/>
          </a:xfrm>
          <a:prstGeom prst="rect">
            <a:avLst/>
          </a:prstGeom>
          <a:noFill/>
        </p:spPr>
        <p:txBody>
          <a:bodyPr wrap="square" rtlCol="0">
            <a:spAutoFit/>
          </a:bodyPr>
          <a:lstStyle/>
          <a:p>
            <a:r>
              <a:rPr lang="en-US" sz="2400" b="1" dirty="0">
                <a:solidFill>
                  <a:srgbClr val="434343"/>
                </a:solidFill>
                <a:latin typeface="Calibri"/>
                <a:ea typeface="Calibri"/>
                <a:cs typeface="Calibri"/>
                <a:sym typeface="Calibri"/>
              </a:rPr>
              <a:t>Start development with features that powerful devices support and eliminate features as devices get weaker</a:t>
            </a:r>
          </a:p>
          <a:p>
            <a:endParaRPr lang="en-US" sz="2400" b="1" dirty="0">
              <a:solidFill>
                <a:srgbClr val="434343"/>
              </a:solidFill>
              <a:latin typeface="Calibri"/>
              <a:ea typeface="Calibri"/>
              <a:cs typeface="Calibri"/>
              <a:sym typeface="Calibri"/>
            </a:endParaRPr>
          </a:p>
          <a:p>
            <a:r>
              <a:rPr lang="en-US" sz="2400" b="1" dirty="0">
                <a:solidFill>
                  <a:srgbClr val="434343"/>
                </a:solidFill>
                <a:latin typeface="Calibri"/>
                <a:ea typeface="Calibri"/>
                <a:cs typeface="Calibri"/>
                <a:sym typeface="Calibri"/>
              </a:rPr>
              <a:t>Start development with features that weaker devices support and add features as devices get stronger</a:t>
            </a:r>
          </a:p>
        </p:txBody>
      </p:sp>
    </p:spTree>
    <p:extLst>
      <p:ext uri="{BB962C8B-B14F-4D97-AF65-F5344CB8AC3E}">
        <p14:creationId xmlns:p14="http://schemas.microsoft.com/office/powerpoint/2010/main" val="210312237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5" y="227830"/>
            <a:ext cx="8382000" cy="982240"/>
          </a:xfrm>
        </p:spPr>
        <p:txBody>
          <a:bodyPr/>
          <a:lstStyle/>
          <a:p>
            <a:r>
              <a:rPr lang="en-US" dirty="0"/>
              <a:t>How Does Responsive Web Design Work?</a:t>
            </a:r>
          </a:p>
        </p:txBody>
      </p:sp>
      <p:sp>
        <p:nvSpPr>
          <p:cNvPr id="3" name="Content Placeholder 2"/>
          <p:cNvSpPr>
            <a:spLocks noGrp="1"/>
          </p:cNvSpPr>
          <p:nvPr>
            <p:ph sz="quarter" idx="1"/>
          </p:nvPr>
        </p:nvSpPr>
        <p:spPr>
          <a:xfrm>
            <a:off x="228600" y="1447800"/>
            <a:ext cx="8229600" cy="5410200"/>
          </a:xfrm>
        </p:spPr>
        <p:txBody>
          <a:bodyPr>
            <a:normAutofit lnSpcReduction="10000"/>
          </a:bodyPr>
          <a:lstStyle/>
          <a:p>
            <a:r>
              <a:rPr lang="en-US" dirty="0"/>
              <a:t>Using Relative Units of Measurement when possible</a:t>
            </a:r>
          </a:p>
          <a:p>
            <a:pPr lvl="1"/>
            <a:r>
              <a:rPr lang="en-US" dirty="0"/>
              <a:t>EM Spacing (Size of a Capital M)</a:t>
            </a:r>
          </a:p>
          <a:p>
            <a:pPr lvl="1"/>
            <a:r>
              <a:rPr lang="en-US" dirty="0"/>
              <a:t>REM Spacing (Size of the Base Font)</a:t>
            </a:r>
          </a:p>
          <a:p>
            <a:pPr lvl="1"/>
            <a:r>
              <a:rPr lang="en-US" dirty="0"/>
              <a:t>% (Percentages)</a:t>
            </a:r>
          </a:p>
          <a:p>
            <a:r>
              <a:rPr lang="en-US" dirty="0"/>
              <a:t>Use Media Queries which change formatting based on the screen width</a:t>
            </a:r>
          </a:p>
          <a:p>
            <a:pPr lvl="1"/>
            <a:r>
              <a:rPr lang="en-US" dirty="0">
                <a:solidFill>
                  <a:srgbClr val="FF0000"/>
                </a:solidFill>
              </a:rPr>
              <a:t>@media only screen and (max-width: 500px) {</a:t>
            </a:r>
          </a:p>
          <a:p>
            <a:pPr lvl="1"/>
            <a:r>
              <a:rPr lang="en-US" dirty="0"/>
              <a:t>    </a:t>
            </a:r>
            <a:r>
              <a:rPr lang="en-US" dirty="0">
                <a:solidFill>
                  <a:schemeClr val="accent2">
                    <a:lumMod val="75000"/>
                  </a:schemeClr>
                </a:solidFill>
              </a:rPr>
              <a:t>body { background-color: </a:t>
            </a:r>
            <a:r>
              <a:rPr lang="en-US" dirty="0" err="1">
                <a:solidFill>
                  <a:schemeClr val="accent2">
                    <a:lumMod val="75000"/>
                  </a:schemeClr>
                </a:solidFill>
              </a:rPr>
              <a:t>lightblue</a:t>
            </a:r>
            <a:r>
              <a:rPr lang="en-US" dirty="0">
                <a:solidFill>
                  <a:schemeClr val="accent2">
                    <a:lumMod val="75000"/>
                  </a:schemeClr>
                </a:solidFill>
              </a:rPr>
              <a:t>; }    </a:t>
            </a:r>
            <a:r>
              <a:rPr lang="en-US" dirty="0">
                <a:solidFill>
                  <a:srgbClr val="FF0000"/>
                </a:solidFill>
              </a:rPr>
              <a:t>}</a:t>
            </a:r>
          </a:p>
          <a:p>
            <a:r>
              <a:rPr lang="en-US" dirty="0"/>
              <a:t>Set the Viewport</a:t>
            </a:r>
          </a:p>
          <a:p>
            <a:pPr lvl="1"/>
            <a:r>
              <a:rPr lang="en-US" dirty="0">
                <a:solidFill>
                  <a:schemeClr val="accent2">
                    <a:lumMod val="75000"/>
                  </a:schemeClr>
                </a:solidFill>
              </a:rPr>
              <a:t>&lt;meta name="viewport" content="width=device-width, initial-scale=1.0"&gt;</a:t>
            </a:r>
          </a:p>
          <a:p>
            <a:r>
              <a:rPr lang="en-US" dirty="0"/>
              <a:t>Responsive Images</a:t>
            </a:r>
          </a:p>
          <a:p>
            <a:pPr lvl="1"/>
            <a:r>
              <a:rPr lang="en-US" dirty="0"/>
              <a:t>Put them in a container and set the </a:t>
            </a:r>
            <a:r>
              <a:rPr lang="en-US" dirty="0">
                <a:solidFill>
                  <a:schemeClr val="accent2">
                    <a:lumMod val="75000"/>
                  </a:schemeClr>
                </a:solidFill>
              </a:rPr>
              <a:t>max-width: 100%</a:t>
            </a:r>
          </a:p>
        </p:txBody>
      </p:sp>
      <p:sp>
        <p:nvSpPr>
          <p:cNvPr id="4" name="Date Placeholder 3">
            <a:extLst>
              <a:ext uri="{FF2B5EF4-FFF2-40B4-BE49-F238E27FC236}">
                <a16:creationId xmlns:a16="http://schemas.microsoft.com/office/drawing/2014/main" id="{99ED1B6D-36ED-4215-9B51-1B785681AA94}"/>
              </a:ext>
            </a:extLst>
          </p:cNvPr>
          <p:cNvSpPr>
            <a:spLocks noGrp="1"/>
          </p:cNvSpPr>
          <p:nvPr>
            <p:ph type="dt" sz="half" idx="14"/>
          </p:nvPr>
        </p:nvSpPr>
        <p:spPr/>
        <p:txBody>
          <a:bodyPr/>
          <a:lstStyle/>
          <a:p>
            <a:fld id="{D4C854E7-7736-4992-98EE-7C8D0EEABF62}" type="datetime1">
              <a:rPr lang="en-US" smtClean="0"/>
              <a:t>3/11/2020</a:t>
            </a:fld>
            <a:endParaRPr lang="en-US"/>
          </a:p>
        </p:txBody>
      </p:sp>
      <p:sp>
        <p:nvSpPr>
          <p:cNvPr id="5" name="Footer Placeholder 4">
            <a:extLst>
              <a:ext uri="{FF2B5EF4-FFF2-40B4-BE49-F238E27FC236}">
                <a16:creationId xmlns:a16="http://schemas.microsoft.com/office/drawing/2014/main" id="{9B2F839D-FC64-4337-8CE0-DEE8A945E779}"/>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77094667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279886" y="486275"/>
            <a:ext cx="8826600" cy="602700"/>
          </a:xfrm>
          <a:prstGeom prst="rect">
            <a:avLst/>
          </a:prstGeom>
        </p:spPr>
        <p:txBody>
          <a:bodyPr vert="horz" lIns="91425" tIns="91425" rIns="91425" bIns="91425" anchor="ctr" anchorCtr="0">
            <a:noAutofit/>
          </a:bodyPr>
          <a:lstStyle/>
          <a:p>
            <a:pPr lvl="0"/>
            <a:r>
              <a:rPr lang="en-US" dirty="0"/>
              <a:t>Setting the Viewport</a:t>
            </a:r>
            <a:endParaRPr lang="en" dirty="0"/>
          </a:p>
        </p:txBody>
      </p:sp>
      <p:sp>
        <p:nvSpPr>
          <p:cNvPr id="5" name="Shape 131"/>
          <p:cNvSpPr txBox="1">
            <a:spLocks/>
          </p:cNvSpPr>
          <p:nvPr/>
        </p:nvSpPr>
        <p:spPr>
          <a:xfrm>
            <a:off x="167276" y="1745725"/>
            <a:ext cx="8818026" cy="40233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pPr marL="457200" indent="-355600">
              <a:buClr>
                <a:srgbClr val="434343"/>
              </a:buClr>
              <a:buFont typeface="Calibri"/>
              <a:buChar char="●"/>
            </a:pPr>
            <a:endParaRPr lang="en-US" sz="2000" dirty="0">
              <a:solidFill>
                <a:srgbClr val="434343"/>
              </a:solidFill>
            </a:endParaRPr>
          </a:p>
        </p:txBody>
      </p:sp>
      <p:sp>
        <p:nvSpPr>
          <p:cNvPr id="4" name="Shape 131"/>
          <p:cNvSpPr txBox="1">
            <a:spLocks/>
          </p:cNvSpPr>
          <p:nvPr/>
        </p:nvSpPr>
        <p:spPr>
          <a:xfrm>
            <a:off x="208750" y="1745725"/>
            <a:ext cx="8716200" cy="282627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r>
              <a:rPr lang="en-US" sz="4000" b="1" dirty="0">
                <a:solidFill>
                  <a:schemeClr val="tx1"/>
                </a:solidFill>
              </a:rPr>
              <a:t>HTML in the &lt;HEADER&gt;:</a:t>
            </a:r>
          </a:p>
          <a:p>
            <a:r>
              <a:rPr lang="en-US" sz="4000" b="1" dirty="0">
                <a:solidFill>
                  <a:schemeClr val="tx1"/>
                </a:solidFill>
              </a:rPr>
              <a:t>&lt;meta name="</a:t>
            </a:r>
            <a:r>
              <a:rPr lang="en-US" sz="4000" b="1" dirty="0">
                <a:solidFill>
                  <a:schemeClr val="accent2">
                    <a:lumMod val="75000"/>
                  </a:schemeClr>
                </a:solidFill>
              </a:rPr>
              <a:t>viewport</a:t>
            </a:r>
            <a:r>
              <a:rPr lang="en-US" sz="4000" b="1" dirty="0">
                <a:solidFill>
                  <a:schemeClr val="tx1"/>
                </a:solidFill>
              </a:rPr>
              <a:t>" content="</a:t>
            </a:r>
            <a:r>
              <a:rPr lang="en-US" sz="4000" b="1" dirty="0">
                <a:solidFill>
                  <a:schemeClr val="accent2">
                    <a:lumMod val="75000"/>
                  </a:schemeClr>
                </a:solidFill>
              </a:rPr>
              <a:t>width=device-width, initial-scale=1.0</a:t>
            </a:r>
            <a:r>
              <a:rPr lang="en-US" sz="4000" b="1" dirty="0">
                <a:solidFill>
                  <a:schemeClr val="tx1"/>
                </a:solidFill>
              </a:rPr>
              <a:t>"&gt;</a:t>
            </a:r>
          </a:p>
          <a:p>
            <a:endParaRPr lang="en-US" sz="2400" b="1" dirty="0">
              <a:solidFill>
                <a:schemeClr val="tx1"/>
              </a:solidFill>
            </a:endParaRPr>
          </a:p>
          <a:p>
            <a:endParaRPr lang="en-US" sz="2000" dirty="0">
              <a:solidFill>
                <a:srgbClr val="434343"/>
              </a:solidFill>
            </a:endParaRPr>
          </a:p>
          <a:p>
            <a:endParaRPr lang="en-US" sz="1050" dirty="0">
              <a:solidFill>
                <a:schemeClr val="tx1"/>
              </a:solidFill>
            </a:endParaRPr>
          </a:p>
        </p:txBody>
      </p:sp>
    </p:spTree>
    <p:extLst>
      <p:ext uri="{BB962C8B-B14F-4D97-AF65-F5344CB8AC3E}">
        <p14:creationId xmlns:p14="http://schemas.microsoft.com/office/powerpoint/2010/main" val="295545191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9D39B-113F-4B58-94D5-574AACA2BE8F}"/>
              </a:ext>
            </a:extLst>
          </p:cNvPr>
          <p:cNvSpPr>
            <a:spLocks noGrp="1"/>
          </p:cNvSpPr>
          <p:nvPr>
            <p:ph type="title"/>
          </p:nvPr>
        </p:nvSpPr>
        <p:spPr>
          <a:xfrm>
            <a:off x="457200" y="268035"/>
            <a:ext cx="7590282" cy="609600"/>
          </a:xfrm>
        </p:spPr>
        <p:txBody>
          <a:bodyPr/>
          <a:lstStyle/>
          <a:p>
            <a:r>
              <a:rPr lang="en-US" dirty="0"/>
              <a:t>Viewport</a:t>
            </a:r>
          </a:p>
        </p:txBody>
      </p:sp>
      <p:sp>
        <p:nvSpPr>
          <p:cNvPr id="3" name="Date Placeholder 2">
            <a:extLst>
              <a:ext uri="{FF2B5EF4-FFF2-40B4-BE49-F238E27FC236}">
                <a16:creationId xmlns:a16="http://schemas.microsoft.com/office/drawing/2014/main" id="{EA963E1C-509D-4D1E-BFBC-4BD9BD70745A}"/>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F0824A98-431D-4B10-BC52-CBF46E02DB7A}"/>
              </a:ext>
            </a:extLst>
          </p:cNvPr>
          <p:cNvSpPr>
            <a:spLocks noGrp="1"/>
          </p:cNvSpPr>
          <p:nvPr>
            <p:ph type="ftr" sz="quarter" idx="12"/>
          </p:nvPr>
        </p:nvSpPr>
        <p:spPr/>
        <p:txBody>
          <a:bodyPr/>
          <a:lstStyle/>
          <a:p>
            <a:r>
              <a:rPr lang="en-US"/>
              <a:t>HTML and CSS</a:t>
            </a:r>
          </a:p>
        </p:txBody>
      </p:sp>
      <p:pic>
        <p:nvPicPr>
          <p:cNvPr id="13314" name="Picture 2" descr="Diagram: zoom enabled (desktop layout rendered in a tablet device) versus zoom disabled (tablet layout rendered in a tablet device)">
            <a:extLst>
              <a:ext uri="{FF2B5EF4-FFF2-40B4-BE49-F238E27FC236}">
                <a16:creationId xmlns:a16="http://schemas.microsoft.com/office/drawing/2014/main" id="{376E7A34-5C10-4E39-9F64-EEFC65A7C7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600200"/>
            <a:ext cx="8858250" cy="56197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F336142D-C814-4C01-8548-94D28381B708}"/>
              </a:ext>
            </a:extLst>
          </p:cNvPr>
          <p:cNvSpPr>
            <a:spLocks noChangeArrowheads="1"/>
          </p:cNvSpPr>
          <p:nvPr/>
        </p:nvSpPr>
        <p:spPr bwMode="auto">
          <a:xfrm>
            <a:off x="4924425" y="122872"/>
            <a:ext cx="3867150" cy="1477328"/>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33649E"/>
                </a:solidFill>
                <a:effectLst/>
                <a:latin typeface="RysLatinModernMono"/>
              </a:rPr>
              <a:t>&lt;</a:t>
            </a:r>
            <a:r>
              <a:rPr kumimoji="0" lang="en-US" altLang="en-US" sz="2400" b="0" i="0" u="none" strike="noStrike" cap="none" normalizeH="0" baseline="0" dirty="0">
                <a:ln>
                  <a:noFill/>
                </a:ln>
                <a:solidFill>
                  <a:srgbClr val="3D7CC6"/>
                </a:solidFill>
                <a:effectLst/>
                <a:latin typeface="RysLatinModernMono"/>
              </a:rPr>
              <a:t>meta</a:t>
            </a:r>
            <a:r>
              <a:rPr kumimoji="0" lang="en-US" altLang="en-US" sz="2400" b="0" i="0" u="none" strike="noStrike" cap="none" normalizeH="0" baseline="0" dirty="0">
                <a:ln>
                  <a:noFill/>
                </a:ln>
                <a:solidFill>
                  <a:srgbClr val="33649E"/>
                </a:solidFill>
                <a:effectLst/>
                <a:latin typeface="RysLatinModernMono"/>
              </a:rPr>
              <a:t> name=</a:t>
            </a:r>
            <a:r>
              <a:rPr kumimoji="0" lang="en-US" altLang="en-US" sz="2400" b="0" i="0" u="none" strike="noStrike" cap="none" normalizeH="0" baseline="0" dirty="0">
                <a:ln>
                  <a:noFill/>
                </a:ln>
                <a:solidFill>
                  <a:srgbClr val="CA6B15"/>
                </a:solidFill>
                <a:effectLst/>
                <a:latin typeface="RysLatinModernMono"/>
              </a:rPr>
              <a:t>'viewport'</a:t>
            </a:r>
            <a:r>
              <a:rPr kumimoji="0" lang="en-US" altLang="en-US" sz="2400" b="0" i="0" u="none" strike="noStrike" cap="none" normalizeH="0" baseline="0" dirty="0">
                <a:ln>
                  <a:noFill/>
                </a:ln>
                <a:solidFill>
                  <a:srgbClr val="33649E"/>
                </a:solidFill>
                <a:effectLst/>
                <a:latin typeface="RysLatinModernMono"/>
              </a:rPr>
              <a:t> content=</a:t>
            </a:r>
            <a:r>
              <a:rPr kumimoji="0" lang="en-US" altLang="en-US" sz="2400" b="0" i="0" u="none" strike="noStrike" cap="none" normalizeH="0" baseline="0" dirty="0">
                <a:ln>
                  <a:noFill/>
                </a:ln>
                <a:solidFill>
                  <a:srgbClr val="CA6B15"/>
                </a:solidFill>
                <a:effectLst/>
                <a:latin typeface="RysLatinModernMono"/>
              </a:rPr>
              <a:t>'width=device-width, initial-scale=1.0, maximum-scale=1.0'</a:t>
            </a:r>
            <a:r>
              <a:rPr kumimoji="0" lang="en-US" altLang="en-US" sz="2400" b="0" i="0" u="none" strike="noStrike" cap="none" normalizeH="0" baseline="0" dirty="0">
                <a:ln>
                  <a:noFill/>
                </a:ln>
                <a:solidFill>
                  <a:srgbClr val="33649E"/>
                </a:solidFill>
                <a:effectLst/>
                <a:latin typeface="RysLatinModernMono"/>
              </a:rPr>
              <a:t>&gt;</a:t>
            </a:r>
            <a:r>
              <a:rPr kumimoji="0" lang="en-US" altLang="en-US" sz="1400" b="0" i="0" u="none" strike="noStrike" cap="none" normalizeH="0" baseline="0" dirty="0">
                <a:ln>
                  <a:noFill/>
                </a:ln>
                <a:solidFill>
                  <a:schemeClr val="tx1"/>
                </a:solidFill>
                <a:effectLst/>
              </a:rPr>
              <a:t> </a:t>
            </a:r>
            <a:endParaRPr kumimoji="0" lang="en-US" altLang="en-US" sz="4800" b="0" i="0" u="none" strike="noStrike" cap="none" normalizeH="0" baseline="0" dirty="0">
              <a:ln>
                <a:noFill/>
              </a:ln>
              <a:solidFill>
                <a:schemeClr val="tx1"/>
              </a:solidFill>
              <a:effectLst/>
              <a:latin typeface="Arial" panose="020B0604020202020204" pitchFamily="34" charset="0"/>
            </a:endParaRPr>
          </a:p>
        </p:txBody>
      </p:sp>
      <p:sp>
        <p:nvSpPr>
          <p:cNvPr id="9" name="Arrow: Down 8">
            <a:extLst>
              <a:ext uri="{FF2B5EF4-FFF2-40B4-BE49-F238E27FC236}">
                <a16:creationId xmlns:a16="http://schemas.microsoft.com/office/drawing/2014/main" id="{C796AFBD-5A9C-49FA-9144-D669EE79E0F9}"/>
              </a:ext>
            </a:extLst>
          </p:cNvPr>
          <p:cNvSpPr/>
          <p:nvPr/>
        </p:nvSpPr>
        <p:spPr>
          <a:xfrm>
            <a:off x="6477000" y="1273875"/>
            <a:ext cx="762000" cy="8454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051497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4C78-74D7-49AB-8418-29930478BF76}"/>
              </a:ext>
            </a:extLst>
          </p:cNvPr>
          <p:cNvSpPr>
            <a:spLocks noGrp="1"/>
          </p:cNvSpPr>
          <p:nvPr>
            <p:ph type="title"/>
          </p:nvPr>
        </p:nvSpPr>
        <p:spPr/>
        <p:txBody>
          <a:bodyPr/>
          <a:lstStyle/>
          <a:p>
            <a:r>
              <a:rPr lang="en-US" sz="4000" b="1"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Google Developer Tools</a:t>
            </a:r>
          </a:p>
        </p:txBody>
      </p:sp>
      <p:sp>
        <p:nvSpPr>
          <p:cNvPr id="3" name="Date Placeholder 2">
            <a:extLst>
              <a:ext uri="{FF2B5EF4-FFF2-40B4-BE49-F238E27FC236}">
                <a16:creationId xmlns:a16="http://schemas.microsoft.com/office/drawing/2014/main" id="{20669B5F-8616-4725-AB97-B0ED4840FE84}"/>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620E02C9-9650-4EA4-B7C2-5050BCC409F3}"/>
              </a:ext>
            </a:extLst>
          </p:cNvPr>
          <p:cNvSpPr>
            <a:spLocks noGrp="1"/>
          </p:cNvSpPr>
          <p:nvPr>
            <p:ph type="ftr" sz="quarter" idx="12"/>
          </p:nvPr>
        </p:nvSpPr>
        <p:spPr/>
        <p:txBody>
          <a:bodyPr/>
          <a:lstStyle/>
          <a:p>
            <a:r>
              <a:rPr lang="en-US"/>
              <a:t>HTML and CSS</a:t>
            </a:r>
          </a:p>
        </p:txBody>
      </p:sp>
      <p:pic>
        <p:nvPicPr>
          <p:cNvPr id="15362" name="Picture 2" descr="Screenshot: responsive icon in Chrome’s developer toolbar">
            <a:extLst>
              <a:ext uri="{FF2B5EF4-FFF2-40B4-BE49-F238E27FC236}">
                <a16:creationId xmlns:a16="http://schemas.microsoft.com/office/drawing/2014/main" id="{15B7787B-6240-4161-BF59-827EAFC594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259" y="3468866"/>
            <a:ext cx="5583652" cy="27527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0607997-1416-45FF-945C-78F6D66E514B}"/>
              </a:ext>
            </a:extLst>
          </p:cNvPr>
          <p:cNvSpPr/>
          <p:nvPr/>
        </p:nvSpPr>
        <p:spPr>
          <a:xfrm>
            <a:off x="457200" y="1828499"/>
            <a:ext cx="7239000" cy="1200329"/>
          </a:xfrm>
          <a:prstGeom prst="rect">
            <a:avLst/>
          </a:prstGeom>
        </p:spPr>
        <p:txBody>
          <a:bodyPr wrap="square">
            <a:spAutoFit/>
          </a:bodyPr>
          <a:lstStyle/>
          <a:p>
            <a:pPr lvl="0" eaLnBrk="0" fontAlgn="base" hangingPunct="0">
              <a:spcBef>
                <a:spcPct val="0"/>
              </a:spcBef>
              <a:spcAft>
                <a:spcPct val="0"/>
              </a:spcAft>
            </a:pPr>
            <a:r>
              <a:rPr lang="en-US" altLang="en-US" sz="2400" b="1" dirty="0">
                <a:solidFill>
                  <a:srgbClr val="5D6063"/>
                </a:solidFill>
                <a:latin typeface="Century" panose="02040604050505020304" pitchFamily="18" charset="0"/>
              </a:rPr>
              <a:t>View &gt; Developer &gt; Developer Tools or F12</a:t>
            </a:r>
            <a:r>
              <a:rPr lang="en-US" altLang="en-US" sz="2400" dirty="0">
                <a:solidFill>
                  <a:srgbClr val="5D6063"/>
                </a:solidFill>
                <a:latin typeface="Century" panose="02040604050505020304" pitchFamily="18" charset="0"/>
              </a:rPr>
              <a:t> in the menu bar. Then, to simulate a mobile device, click the </a:t>
            </a:r>
            <a:r>
              <a:rPr lang="en-US" altLang="en-US" sz="2400" b="1" dirty="0">
                <a:solidFill>
                  <a:srgbClr val="5D6063"/>
                </a:solidFill>
                <a:latin typeface="Century" panose="02040604050505020304" pitchFamily="18" charset="0"/>
              </a:rPr>
              <a:t>Toggle Device Toolbar</a:t>
            </a:r>
            <a:r>
              <a:rPr lang="en-US" altLang="en-US" sz="2400" dirty="0">
                <a:solidFill>
                  <a:srgbClr val="5D6063"/>
                </a:solidFill>
                <a:latin typeface="Century" panose="02040604050505020304" pitchFamily="18" charset="0"/>
              </a:rPr>
              <a:t> icon, highlighted below.</a:t>
            </a:r>
            <a:endParaRPr lang="en-US" altLang="en-US" sz="1000" dirty="0"/>
          </a:p>
        </p:txBody>
      </p:sp>
      <p:pic>
        <p:nvPicPr>
          <p:cNvPr id="15364" name="Picture 4" descr="Image result for f12 keyboard key">
            <a:extLst>
              <a:ext uri="{FF2B5EF4-FFF2-40B4-BE49-F238E27FC236}">
                <a16:creationId xmlns:a16="http://schemas.microsoft.com/office/drawing/2014/main" id="{E7E1A536-B2E1-4988-A6A9-863BBFF9C4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9858" y="3420640"/>
            <a:ext cx="21336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8858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body" idx="1"/>
          </p:nvPr>
        </p:nvSpPr>
        <p:spPr>
          <a:xfrm rot="10800000" flipV="1">
            <a:off x="57150" y="304801"/>
            <a:ext cx="4591050" cy="5029200"/>
          </a:xfrm>
          <a:prstGeom prst="rect">
            <a:avLst/>
          </a:prstGeom>
        </p:spPr>
        <p:txBody>
          <a:bodyPr vert="horz" lIns="91425" tIns="91425" rIns="91425" bIns="91425" anchor="ctr" anchorCtr="0">
            <a:noAutofit/>
          </a:bodyPr>
          <a:lstStyle/>
          <a:p>
            <a:pPr marL="0" indent="0"/>
            <a:r>
              <a:rPr lang="en" sz="4400" b="1" dirty="0">
                <a:solidFill>
                  <a:schemeClr val="tx1"/>
                </a:solidFill>
              </a:rPr>
              <a:t>Website rendered on an iPhone with no CSS</a:t>
            </a:r>
          </a:p>
        </p:txBody>
      </p:sp>
      <p:pic>
        <p:nvPicPr>
          <p:cNvPr id="7" name="Picture 6"/>
          <p:cNvPicPr/>
          <p:nvPr/>
        </p:nvPicPr>
        <p:blipFill>
          <a:blip r:embed="rId3">
            <a:extLst>
              <a:ext uri="{28A0092B-C50C-407E-A947-70E740481C1C}">
                <a14:useLocalDpi xmlns:a14="http://schemas.microsoft.com/office/drawing/2010/main" val="0"/>
              </a:ext>
            </a:extLst>
          </a:blip>
          <a:stretch>
            <a:fillRect/>
          </a:stretch>
        </p:blipFill>
        <p:spPr>
          <a:xfrm>
            <a:off x="5486400" y="0"/>
            <a:ext cx="3429000" cy="6324600"/>
          </a:xfrm>
          <a:prstGeom prst="rect">
            <a:avLst/>
          </a:prstGeom>
        </p:spPr>
      </p:pic>
    </p:spTree>
    <p:extLst>
      <p:ext uri="{BB962C8B-B14F-4D97-AF65-F5344CB8AC3E}">
        <p14:creationId xmlns:p14="http://schemas.microsoft.com/office/powerpoint/2010/main" val="50753962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body" idx="1"/>
          </p:nvPr>
        </p:nvSpPr>
        <p:spPr>
          <a:xfrm>
            <a:off x="76200" y="76200"/>
            <a:ext cx="4343400" cy="5715000"/>
          </a:xfrm>
          <a:prstGeom prst="rect">
            <a:avLst/>
          </a:prstGeom>
        </p:spPr>
        <p:txBody>
          <a:bodyPr vert="horz" lIns="91425" tIns="91425" rIns="91425" bIns="91425" anchor="ctr" anchorCtr="0">
            <a:noAutofit/>
          </a:bodyPr>
          <a:lstStyle/>
          <a:p>
            <a:pPr marL="0" indent="0"/>
            <a:r>
              <a:rPr lang="en" sz="4400" b="1" dirty="0">
                <a:solidFill>
                  <a:schemeClr val="tx1"/>
                </a:solidFill>
              </a:rPr>
              <a:t>Website rendered on an iPhone with the viewport &lt;meta&gt; tag</a:t>
            </a:r>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5257800" y="-21078"/>
            <a:ext cx="3881336" cy="6345677"/>
          </a:xfrm>
          <a:prstGeom prst="rect">
            <a:avLst/>
          </a:prstGeom>
        </p:spPr>
      </p:pic>
    </p:spTree>
    <p:extLst>
      <p:ext uri="{BB962C8B-B14F-4D97-AF65-F5344CB8AC3E}">
        <p14:creationId xmlns:p14="http://schemas.microsoft.com/office/powerpoint/2010/main" val="419150262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body" idx="1"/>
          </p:nvPr>
        </p:nvSpPr>
        <p:spPr>
          <a:xfrm>
            <a:off x="76200" y="76200"/>
            <a:ext cx="5029200" cy="5924575"/>
          </a:xfrm>
          <a:prstGeom prst="rect">
            <a:avLst/>
          </a:prstGeom>
        </p:spPr>
        <p:txBody>
          <a:bodyPr vert="horz" lIns="91425" tIns="91425" rIns="91425" bIns="91425" anchor="ctr" anchorCtr="0">
            <a:noAutofit/>
          </a:bodyPr>
          <a:lstStyle/>
          <a:p>
            <a:pPr marL="0" indent="0"/>
            <a:r>
              <a:rPr lang="en" sz="4400" b="1" dirty="0">
                <a:solidFill>
                  <a:schemeClr val="tx1"/>
                </a:solidFill>
              </a:rPr>
              <a:t>Website rendered on an iPhone with an image added</a:t>
            </a:r>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5486400" y="76200"/>
            <a:ext cx="3696511" cy="6172200"/>
          </a:xfrm>
          <a:prstGeom prst="rect">
            <a:avLst/>
          </a:prstGeom>
        </p:spPr>
      </p:pic>
    </p:spTree>
    <p:extLst>
      <p:ext uri="{BB962C8B-B14F-4D97-AF65-F5344CB8AC3E}">
        <p14:creationId xmlns:p14="http://schemas.microsoft.com/office/powerpoint/2010/main" val="24557710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body" idx="1"/>
          </p:nvPr>
        </p:nvSpPr>
        <p:spPr>
          <a:xfrm>
            <a:off x="57150" y="76200"/>
            <a:ext cx="5200650" cy="5924575"/>
          </a:xfrm>
          <a:prstGeom prst="rect">
            <a:avLst/>
          </a:prstGeom>
        </p:spPr>
        <p:txBody>
          <a:bodyPr vert="horz" lIns="91425" tIns="91425" rIns="91425" bIns="91425" anchor="ctr" anchorCtr="0">
            <a:noAutofit/>
          </a:bodyPr>
          <a:lstStyle/>
          <a:p>
            <a:pPr marL="0" lvl="0" indent="0"/>
            <a:r>
              <a:rPr lang="en" sz="4400" b="1" dirty="0">
                <a:solidFill>
                  <a:schemeClr val="tx1"/>
                </a:solidFill>
              </a:rPr>
              <a:t>Website rendered on an iPhone with </a:t>
            </a:r>
            <a:r>
              <a:rPr lang="en-US" sz="4400" b="1" dirty="0">
                <a:solidFill>
                  <a:schemeClr val="tx1"/>
                </a:solidFill>
              </a:rPr>
              <a:t>max-width: 100%</a:t>
            </a:r>
            <a:endParaRPr lang="en" sz="4400" b="1" dirty="0">
              <a:solidFill>
                <a:schemeClr val="tx1"/>
              </a:solidFill>
            </a:endParaRPr>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5486400" y="0"/>
            <a:ext cx="3668949" cy="6400800"/>
          </a:xfrm>
          <a:prstGeom prst="rect">
            <a:avLst/>
          </a:prstGeom>
        </p:spPr>
      </p:pic>
    </p:spTree>
    <p:extLst>
      <p:ext uri="{BB962C8B-B14F-4D97-AF65-F5344CB8AC3E}">
        <p14:creationId xmlns:p14="http://schemas.microsoft.com/office/powerpoint/2010/main" val="313696469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body" idx="1"/>
          </p:nvPr>
        </p:nvSpPr>
        <p:spPr>
          <a:xfrm>
            <a:off x="57150" y="5554075"/>
            <a:ext cx="8382000" cy="446700"/>
          </a:xfrm>
          <a:prstGeom prst="rect">
            <a:avLst/>
          </a:prstGeom>
        </p:spPr>
        <p:txBody>
          <a:bodyPr vert="horz" lIns="91425" tIns="91425" rIns="91425" bIns="91425" anchor="ctr" anchorCtr="0">
            <a:noAutofit/>
          </a:bodyPr>
          <a:lstStyle/>
          <a:p>
            <a:pPr lvl="0"/>
            <a:r>
              <a:rPr lang="en" sz="2800" b="1" dirty="0">
                <a:solidFill>
                  <a:schemeClr val="tx1"/>
                </a:solidFill>
              </a:rPr>
              <a:t>Website rendered on </a:t>
            </a:r>
            <a:r>
              <a:rPr lang="en-US" sz="2800" b="1" dirty="0">
                <a:solidFill>
                  <a:schemeClr val="tx1"/>
                </a:solidFill>
              </a:rPr>
              <a:t>a larger viewport</a:t>
            </a:r>
            <a:endParaRPr lang="en" sz="2800" b="1" dirty="0">
              <a:solidFill>
                <a:schemeClr val="tx1"/>
              </a:solidFill>
            </a:endParaRPr>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57150" y="0"/>
            <a:ext cx="9029699" cy="5554075"/>
          </a:xfrm>
          <a:prstGeom prst="rect">
            <a:avLst/>
          </a:prstGeom>
        </p:spPr>
      </p:pic>
    </p:spTree>
    <p:extLst>
      <p:ext uri="{BB962C8B-B14F-4D97-AF65-F5344CB8AC3E}">
        <p14:creationId xmlns:p14="http://schemas.microsoft.com/office/powerpoint/2010/main" val="302559411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8" name="Shape 131"/>
          <p:cNvSpPr txBox="1">
            <a:spLocks/>
          </p:cNvSpPr>
          <p:nvPr/>
        </p:nvSpPr>
        <p:spPr>
          <a:xfrm>
            <a:off x="4800600" y="793200"/>
            <a:ext cx="3720624" cy="20262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lt2"/>
              </a:buClr>
              <a:buSzPct val="100000"/>
              <a:buFont typeface="Calibri"/>
              <a:buNone/>
              <a:defRPr sz="1800" b="0" i="0" u="none" strike="noStrike" cap="none">
                <a:solidFill>
                  <a:schemeClr val="lt2"/>
                </a:solidFill>
                <a:latin typeface="Calibri"/>
                <a:ea typeface="Calibri"/>
                <a:cs typeface="Calibri"/>
                <a:sym typeface="Calibri"/>
              </a:defRPr>
            </a:lvl1pPr>
            <a:lvl2pPr marR="0" lvl="1"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2pPr>
            <a:lvl3pPr marR="0" lvl="2"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3pPr>
            <a:lvl4pPr marR="0" lvl="3"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4pPr>
            <a:lvl5pPr marR="0" lvl="4"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5pPr>
            <a:lvl6pPr marR="0" lvl="5"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6pPr>
            <a:lvl7pPr marR="0" lvl="6"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7pPr>
            <a:lvl8pPr marR="0" lvl="7"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8pPr>
            <a:lvl9pPr marR="0" lvl="8" algn="l" rtl="0">
              <a:lnSpc>
                <a:spcPct val="115000"/>
              </a:lnSpc>
              <a:spcBef>
                <a:spcPts val="0"/>
              </a:spcBef>
              <a:spcAft>
                <a:spcPts val="1600"/>
              </a:spcAft>
              <a:buClr>
                <a:schemeClr val="lt2"/>
              </a:buClr>
              <a:buFont typeface="Calibri"/>
              <a:buNone/>
              <a:defRPr sz="1400" b="0" i="0" u="none" strike="noStrike" cap="none">
                <a:solidFill>
                  <a:schemeClr val="lt2"/>
                </a:solidFill>
                <a:latin typeface="Calibri"/>
                <a:ea typeface="Calibri"/>
                <a:cs typeface="Calibri"/>
                <a:sym typeface="Calibri"/>
              </a:defRPr>
            </a:lvl9pPr>
          </a:lstStyle>
          <a:p>
            <a:pPr lvl="0"/>
            <a:r>
              <a:rPr lang="en-US" sz="2000" dirty="0">
                <a:solidFill>
                  <a:srgbClr val="434343"/>
                </a:solidFill>
              </a:rPr>
              <a:t>Media queries are CSS elements that help to make a website more responsive</a:t>
            </a:r>
          </a:p>
          <a:p>
            <a:r>
              <a:rPr lang="en-US" sz="2000" dirty="0">
                <a:solidFill>
                  <a:srgbClr val="434343"/>
                </a:solidFill>
              </a:rPr>
              <a:t>Media queries allow us to apply certain CSS rules, based upon a number of conditions (screen width and height for example)</a:t>
            </a:r>
          </a:p>
          <a:p>
            <a:pPr lvl="0"/>
            <a:endParaRPr lang="en-US" sz="2000" dirty="0"/>
          </a:p>
          <a:p>
            <a:pPr marL="101600">
              <a:buClr>
                <a:srgbClr val="434343"/>
              </a:buClr>
            </a:pPr>
            <a:endParaRPr lang="en-US" sz="2000" dirty="0">
              <a:solidFill>
                <a:srgbClr val="434343"/>
              </a:solidFill>
            </a:endParaRPr>
          </a:p>
          <a:p>
            <a:pPr marL="457200" indent="-355600">
              <a:buClr>
                <a:srgbClr val="434343"/>
              </a:buClr>
              <a:buFont typeface="Calibri"/>
              <a:buChar char="●"/>
            </a:pPr>
            <a:endParaRPr lang="en-US" sz="2000" dirty="0">
              <a:solidFill>
                <a:srgbClr val="434343"/>
              </a:solidFill>
            </a:endParaRPr>
          </a:p>
          <a:p>
            <a:pPr marL="457200" indent="-355600">
              <a:buClr>
                <a:srgbClr val="434343"/>
              </a:buClr>
              <a:buFont typeface="Calibri"/>
              <a:buChar char="●"/>
            </a:pPr>
            <a:endParaRPr lang="en-US" sz="2000" dirty="0">
              <a:solidFill>
                <a:srgbClr val="434343"/>
              </a:solidFill>
            </a:endParaRPr>
          </a:p>
        </p:txBody>
      </p:sp>
      <p:sp>
        <p:nvSpPr>
          <p:cNvPr id="130" name="Shape 130"/>
          <p:cNvSpPr txBox="1">
            <a:spLocks noGrp="1"/>
          </p:cNvSpPr>
          <p:nvPr>
            <p:ph type="title"/>
          </p:nvPr>
        </p:nvSpPr>
        <p:spPr>
          <a:xfrm>
            <a:off x="227189" y="0"/>
            <a:ext cx="8826600" cy="602700"/>
          </a:xfrm>
          <a:prstGeom prst="rect">
            <a:avLst/>
          </a:prstGeom>
        </p:spPr>
        <p:txBody>
          <a:bodyPr vert="horz" lIns="91425" tIns="91425" rIns="91425" bIns="91425" anchor="ctr" anchorCtr="0">
            <a:noAutofit/>
          </a:bodyPr>
          <a:lstStyle/>
          <a:p>
            <a:pPr lvl="0"/>
            <a:r>
              <a:rPr lang="en" sz="4000" b="1"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Enter Media Queries </a:t>
            </a:r>
          </a:p>
        </p:txBody>
      </p:sp>
      <p:pic>
        <p:nvPicPr>
          <p:cNvPr id="12290" name="Picture 2" descr="Diagram: HTML content pointing to media queries, which point to mobile, tablet, and desktop devices">
            <a:extLst>
              <a:ext uri="{FF2B5EF4-FFF2-40B4-BE49-F238E27FC236}">
                <a16:creationId xmlns:a16="http://schemas.microsoft.com/office/drawing/2014/main" id="{8564D2D7-EF72-44AF-922A-036762134F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924" y="533400"/>
            <a:ext cx="6830836"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13336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Media Query Example</a:t>
            </a:r>
          </a:p>
        </p:txBody>
      </p:sp>
      <p:sp>
        <p:nvSpPr>
          <p:cNvPr id="3" name="Content Placeholder 2"/>
          <p:cNvSpPr>
            <a:spLocks noGrp="1"/>
          </p:cNvSpPr>
          <p:nvPr>
            <p:ph sz="quarter" idx="1"/>
          </p:nvPr>
        </p:nvSpPr>
        <p:spPr>
          <a:xfrm>
            <a:off x="457200" y="1981200"/>
            <a:ext cx="7696200" cy="4492752"/>
          </a:xfrm>
        </p:spPr>
        <p:txBody>
          <a:bodyPr>
            <a:normAutofit/>
          </a:bodyPr>
          <a:lstStyle/>
          <a:p>
            <a:r>
              <a:rPr lang="en-US" sz="3200" dirty="0"/>
              <a:t>Use Media Queries which change formatting based on the screen width</a:t>
            </a:r>
          </a:p>
          <a:p>
            <a:pPr marL="365760" lvl="1" indent="0">
              <a:buNone/>
            </a:pPr>
            <a:r>
              <a:rPr lang="en-US" sz="2800" dirty="0">
                <a:solidFill>
                  <a:srgbClr val="FF0000"/>
                </a:solidFill>
              </a:rPr>
              <a:t>@media only screen and (max-width: 500px) {</a:t>
            </a:r>
          </a:p>
          <a:p>
            <a:pPr marL="365760" lvl="1" indent="0">
              <a:buNone/>
            </a:pPr>
            <a:r>
              <a:rPr lang="en-US" sz="2800" dirty="0"/>
              <a:t>    body { background-color: </a:t>
            </a:r>
            <a:r>
              <a:rPr lang="en-US" sz="2800" dirty="0" err="1"/>
              <a:t>lightblue</a:t>
            </a:r>
            <a:r>
              <a:rPr lang="en-US" sz="2800" dirty="0"/>
              <a:t>; }    </a:t>
            </a:r>
            <a:r>
              <a:rPr lang="en-US" sz="2800" dirty="0">
                <a:solidFill>
                  <a:srgbClr val="FF0000"/>
                </a:solidFill>
              </a:rPr>
              <a:t>}</a:t>
            </a:r>
          </a:p>
        </p:txBody>
      </p:sp>
      <p:sp>
        <p:nvSpPr>
          <p:cNvPr id="4" name="Date Placeholder 3">
            <a:extLst>
              <a:ext uri="{FF2B5EF4-FFF2-40B4-BE49-F238E27FC236}">
                <a16:creationId xmlns:a16="http://schemas.microsoft.com/office/drawing/2014/main" id="{99ED1B6D-36ED-4215-9B51-1B785681AA94}"/>
              </a:ext>
            </a:extLst>
          </p:cNvPr>
          <p:cNvSpPr>
            <a:spLocks noGrp="1"/>
          </p:cNvSpPr>
          <p:nvPr>
            <p:ph type="dt" sz="half" idx="14"/>
          </p:nvPr>
        </p:nvSpPr>
        <p:spPr/>
        <p:txBody>
          <a:bodyPr/>
          <a:lstStyle/>
          <a:p>
            <a:fld id="{D4C854E7-7736-4992-98EE-7C8D0EEABF62}" type="datetime1">
              <a:rPr lang="en-US" smtClean="0"/>
              <a:t>3/11/2020</a:t>
            </a:fld>
            <a:endParaRPr lang="en-US"/>
          </a:p>
        </p:txBody>
      </p:sp>
      <p:sp>
        <p:nvSpPr>
          <p:cNvPr id="5" name="Footer Placeholder 4">
            <a:extLst>
              <a:ext uri="{FF2B5EF4-FFF2-40B4-BE49-F238E27FC236}">
                <a16:creationId xmlns:a16="http://schemas.microsoft.com/office/drawing/2014/main" id="{9B2F839D-FC64-4337-8CE0-DEE8A945E779}"/>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286518545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35013"/>
            <a:ext cx="8839200" cy="1120813"/>
          </a:xfrm>
        </p:spPr>
        <p:txBody>
          <a:bodyPr/>
          <a:lstStyle/>
          <a:p>
            <a:r>
              <a:rPr lang="en-US" dirty="0"/>
              <a:t>Three Media Queries</a:t>
            </a:r>
          </a:p>
        </p:txBody>
      </p:sp>
      <p:sp>
        <p:nvSpPr>
          <p:cNvPr id="3" name="Content Placeholder 2"/>
          <p:cNvSpPr>
            <a:spLocks noGrp="1"/>
          </p:cNvSpPr>
          <p:nvPr>
            <p:ph sz="quarter" idx="1"/>
          </p:nvPr>
        </p:nvSpPr>
        <p:spPr>
          <a:xfrm>
            <a:off x="1371600" y="1119220"/>
            <a:ext cx="7086442" cy="5589741"/>
          </a:xfrm>
        </p:spPr>
        <p:txBody>
          <a:bodyPr>
            <a:noAutofit/>
          </a:bodyPr>
          <a:lstStyle/>
          <a:p>
            <a:pPr marL="0" indent="0">
              <a:buNone/>
            </a:pPr>
            <a:r>
              <a:rPr lang="en-US" sz="2600" dirty="0">
                <a:solidFill>
                  <a:srgbClr val="C00000"/>
                </a:solidFill>
              </a:rPr>
              <a:t>@media only screen and (max-width: 400px) {</a:t>
            </a:r>
            <a:r>
              <a:rPr lang="en-US" sz="2600" b="0" dirty="0">
                <a:solidFill>
                  <a:srgbClr val="C00000"/>
                </a:solidFill>
              </a:rPr>
              <a:t>   </a:t>
            </a:r>
            <a:r>
              <a:rPr lang="en-US" sz="2600" b="0" dirty="0"/>
              <a:t>body </a:t>
            </a:r>
            <a:r>
              <a:rPr lang="en-US" sz="2600" dirty="0"/>
              <a:t>{</a:t>
            </a:r>
            <a:r>
              <a:rPr lang="en-US" sz="2600" b="0" dirty="0"/>
              <a:t>  background-color</a:t>
            </a:r>
            <a:r>
              <a:rPr lang="en-US" sz="2600" dirty="0"/>
              <a:t>:</a:t>
            </a:r>
            <a:r>
              <a:rPr lang="en-US" sz="2600" b="0" dirty="0"/>
              <a:t> Red;  </a:t>
            </a:r>
            <a:r>
              <a:rPr lang="en-US" sz="2600" dirty="0"/>
              <a:t>}</a:t>
            </a:r>
            <a:br>
              <a:rPr lang="en-US" sz="2600" b="0" dirty="0"/>
            </a:br>
            <a:r>
              <a:rPr lang="en-US" sz="2600" b="0" dirty="0">
                <a:solidFill>
                  <a:srgbClr val="C00000"/>
                </a:solidFill>
              </a:rPr>
              <a:t>}</a:t>
            </a:r>
          </a:p>
          <a:p>
            <a:pPr marL="0" indent="0">
              <a:buNone/>
            </a:pPr>
            <a:br>
              <a:rPr lang="en-US" sz="2600" b="0" dirty="0"/>
            </a:br>
            <a:r>
              <a:rPr lang="en-US" sz="2600" dirty="0">
                <a:solidFill>
                  <a:srgbClr val="C00000"/>
                </a:solidFill>
              </a:rPr>
              <a:t>@media only screen and (min-width: 401px) and (max-width: 960px) {</a:t>
            </a:r>
            <a:br>
              <a:rPr lang="en-US" sz="2600" b="0" dirty="0"/>
            </a:br>
            <a:r>
              <a:rPr lang="en-US" sz="2600" b="0" dirty="0"/>
              <a:t>  body </a:t>
            </a:r>
            <a:r>
              <a:rPr lang="en-US" sz="2600" dirty="0"/>
              <a:t>{  </a:t>
            </a:r>
            <a:r>
              <a:rPr lang="en-US" sz="2600" b="0" dirty="0"/>
              <a:t>background-color</a:t>
            </a:r>
            <a:r>
              <a:rPr lang="en-US" sz="2600" dirty="0"/>
              <a:t>:</a:t>
            </a:r>
            <a:r>
              <a:rPr lang="en-US" sz="2600" b="0" dirty="0"/>
              <a:t> Yellow; </a:t>
            </a:r>
            <a:r>
              <a:rPr lang="en-US" sz="2600" dirty="0"/>
              <a:t>}</a:t>
            </a:r>
            <a:br>
              <a:rPr lang="en-US" sz="2600" b="0" dirty="0"/>
            </a:br>
            <a:r>
              <a:rPr lang="en-US" sz="2600" b="0" dirty="0">
                <a:solidFill>
                  <a:srgbClr val="C00000"/>
                </a:solidFill>
              </a:rPr>
              <a:t>}</a:t>
            </a:r>
          </a:p>
          <a:p>
            <a:pPr marL="0" indent="0">
              <a:buNone/>
            </a:pPr>
            <a:br>
              <a:rPr lang="en-US" sz="2600" b="0" dirty="0"/>
            </a:br>
            <a:r>
              <a:rPr lang="en-US" sz="2600" dirty="0">
                <a:solidFill>
                  <a:srgbClr val="C00000"/>
                </a:solidFill>
              </a:rPr>
              <a:t>@media only screen and (min-width: 961px) {</a:t>
            </a:r>
            <a:br>
              <a:rPr lang="en-US" sz="2600" b="0" dirty="0"/>
            </a:br>
            <a:r>
              <a:rPr lang="en-US" sz="2600" b="0" dirty="0"/>
              <a:t>  body </a:t>
            </a:r>
            <a:r>
              <a:rPr lang="en-US" sz="2600" dirty="0"/>
              <a:t>{</a:t>
            </a:r>
            <a:r>
              <a:rPr lang="en-US" sz="2600" b="0" dirty="0"/>
              <a:t> background-color</a:t>
            </a:r>
            <a:r>
              <a:rPr lang="en-US" sz="2600" dirty="0"/>
              <a:t>:</a:t>
            </a:r>
            <a:r>
              <a:rPr lang="en-US" sz="2600" b="0" dirty="0"/>
              <a:t> Blue; </a:t>
            </a:r>
            <a:r>
              <a:rPr lang="en-US" sz="2600" dirty="0"/>
              <a:t>}</a:t>
            </a:r>
            <a:br>
              <a:rPr lang="en-US" sz="2600" b="0" dirty="0"/>
            </a:br>
            <a:r>
              <a:rPr lang="en-US" sz="2600" b="0" dirty="0">
                <a:solidFill>
                  <a:srgbClr val="C00000"/>
                </a:solidFill>
              </a:rPr>
              <a:t>}</a:t>
            </a:r>
            <a:endParaRPr lang="en-US" sz="2600" dirty="0">
              <a:solidFill>
                <a:srgbClr val="C00000"/>
              </a:solidFill>
            </a:endParaRPr>
          </a:p>
        </p:txBody>
      </p:sp>
      <p:sp>
        <p:nvSpPr>
          <p:cNvPr id="4" name="Date Placeholder 3">
            <a:extLst>
              <a:ext uri="{FF2B5EF4-FFF2-40B4-BE49-F238E27FC236}">
                <a16:creationId xmlns:a16="http://schemas.microsoft.com/office/drawing/2014/main" id="{99ED1B6D-36ED-4215-9B51-1B785681AA94}"/>
              </a:ext>
            </a:extLst>
          </p:cNvPr>
          <p:cNvSpPr>
            <a:spLocks noGrp="1"/>
          </p:cNvSpPr>
          <p:nvPr>
            <p:ph type="dt" sz="half" idx="14"/>
          </p:nvPr>
        </p:nvSpPr>
        <p:spPr/>
        <p:txBody>
          <a:bodyPr/>
          <a:lstStyle/>
          <a:p>
            <a:fld id="{D4C854E7-7736-4992-98EE-7C8D0EEABF62}" type="datetime1">
              <a:rPr lang="en-US" smtClean="0"/>
              <a:t>3/11/2020</a:t>
            </a:fld>
            <a:endParaRPr lang="en-US"/>
          </a:p>
        </p:txBody>
      </p:sp>
      <p:sp>
        <p:nvSpPr>
          <p:cNvPr id="5" name="Footer Placeholder 4">
            <a:extLst>
              <a:ext uri="{FF2B5EF4-FFF2-40B4-BE49-F238E27FC236}">
                <a16:creationId xmlns:a16="http://schemas.microsoft.com/office/drawing/2014/main" id="{9B2F839D-FC64-4337-8CE0-DEE8A945E779}"/>
              </a:ext>
            </a:extLst>
          </p:cNvPr>
          <p:cNvSpPr>
            <a:spLocks noGrp="1"/>
          </p:cNvSpPr>
          <p:nvPr>
            <p:ph type="ftr" sz="quarter" idx="16"/>
          </p:nvPr>
        </p:nvSpPr>
        <p:spPr/>
        <p:txBody>
          <a:bodyPr/>
          <a:lstStyle/>
          <a:p>
            <a:r>
              <a:rPr lang="en-US"/>
              <a:t>HTML and CSS</a:t>
            </a:r>
          </a:p>
        </p:txBody>
      </p:sp>
      <p:sp>
        <p:nvSpPr>
          <p:cNvPr id="6" name="TextBox 5">
            <a:extLst>
              <a:ext uri="{FF2B5EF4-FFF2-40B4-BE49-F238E27FC236}">
                <a16:creationId xmlns:a16="http://schemas.microsoft.com/office/drawing/2014/main" id="{17A733FC-4C25-464F-9823-C8ECB9E9DF94}"/>
              </a:ext>
            </a:extLst>
          </p:cNvPr>
          <p:cNvSpPr txBox="1"/>
          <p:nvPr/>
        </p:nvSpPr>
        <p:spPr>
          <a:xfrm rot="16200000">
            <a:off x="377890" y="1519010"/>
            <a:ext cx="1322798" cy="523220"/>
          </a:xfrm>
          <a:prstGeom prst="rect">
            <a:avLst/>
          </a:prstGeom>
          <a:noFill/>
        </p:spPr>
        <p:txBody>
          <a:bodyPr wrap="none" rtlCol="0">
            <a:spAutoFit/>
          </a:bodyPr>
          <a:lstStyle/>
          <a:p>
            <a:r>
              <a:rPr lang="en-US" sz="2800" b="1" dirty="0">
                <a:ln>
                  <a:solidFill>
                    <a:schemeClr val="tx1"/>
                  </a:solidFill>
                </a:ln>
                <a:solidFill>
                  <a:srgbClr val="C00000"/>
                </a:solidFill>
                <a:latin typeface="Arial" panose="020B0604020202020204" pitchFamily="34" charset="0"/>
                <a:cs typeface="Arial" panose="020B0604020202020204" pitchFamily="34" charset="0"/>
              </a:rPr>
              <a:t>Mobile</a:t>
            </a:r>
            <a:endParaRPr lang="en-US" sz="2000" b="1" dirty="0">
              <a:ln>
                <a:solidFill>
                  <a:schemeClr val="tx1"/>
                </a:solidFill>
              </a:ln>
              <a:solidFill>
                <a:srgbClr val="C00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B6C2152-03B0-43FD-B877-90474D613E62}"/>
              </a:ext>
            </a:extLst>
          </p:cNvPr>
          <p:cNvSpPr txBox="1"/>
          <p:nvPr/>
        </p:nvSpPr>
        <p:spPr>
          <a:xfrm rot="16200000">
            <a:off x="430502" y="3344080"/>
            <a:ext cx="1217577" cy="523220"/>
          </a:xfrm>
          <a:prstGeom prst="rect">
            <a:avLst/>
          </a:prstGeom>
          <a:noFill/>
        </p:spPr>
        <p:txBody>
          <a:bodyPr wrap="none" rtlCol="0">
            <a:spAutoFit/>
          </a:bodyPr>
          <a:lstStyle/>
          <a:p>
            <a:r>
              <a:rPr lang="en-US" sz="2800" b="1" dirty="0">
                <a:ln>
                  <a:solidFill>
                    <a:schemeClr val="tx1"/>
                  </a:solidFill>
                </a:ln>
                <a:solidFill>
                  <a:srgbClr val="C00000"/>
                </a:solidFill>
                <a:latin typeface="Arial" panose="020B0604020202020204" pitchFamily="34" charset="0"/>
                <a:cs typeface="Arial" panose="020B0604020202020204" pitchFamily="34" charset="0"/>
              </a:rPr>
              <a:t>Tablet</a:t>
            </a:r>
            <a:endParaRPr lang="en-US" sz="2000" b="1" dirty="0">
              <a:ln>
                <a:solidFill>
                  <a:schemeClr val="tx1"/>
                </a:solidFill>
              </a:ln>
              <a:solidFill>
                <a:srgbClr val="C000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6A9AF1D-FA54-4ACB-AC8C-D3DD6F6A3267}"/>
              </a:ext>
            </a:extLst>
          </p:cNvPr>
          <p:cNvSpPr txBox="1"/>
          <p:nvPr/>
        </p:nvSpPr>
        <p:spPr>
          <a:xfrm rot="16200000">
            <a:off x="236826" y="5386416"/>
            <a:ext cx="1604927" cy="523220"/>
          </a:xfrm>
          <a:prstGeom prst="rect">
            <a:avLst/>
          </a:prstGeom>
          <a:noFill/>
        </p:spPr>
        <p:txBody>
          <a:bodyPr wrap="none" rtlCol="0">
            <a:spAutoFit/>
          </a:bodyPr>
          <a:lstStyle/>
          <a:p>
            <a:r>
              <a:rPr lang="en-US" sz="2800" b="1" dirty="0">
                <a:ln>
                  <a:solidFill>
                    <a:schemeClr val="tx1"/>
                  </a:solidFill>
                </a:ln>
                <a:solidFill>
                  <a:srgbClr val="C00000"/>
                </a:solidFill>
                <a:latin typeface="Arial" panose="020B0604020202020204" pitchFamily="34" charset="0"/>
                <a:cs typeface="Arial" panose="020B0604020202020204" pitchFamily="34" charset="0"/>
              </a:rPr>
              <a:t>Desktop</a:t>
            </a:r>
            <a:endParaRPr lang="en-US" sz="2000" b="1" dirty="0">
              <a:ln>
                <a:solidFill>
                  <a:schemeClr val="tx1"/>
                </a:solidFill>
              </a:ln>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76604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body" idx="1"/>
          </p:nvPr>
        </p:nvSpPr>
        <p:spPr>
          <a:xfrm>
            <a:off x="57150" y="5554075"/>
            <a:ext cx="8934450" cy="446700"/>
          </a:xfrm>
          <a:prstGeom prst="rect">
            <a:avLst/>
          </a:prstGeom>
        </p:spPr>
        <p:txBody>
          <a:bodyPr vert="horz" lIns="91425" tIns="91425" rIns="91425" bIns="91425" anchor="ctr" anchorCtr="0">
            <a:noAutofit/>
          </a:bodyPr>
          <a:lstStyle/>
          <a:p>
            <a:pPr lvl="0"/>
            <a:r>
              <a:rPr lang="en" sz="2800" b="1" dirty="0">
                <a:solidFill>
                  <a:schemeClr val="tx1"/>
                </a:solidFill>
              </a:rPr>
              <a:t>Website rendered on </a:t>
            </a:r>
            <a:r>
              <a:rPr lang="en-US" sz="2800" b="1" dirty="0">
                <a:solidFill>
                  <a:schemeClr val="tx1"/>
                </a:solidFill>
              </a:rPr>
              <a:t>a larger viewport with media queries</a:t>
            </a:r>
            <a:endParaRPr lang="en" sz="2800" b="1" dirty="0">
              <a:solidFill>
                <a:schemeClr val="tx1"/>
              </a:solidFill>
            </a:endParaRPr>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304800" y="0"/>
            <a:ext cx="8534400" cy="5410200"/>
          </a:xfrm>
          <a:prstGeom prst="rect">
            <a:avLst/>
          </a:prstGeom>
        </p:spPr>
      </p:pic>
    </p:spTree>
    <p:extLst>
      <p:ext uri="{BB962C8B-B14F-4D97-AF65-F5344CB8AC3E}">
        <p14:creationId xmlns:p14="http://schemas.microsoft.com/office/powerpoint/2010/main" val="271743778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13A66-795B-49A2-B699-38240A429252}"/>
              </a:ext>
            </a:extLst>
          </p:cNvPr>
          <p:cNvSpPr>
            <a:spLocks noGrp="1"/>
          </p:cNvSpPr>
          <p:nvPr>
            <p:ph type="title"/>
          </p:nvPr>
        </p:nvSpPr>
        <p:spPr/>
        <p:txBody>
          <a:bodyPr/>
          <a:lstStyle/>
          <a:p>
            <a:r>
              <a:rPr lang="en-US" dirty="0"/>
              <a:t>Parts of a Form</a:t>
            </a:r>
          </a:p>
        </p:txBody>
      </p:sp>
      <p:sp>
        <p:nvSpPr>
          <p:cNvPr id="3" name="Date Placeholder 2">
            <a:extLst>
              <a:ext uri="{FF2B5EF4-FFF2-40B4-BE49-F238E27FC236}">
                <a16:creationId xmlns:a16="http://schemas.microsoft.com/office/drawing/2014/main" id="{C1B3B388-B434-47AF-BAD2-A15F5D08BAAD}"/>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BDF7082E-97FE-4AA9-AD38-10EBFE9E5E6E}"/>
              </a:ext>
            </a:extLst>
          </p:cNvPr>
          <p:cNvSpPr>
            <a:spLocks noGrp="1"/>
          </p:cNvSpPr>
          <p:nvPr>
            <p:ph type="ftr" sz="quarter" idx="12"/>
          </p:nvPr>
        </p:nvSpPr>
        <p:spPr/>
        <p:txBody>
          <a:bodyPr/>
          <a:lstStyle/>
          <a:p>
            <a:r>
              <a:rPr lang="en-US"/>
              <a:t>HTML and CSS</a:t>
            </a:r>
          </a:p>
        </p:txBody>
      </p:sp>
      <p:pic>
        <p:nvPicPr>
          <p:cNvPr id="2050" name="Picture 2">
            <a:extLst>
              <a:ext uri="{FF2B5EF4-FFF2-40B4-BE49-F238E27FC236}">
                <a16:creationId xmlns:a16="http://schemas.microsoft.com/office/drawing/2014/main" id="{3BFB7437-D402-4A2C-92AC-E38012C5AA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34" t="17779" r="12499" b="11110"/>
          <a:stretch/>
        </p:blipFill>
        <p:spPr bwMode="auto">
          <a:xfrm>
            <a:off x="464126" y="1559804"/>
            <a:ext cx="7155873" cy="514579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F9C2092-12F1-462A-8AAC-B10D1D2A3DB1}"/>
              </a:ext>
            </a:extLst>
          </p:cNvPr>
          <p:cNvSpPr txBox="1"/>
          <p:nvPr/>
        </p:nvSpPr>
        <p:spPr>
          <a:xfrm>
            <a:off x="2286000" y="4038600"/>
            <a:ext cx="3312125" cy="338554"/>
          </a:xfrm>
          <a:prstGeom prst="rect">
            <a:avLst/>
          </a:prstGeom>
          <a:noFill/>
        </p:spPr>
        <p:txBody>
          <a:bodyPr wrap="none" rtlCol="0">
            <a:spAutoFit/>
          </a:bodyPr>
          <a:lstStyle/>
          <a:p>
            <a:r>
              <a:rPr lang="en-US" sz="1600" b="1" dirty="0">
                <a:solidFill>
                  <a:srgbClr val="C00000"/>
                </a:solidFill>
                <a:latin typeface="Arial" panose="020B0604020202020204" pitchFamily="34" charset="0"/>
                <a:cs typeface="Arial" panose="020B0604020202020204" pitchFamily="34" charset="0"/>
              </a:rPr>
              <a:t>&lt;form </a:t>
            </a:r>
            <a:r>
              <a:rPr lang="en-US" sz="1600" b="1" dirty="0" err="1">
                <a:solidFill>
                  <a:srgbClr val="C00000"/>
                </a:solidFill>
                <a:latin typeface="Arial" panose="020B0604020202020204" pitchFamily="34" charset="0"/>
                <a:cs typeface="Arial" panose="020B0604020202020204" pitchFamily="34" charset="0"/>
              </a:rPr>
              <a:t>href</a:t>
            </a:r>
            <a:r>
              <a:rPr lang="en-US" sz="1600" b="1" dirty="0">
                <a:solidFill>
                  <a:srgbClr val="C00000"/>
                </a:solidFill>
                <a:latin typeface="Arial" panose="020B0604020202020204" pitchFamily="34" charset="0"/>
                <a:cs typeface="Arial" panose="020B0604020202020204" pitchFamily="34" charset="0"/>
              </a:rPr>
              <a:t>="#" Method="post"&gt;</a:t>
            </a:r>
          </a:p>
        </p:txBody>
      </p:sp>
      <p:sp>
        <p:nvSpPr>
          <p:cNvPr id="7" name="TextBox 6">
            <a:extLst>
              <a:ext uri="{FF2B5EF4-FFF2-40B4-BE49-F238E27FC236}">
                <a16:creationId xmlns:a16="http://schemas.microsoft.com/office/drawing/2014/main" id="{F0F0CD87-1912-45A3-B7B5-6AE5E5B9D892}"/>
              </a:ext>
            </a:extLst>
          </p:cNvPr>
          <p:cNvSpPr txBox="1"/>
          <p:nvPr/>
        </p:nvSpPr>
        <p:spPr>
          <a:xfrm>
            <a:off x="4572000" y="6019800"/>
            <a:ext cx="939681" cy="338554"/>
          </a:xfrm>
          <a:prstGeom prst="rect">
            <a:avLst/>
          </a:prstGeom>
          <a:noFill/>
        </p:spPr>
        <p:txBody>
          <a:bodyPr wrap="none" rtlCol="0">
            <a:spAutoFit/>
          </a:bodyPr>
          <a:lstStyle/>
          <a:p>
            <a:r>
              <a:rPr lang="en-US" sz="1600" b="1" dirty="0">
                <a:solidFill>
                  <a:srgbClr val="C00000"/>
                </a:solidFill>
                <a:latin typeface="Arial" panose="020B0604020202020204" pitchFamily="34" charset="0"/>
                <a:cs typeface="Arial" panose="020B0604020202020204" pitchFamily="34" charset="0"/>
              </a:rPr>
              <a:t>&lt;/form&gt;</a:t>
            </a:r>
          </a:p>
        </p:txBody>
      </p:sp>
    </p:spTree>
    <p:extLst>
      <p:ext uri="{BB962C8B-B14F-4D97-AF65-F5344CB8AC3E}">
        <p14:creationId xmlns:p14="http://schemas.microsoft.com/office/powerpoint/2010/main" val="281882563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750" y="228601"/>
            <a:ext cx="8478050" cy="1439790"/>
          </a:xfrm>
        </p:spPr>
        <p:txBody>
          <a:bodyPr/>
          <a:lstStyle/>
          <a:p>
            <a:r>
              <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Understanding the Component Parts of HTML5 Forms</a:t>
            </a:r>
          </a:p>
        </p:txBody>
      </p:sp>
      <p:sp>
        <p:nvSpPr>
          <p:cNvPr id="4" name="Rectangle 3"/>
          <p:cNvSpPr/>
          <p:nvPr/>
        </p:nvSpPr>
        <p:spPr>
          <a:xfrm>
            <a:off x="208750" y="1668391"/>
            <a:ext cx="8716100" cy="1631216"/>
          </a:xfrm>
          <a:prstGeom prst="rect">
            <a:avLst/>
          </a:prstGeom>
        </p:spPr>
        <p:txBody>
          <a:bodyPr wrap="square">
            <a:spAutoFit/>
          </a:bodyPr>
          <a:lstStyle/>
          <a:p>
            <a:r>
              <a:rPr lang="en-US" sz="2000" spc="-1" dirty="0">
                <a:solidFill>
                  <a:srgbClr val="434343"/>
                </a:solidFill>
                <a:uFill>
                  <a:solidFill>
                    <a:srgbClr val="FFFFFF"/>
                  </a:solidFill>
                </a:uFill>
                <a:latin typeface="Calibri"/>
                <a:ea typeface="Calibri"/>
                <a:cs typeface="Calibri"/>
              </a:rPr>
              <a:t>There's a lot going on in our HTML5-powered form, so let's break it down. The three sections of the form are each wrapped in a </a:t>
            </a:r>
            <a:r>
              <a:rPr lang="en-US" sz="2000" spc="-1" dirty="0" err="1">
                <a:solidFill>
                  <a:schemeClr val="accent1"/>
                </a:solidFill>
                <a:uFill>
                  <a:solidFill>
                    <a:srgbClr val="FFFFFF"/>
                  </a:solidFill>
                </a:uFill>
                <a:latin typeface="Calibri"/>
                <a:ea typeface="Calibri"/>
                <a:cs typeface="Calibri"/>
              </a:rPr>
              <a:t>fieldset</a:t>
            </a:r>
            <a:r>
              <a:rPr lang="en-US" sz="2000" spc="-1" dirty="0">
                <a:solidFill>
                  <a:srgbClr val="434343"/>
                </a:solidFill>
                <a:uFill>
                  <a:solidFill>
                    <a:srgbClr val="FFFFFF"/>
                  </a:solidFill>
                </a:uFill>
                <a:latin typeface="Calibri"/>
                <a:ea typeface="Calibri"/>
                <a:cs typeface="Calibri"/>
              </a:rPr>
              <a:t> with a legend:</a:t>
            </a:r>
          </a:p>
          <a:p>
            <a:endParaRPr lang="en-US" sz="2000" spc="-1" dirty="0">
              <a:solidFill>
                <a:srgbClr val="434343"/>
              </a:solidFill>
              <a:uFill>
                <a:solidFill>
                  <a:srgbClr val="FFFFFF"/>
                </a:solidFill>
              </a:uFill>
              <a:latin typeface="Calibri"/>
              <a:ea typeface="Calibri"/>
              <a:cs typeface="Calibri"/>
            </a:endParaRPr>
          </a:p>
          <a:p>
            <a:endParaRPr lang="en-US" sz="2000" spc="-1" dirty="0">
              <a:solidFill>
                <a:srgbClr val="434343"/>
              </a:solidFill>
              <a:uFill>
                <a:solidFill>
                  <a:srgbClr val="FFFFFF"/>
                </a:solidFill>
              </a:uFill>
              <a:latin typeface="Calibri"/>
              <a:ea typeface="Calibri"/>
              <a:cs typeface="Calibri"/>
            </a:endParaRPr>
          </a:p>
          <a:p>
            <a:pPr marL="342900" indent="-342900">
              <a:buFont typeface="Arial" panose="020B0604020202020204" pitchFamily="34" charset="0"/>
              <a:buChar char="•"/>
            </a:pPr>
            <a:endParaRPr lang="en-US" sz="2000" spc="-1" dirty="0">
              <a:solidFill>
                <a:schemeClr val="accent1"/>
              </a:solidFill>
              <a:uFill>
                <a:solidFill>
                  <a:srgbClr val="FFFFFF"/>
                </a:solidFill>
              </a:uFill>
              <a:latin typeface="Calibri"/>
              <a:ea typeface="Calibri"/>
              <a:cs typeface="Calibri"/>
            </a:endParaRPr>
          </a:p>
        </p:txBody>
      </p:sp>
      <p:sp>
        <p:nvSpPr>
          <p:cNvPr id="3" name="Rectangle 2"/>
          <p:cNvSpPr/>
          <p:nvPr/>
        </p:nvSpPr>
        <p:spPr>
          <a:xfrm>
            <a:off x="0" y="2575196"/>
            <a:ext cx="8839200" cy="3539430"/>
          </a:xfrm>
          <a:prstGeom prst="rect">
            <a:avLst/>
          </a:prstGeom>
        </p:spPr>
        <p:txBody>
          <a:bodyPr wrap="square">
            <a:spAutoFit/>
          </a:bodyPr>
          <a:lstStyle/>
          <a:p>
            <a:pPr marL="228600"/>
            <a:r>
              <a:rPr lang="en-US" sz="2800" b="1" spc="-1" dirty="0">
                <a:solidFill>
                  <a:schemeClr val="accent1"/>
                </a:solidFill>
                <a:uFill>
                  <a:solidFill>
                    <a:srgbClr val="FFFFFF"/>
                  </a:solidFill>
                </a:uFill>
                <a:latin typeface="Calibri"/>
                <a:ea typeface="Calibri"/>
                <a:cs typeface="Calibri"/>
              </a:rPr>
              <a:t>&lt;</a:t>
            </a:r>
            <a:r>
              <a:rPr lang="en-US" sz="2800" b="1" spc="-1" dirty="0" err="1">
                <a:solidFill>
                  <a:srgbClr val="0070C0"/>
                </a:solidFill>
                <a:uFill>
                  <a:solidFill>
                    <a:srgbClr val="FFFFFF"/>
                  </a:solidFill>
                </a:uFill>
                <a:latin typeface="Calibri"/>
                <a:ea typeface="Calibri"/>
                <a:cs typeface="Calibri"/>
              </a:rPr>
              <a:t>fieldset</a:t>
            </a:r>
            <a:r>
              <a:rPr lang="en-US" sz="2800" b="1" spc="-1" dirty="0">
                <a:solidFill>
                  <a:schemeClr val="accent1"/>
                </a:solidFill>
                <a:uFill>
                  <a:solidFill>
                    <a:srgbClr val="FFFFFF"/>
                  </a:solidFill>
                </a:uFill>
                <a:latin typeface="Calibri"/>
                <a:ea typeface="Calibri"/>
                <a:cs typeface="Calibri"/>
              </a:rPr>
              <a:t>&gt;</a:t>
            </a:r>
          </a:p>
          <a:p>
            <a:pPr marL="228600"/>
            <a:r>
              <a:rPr lang="en-US" sz="2800" b="1" spc="-1" dirty="0">
                <a:solidFill>
                  <a:schemeClr val="accent1"/>
                </a:solidFill>
                <a:uFill>
                  <a:solidFill>
                    <a:srgbClr val="FFFFFF"/>
                  </a:solidFill>
                </a:uFill>
                <a:latin typeface="Calibri"/>
                <a:ea typeface="Calibri"/>
                <a:cs typeface="Calibri"/>
              </a:rPr>
              <a:t>&lt;</a:t>
            </a:r>
            <a:r>
              <a:rPr lang="en-US" sz="2800" b="1" spc="-1" dirty="0">
                <a:solidFill>
                  <a:srgbClr val="0070C0"/>
                </a:solidFill>
                <a:uFill>
                  <a:solidFill>
                    <a:srgbClr val="FFFFFF"/>
                  </a:solidFill>
                </a:uFill>
                <a:latin typeface="Calibri"/>
                <a:ea typeface="Calibri"/>
                <a:cs typeface="Calibri"/>
              </a:rPr>
              <a:t>legend</a:t>
            </a:r>
            <a:r>
              <a:rPr lang="en-US" sz="2800" b="1" spc="-1" dirty="0">
                <a:solidFill>
                  <a:schemeClr val="accent1"/>
                </a:solidFill>
                <a:uFill>
                  <a:solidFill>
                    <a:srgbClr val="FFFFFF"/>
                  </a:solidFill>
                </a:uFill>
                <a:latin typeface="Calibri"/>
                <a:ea typeface="Calibri"/>
                <a:cs typeface="Calibri"/>
              </a:rPr>
              <a:t>&gt;About the offending film&lt;/</a:t>
            </a:r>
            <a:r>
              <a:rPr lang="en-US" sz="2800" b="1" spc="-1" dirty="0">
                <a:solidFill>
                  <a:srgbClr val="0070C0"/>
                </a:solidFill>
                <a:uFill>
                  <a:solidFill>
                    <a:srgbClr val="FFFFFF"/>
                  </a:solidFill>
                </a:uFill>
                <a:latin typeface="Calibri"/>
                <a:ea typeface="Calibri"/>
                <a:cs typeface="Calibri"/>
              </a:rPr>
              <a:t>legend</a:t>
            </a:r>
            <a:r>
              <a:rPr lang="en-US" sz="2800" b="1" spc="-1" dirty="0">
                <a:solidFill>
                  <a:schemeClr val="accent1"/>
                </a:solidFill>
                <a:uFill>
                  <a:solidFill>
                    <a:srgbClr val="FFFFFF"/>
                  </a:solidFill>
                </a:uFill>
                <a:latin typeface="Calibri"/>
                <a:ea typeface="Calibri"/>
                <a:cs typeface="Calibri"/>
              </a:rPr>
              <a:t>&gt;</a:t>
            </a:r>
          </a:p>
          <a:p>
            <a:pPr marL="228600"/>
            <a:r>
              <a:rPr lang="en-US" sz="2800" b="1" spc="-1" dirty="0">
                <a:solidFill>
                  <a:schemeClr val="accent1"/>
                </a:solidFill>
                <a:uFill>
                  <a:solidFill>
                    <a:srgbClr val="FFFFFF"/>
                  </a:solidFill>
                </a:uFill>
                <a:latin typeface="Calibri"/>
                <a:ea typeface="Calibri"/>
                <a:cs typeface="Calibri"/>
              </a:rPr>
              <a:t>&lt;</a:t>
            </a:r>
            <a:r>
              <a:rPr lang="en-US" sz="2800" b="1" spc="-1" dirty="0">
                <a:solidFill>
                  <a:srgbClr val="0070C0"/>
                </a:solidFill>
                <a:uFill>
                  <a:solidFill>
                    <a:srgbClr val="FFFFFF"/>
                  </a:solidFill>
                </a:uFill>
                <a:latin typeface="Calibri"/>
                <a:ea typeface="Calibri"/>
                <a:cs typeface="Calibri"/>
              </a:rPr>
              <a:t>div</a:t>
            </a:r>
            <a:r>
              <a:rPr lang="en-US" sz="2800" b="1" spc="-1" dirty="0">
                <a:solidFill>
                  <a:schemeClr val="accent1"/>
                </a:solidFill>
                <a:uFill>
                  <a:solidFill>
                    <a:srgbClr val="FFFFFF"/>
                  </a:solidFill>
                </a:uFill>
                <a:latin typeface="Calibri"/>
                <a:ea typeface="Calibri"/>
                <a:cs typeface="Calibri"/>
              </a:rPr>
              <a:t>&gt;</a:t>
            </a:r>
          </a:p>
          <a:p>
            <a:pPr marL="228600"/>
            <a:r>
              <a:rPr lang="en-US" sz="2800" b="1" spc="-1" dirty="0">
                <a:solidFill>
                  <a:schemeClr val="accent1"/>
                </a:solidFill>
                <a:uFill>
                  <a:solidFill>
                    <a:srgbClr val="FFFFFF"/>
                  </a:solidFill>
                </a:uFill>
                <a:latin typeface="Calibri"/>
                <a:ea typeface="Calibri"/>
                <a:cs typeface="Calibri"/>
              </a:rPr>
              <a:t>  &lt;</a:t>
            </a:r>
            <a:r>
              <a:rPr lang="en-US" sz="2800" b="1" spc="-1" dirty="0">
                <a:solidFill>
                  <a:srgbClr val="0070C0"/>
                </a:solidFill>
                <a:uFill>
                  <a:solidFill>
                    <a:srgbClr val="FFFFFF"/>
                  </a:solidFill>
                </a:uFill>
                <a:latin typeface="Calibri"/>
                <a:ea typeface="Calibri"/>
                <a:cs typeface="Calibri"/>
              </a:rPr>
              <a:t>label</a:t>
            </a:r>
            <a:r>
              <a:rPr lang="en-US" sz="2800" b="1" spc="-1" dirty="0">
                <a:solidFill>
                  <a:schemeClr val="accent1"/>
                </a:solidFill>
                <a:uFill>
                  <a:solidFill>
                    <a:srgbClr val="FFFFFF"/>
                  </a:solidFill>
                </a:uFill>
                <a:latin typeface="Calibri"/>
                <a:ea typeface="Calibri"/>
                <a:cs typeface="Calibri"/>
              </a:rPr>
              <a:t> for="film"&gt;The film in question?&lt;/</a:t>
            </a:r>
            <a:r>
              <a:rPr lang="en-US" sz="2800" b="1" spc="-1" dirty="0">
                <a:solidFill>
                  <a:srgbClr val="0070C0"/>
                </a:solidFill>
                <a:uFill>
                  <a:solidFill>
                    <a:srgbClr val="FFFFFF"/>
                  </a:solidFill>
                </a:uFill>
                <a:latin typeface="Calibri"/>
                <a:ea typeface="Calibri"/>
                <a:cs typeface="Calibri"/>
              </a:rPr>
              <a:t>label</a:t>
            </a:r>
            <a:r>
              <a:rPr lang="en-US" sz="2800" b="1" spc="-1" dirty="0">
                <a:solidFill>
                  <a:schemeClr val="accent1"/>
                </a:solidFill>
                <a:uFill>
                  <a:solidFill>
                    <a:srgbClr val="FFFFFF"/>
                  </a:solidFill>
                </a:uFill>
                <a:latin typeface="Calibri"/>
                <a:ea typeface="Calibri"/>
                <a:cs typeface="Calibri"/>
              </a:rPr>
              <a:t>&gt;</a:t>
            </a:r>
          </a:p>
          <a:p>
            <a:pPr marL="228600"/>
            <a:r>
              <a:rPr lang="en-US" sz="2800" b="1" spc="-1" dirty="0">
                <a:solidFill>
                  <a:schemeClr val="accent1"/>
                </a:solidFill>
                <a:uFill>
                  <a:solidFill>
                    <a:srgbClr val="FFFFFF"/>
                  </a:solidFill>
                </a:uFill>
                <a:latin typeface="Calibri"/>
                <a:ea typeface="Calibri"/>
                <a:cs typeface="Calibri"/>
              </a:rPr>
              <a:t>  &lt;</a:t>
            </a:r>
            <a:r>
              <a:rPr lang="en-US" sz="2800" b="1" spc="-1" dirty="0">
                <a:solidFill>
                  <a:srgbClr val="0070C0"/>
                </a:solidFill>
                <a:uFill>
                  <a:solidFill>
                    <a:srgbClr val="FFFFFF"/>
                  </a:solidFill>
                </a:uFill>
                <a:latin typeface="Calibri"/>
                <a:ea typeface="Calibri"/>
                <a:cs typeface="Calibri"/>
              </a:rPr>
              <a:t>input</a:t>
            </a:r>
            <a:r>
              <a:rPr lang="en-US" sz="2800" b="1" spc="-1" dirty="0">
                <a:solidFill>
                  <a:schemeClr val="accent1"/>
                </a:solidFill>
                <a:uFill>
                  <a:solidFill>
                    <a:srgbClr val="FFFFFF"/>
                  </a:solidFill>
                </a:uFill>
                <a:latin typeface="Calibri"/>
                <a:ea typeface="Calibri"/>
                <a:cs typeface="Calibri"/>
              </a:rPr>
              <a:t> id="film" name="film" </a:t>
            </a:r>
            <a:r>
              <a:rPr lang="en-US" sz="2800" b="1" spc="-1" dirty="0">
                <a:solidFill>
                  <a:srgbClr val="0070C0"/>
                </a:solidFill>
                <a:uFill>
                  <a:solidFill>
                    <a:srgbClr val="FFFFFF"/>
                  </a:solidFill>
                </a:uFill>
                <a:latin typeface="Calibri"/>
                <a:ea typeface="Calibri"/>
                <a:cs typeface="Calibri"/>
              </a:rPr>
              <a:t>type</a:t>
            </a:r>
            <a:r>
              <a:rPr lang="en-US" sz="2800" b="1" spc="-1" dirty="0">
                <a:solidFill>
                  <a:schemeClr val="accent1"/>
                </a:solidFill>
                <a:uFill>
                  <a:solidFill>
                    <a:srgbClr val="FFFFFF"/>
                  </a:solidFill>
                </a:uFill>
                <a:latin typeface="Calibri"/>
                <a:ea typeface="Calibri"/>
                <a:cs typeface="Calibri"/>
              </a:rPr>
              <a:t>="text" </a:t>
            </a:r>
            <a:r>
              <a:rPr lang="en-US" sz="2800" b="1" spc="-1" dirty="0">
                <a:solidFill>
                  <a:srgbClr val="0070C0"/>
                </a:solidFill>
                <a:uFill>
                  <a:solidFill>
                    <a:srgbClr val="FFFFFF"/>
                  </a:solidFill>
                </a:uFill>
                <a:latin typeface="Calibri"/>
                <a:ea typeface="Calibri"/>
                <a:cs typeface="Calibri"/>
              </a:rPr>
              <a:t>placeholder</a:t>
            </a:r>
            <a:r>
              <a:rPr lang="en-US" sz="2800" b="1" spc="-1" dirty="0">
                <a:solidFill>
                  <a:schemeClr val="accent1"/>
                </a:solidFill>
                <a:uFill>
                  <a:solidFill>
                    <a:srgbClr val="FFFFFF"/>
                  </a:solidFill>
                </a:uFill>
                <a:latin typeface="Calibri"/>
                <a:ea typeface="Calibri"/>
                <a:cs typeface="Calibri"/>
              </a:rPr>
              <a:t>="e.g. King Kong" </a:t>
            </a:r>
            <a:r>
              <a:rPr lang="en-US" sz="2800" b="1" spc="-1" dirty="0">
                <a:solidFill>
                  <a:srgbClr val="0070C0"/>
                </a:solidFill>
                <a:uFill>
                  <a:solidFill>
                    <a:srgbClr val="FFFFFF"/>
                  </a:solidFill>
                </a:uFill>
                <a:latin typeface="Calibri"/>
                <a:ea typeface="Calibri"/>
                <a:cs typeface="Calibri"/>
              </a:rPr>
              <a:t>required</a:t>
            </a:r>
            <a:r>
              <a:rPr lang="en-US" sz="2800" b="1" spc="-1" dirty="0">
                <a:solidFill>
                  <a:schemeClr val="accent1"/>
                </a:solidFill>
                <a:uFill>
                  <a:solidFill>
                    <a:srgbClr val="FFFFFF"/>
                  </a:solidFill>
                </a:uFill>
                <a:latin typeface="Calibri"/>
                <a:ea typeface="Calibri"/>
                <a:cs typeface="Calibri"/>
              </a:rPr>
              <a:t>&gt;</a:t>
            </a:r>
          </a:p>
          <a:p>
            <a:pPr marL="228600"/>
            <a:r>
              <a:rPr lang="en-US" sz="2800" b="1" spc="-1" dirty="0">
                <a:solidFill>
                  <a:schemeClr val="accent1"/>
                </a:solidFill>
                <a:uFill>
                  <a:solidFill>
                    <a:srgbClr val="FFFFFF"/>
                  </a:solidFill>
                </a:uFill>
                <a:latin typeface="Calibri"/>
                <a:ea typeface="Calibri"/>
                <a:cs typeface="Calibri"/>
              </a:rPr>
              <a:t>&lt;/</a:t>
            </a:r>
            <a:r>
              <a:rPr lang="en-US" sz="2800" b="1" spc="-1" dirty="0">
                <a:solidFill>
                  <a:srgbClr val="0070C0"/>
                </a:solidFill>
                <a:uFill>
                  <a:solidFill>
                    <a:srgbClr val="FFFFFF"/>
                  </a:solidFill>
                </a:uFill>
                <a:latin typeface="Calibri"/>
                <a:ea typeface="Calibri"/>
                <a:cs typeface="Calibri"/>
              </a:rPr>
              <a:t>div</a:t>
            </a:r>
            <a:r>
              <a:rPr lang="en-US" sz="2800" b="1" spc="-1" dirty="0">
                <a:solidFill>
                  <a:schemeClr val="accent1"/>
                </a:solidFill>
                <a:uFill>
                  <a:solidFill>
                    <a:srgbClr val="FFFFFF"/>
                  </a:solidFill>
                </a:uFill>
                <a:latin typeface="Calibri"/>
                <a:ea typeface="Calibri"/>
                <a:cs typeface="Calibri"/>
              </a:rPr>
              <a:t>&gt;</a:t>
            </a:r>
          </a:p>
          <a:p>
            <a:pPr marL="228600"/>
            <a:r>
              <a:rPr lang="en-US" sz="2800" b="1" spc="-1" dirty="0">
                <a:solidFill>
                  <a:schemeClr val="accent1"/>
                </a:solidFill>
                <a:uFill>
                  <a:solidFill>
                    <a:srgbClr val="FFFFFF"/>
                  </a:solidFill>
                </a:uFill>
                <a:latin typeface="Calibri"/>
                <a:ea typeface="Calibri"/>
                <a:cs typeface="Calibri"/>
              </a:rPr>
              <a:t>&lt;/</a:t>
            </a:r>
            <a:r>
              <a:rPr lang="en-US" sz="2800" b="1" spc="-1" dirty="0" err="1">
                <a:solidFill>
                  <a:srgbClr val="0070C0"/>
                </a:solidFill>
                <a:uFill>
                  <a:solidFill>
                    <a:srgbClr val="FFFFFF"/>
                  </a:solidFill>
                </a:uFill>
                <a:latin typeface="Calibri"/>
                <a:ea typeface="Calibri"/>
                <a:cs typeface="Calibri"/>
              </a:rPr>
              <a:t>fieldset</a:t>
            </a:r>
            <a:r>
              <a:rPr lang="en-US" sz="2800" b="1" spc="-1" dirty="0">
                <a:solidFill>
                  <a:schemeClr val="accent1"/>
                </a:solidFill>
                <a:uFill>
                  <a:solidFill>
                    <a:srgbClr val="FFFFFF"/>
                  </a:solidFill>
                </a:uFill>
                <a:latin typeface="Calibri"/>
                <a:ea typeface="Calibri"/>
                <a:cs typeface="Calibri"/>
              </a:rPr>
              <a:t>&gt;</a:t>
            </a:r>
          </a:p>
        </p:txBody>
      </p:sp>
    </p:spTree>
    <p:extLst>
      <p:ext uri="{BB962C8B-B14F-4D97-AF65-F5344CB8AC3E}">
        <p14:creationId xmlns:p14="http://schemas.microsoft.com/office/powerpoint/2010/main" val="365617612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750" y="231817"/>
            <a:ext cx="8401850" cy="640773"/>
          </a:xfrm>
        </p:spPr>
        <p:txBody>
          <a:bodyPr/>
          <a:lstStyle/>
          <a:p>
            <a:r>
              <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Placeholder</a:t>
            </a:r>
          </a:p>
        </p:txBody>
      </p:sp>
      <p:sp>
        <p:nvSpPr>
          <p:cNvPr id="4" name="Rectangle 3"/>
          <p:cNvSpPr/>
          <p:nvPr/>
        </p:nvSpPr>
        <p:spPr>
          <a:xfrm>
            <a:off x="208750" y="1052749"/>
            <a:ext cx="8716100" cy="2000548"/>
          </a:xfrm>
          <a:prstGeom prst="rect">
            <a:avLst/>
          </a:prstGeom>
        </p:spPr>
        <p:txBody>
          <a:bodyPr wrap="square">
            <a:spAutoFit/>
          </a:bodyPr>
          <a:lstStyle/>
          <a:p>
            <a:r>
              <a:rPr lang="en-US" sz="2000" spc="-1" dirty="0">
                <a:solidFill>
                  <a:srgbClr val="434343"/>
                </a:solidFill>
                <a:uFill>
                  <a:solidFill>
                    <a:srgbClr val="FFFFFF"/>
                  </a:solidFill>
                </a:uFill>
                <a:latin typeface="Calibri"/>
                <a:ea typeface="Calibri"/>
                <a:cs typeface="Calibri"/>
              </a:rPr>
              <a:t>The </a:t>
            </a:r>
            <a:r>
              <a:rPr lang="en-US" sz="2000" spc="-1" dirty="0">
                <a:solidFill>
                  <a:schemeClr val="accent1"/>
                </a:solidFill>
                <a:uFill>
                  <a:solidFill>
                    <a:srgbClr val="FFFFFF"/>
                  </a:solidFill>
                </a:uFill>
                <a:latin typeface="Calibri"/>
                <a:ea typeface="Calibri"/>
                <a:cs typeface="Calibri"/>
              </a:rPr>
              <a:t>placeholder</a:t>
            </a:r>
            <a:r>
              <a:rPr lang="en-US" sz="2000" spc="-1" dirty="0">
                <a:solidFill>
                  <a:srgbClr val="434343"/>
                </a:solidFill>
                <a:uFill>
                  <a:solidFill>
                    <a:srgbClr val="FFFFFF"/>
                  </a:solidFill>
                </a:uFill>
                <a:latin typeface="Calibri"/>
                <a:ea typeface="Calibri"/>
                <a:cs typeface="Calibri"/>
              </a:rPr>
              <a:t> attribute looks like this:</a:t>
            </a:r>
          </a:p>
          <a:p>
            <a:endParaRPr lang="en-US" sz="2000" spc="-1" dirty="0">
              <a:solidFill>
                <a:srgbClr val="434343"/>
              </a:solidFill>
              <a:uFill>
                <a:solidFill>
                  <a:srgbClr val="FFFFFF"/>
                </a:solidFill>
              </a:uFill>
              <a:latin typeface="Calibri"/>
              <a:ea typeface="Calibri"/>
              <a:cs typeface="Calibri"/>
            </a:endParaRPr>
          </a:p>
          <a:p>
            <a:r>
              <a:rPr lang="en-US" sz="2800" b="1" spc="-1" dirty="0">
                <a:solidFill>
                  <a:schemeClr val="accent1"/>
                </a:solidFill>
                <a:uFill>
                  <a:solidFill>
                    <a:srgbClr val="FFFFFF"/>
                  </a:solidFill>
                </a:uFill>
                <a:latin typeface="Calibri"/>
                <a:ea typeface="Calibri"/>
                <a:cs typeface="Calibri"/>
              </a:rPr>
              <a:t>placeholder="e.g. King Kong"</a:t>
            </a:r>
          </a:p>
          <a:p>
            <a:endParaRPr lang="en-US" sz="1600" spc="-1" dirty="0">
              <a:solidFill>
                <a:schemeClr val="accent1"/>
              </a:solidFill>
              <a:uFill>
                <a:solidFill>
                  <a:srgbClr val="FFFFFF"/>
                </a:solidFill>
              </a:uFill>
              <a:latin typeface="Calibri"/>
              <a:ea typeface="Calibri"/>
              <a:cs typeface="Calibri"/>
            </a:endParaRPr>
          </a:p>
          <a:p>
            <a:r>
              <a:rPr lang="en-US" sz="2000" spc="-1" dirty="0">
                <a:solidFill>
                  <a:srgbClr val="434343"/>
                </a:solidFill>
                <a:uFill>
                  <a:solidFill>
                    <a:srgbClr val="FFFFFF"/>
                  </a:solidFill>
                </a:uFill>
                <a:latin typeface="Calibri"/>
                <a:ea typeface="Calibri"/>
                <a:cs typeface="Calibri"/>
              </a:rPr>
              <a:t>Simply include the </a:t>
            </a:r>
            <a:r>
              <a:rPr lang="en-US" sz="2000" spc="-1" dirty="0">
                <a:solidFill>
                  <a:schemeClr val="accent1"/>
                </a:solidFill>
                <a:uFill>
                  <a:solidFill>
                    <a:srgbClr val="FFFFFF"/>
                  </a:solidFill>
                </a:uFill>
                <a:latin typeface="Calibri"/>
                <a:ea typeface="Calibri"/>
                <a:cs typeface="Calibri"/>
              </a:rPr>
              <a:t>placeholder</a:t>
            </a:r>
            <a:r>
              <a:rPr lang="en-US" sz="2000" spc="-1" dirty="0">
                <a:solidFill>
                  <a:srgbClr val="434343"/>
                </a:solidFill>
                <a:uFill>
                  <a:solidFill>
                    <a:srgbClr val="FFFFFF"/>
                  </a:solidFill>
                </a:uFill>
                <a:latin typeface="Calibri"/>
                <a:ea typeface="Calibri"/>
                <a:cs typeface="Calibri"/>
              </a:rPr>
              <a:t> attribute within your input and the value will be displayed by default until the field gains focus.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3266646"/>
            <a:ext cx="5039428" cy="676369"/>
          </a:xfrm>
          <a:prstGeom prst="rect">
            <a:avLst/>
          </a:prstGeom>
        </p:spPr>
      </p:pic>
      <p:sp>
        <p:nvSpPr>
          <p:cNvPr id="5" name="Rectangle 4">
            <a:extLst>
              <a:ext uri="{FF2B5EF4-FFF2-40B4-BE49-F238E27FC236}">
                <a16:creationId xmlns:a16="http://schemas.microsoft.com/office/drawing/2014/main" id="{5F71FC65-4FD9-498B-BB25-925366165C54}"/>
              </a:ext>
            </a:extLst>
          </p:cNvPr>
          <p:cNvSpPr/>
          <p:nvPr/>
        </p:nvSpPr>
        <p:spPr>
          <a:xfrm>
            <a:off x="381000" y="4191000"/>
            <a:ext cx="8716100" cy="2431435"/>
          </a:xfrm>
          <a:prstGeom prst="rect">
            <a:avLst/>
          </a:prstGeom>
        </p:spPr>
        <p:txBody>
          <a:bodyPr wrap="square">
            <a:spAutoFit/>
          </a:bodyPr>
          <a:lstStyle/>
          <a:p>
            <a:r>
              <a:rPr lang="en-US" sz="2000" spc="-1" dirty="0">
                <a:solidFill>
                  <a:srgbClr val="434343"/>
                </a:solidFill>
                <a:uFill>
                  <a:solidFill>
                    <a:srgbClr val="FFFFFF"/>
                  </a:solidFill>
                </a:uFill>
                <a:latin typeface="Calibri"/>
                <a:ea typeface="Calibri"/>
                <a:cs typeface="Calibri"/>
              </a:rPr>
              <a:t>You can style the </a:t>
            </a:r>
            <a:r>
              <a:rPr lang="en-US" sz="2000" spc="-1" dirty="0">
                <a:solidFill>
                  <a:schemeClr val="accent1"/>
                </a:solidFill>
                <a:uFill>
                  <a:solidFill>
                    <a:srgbClr val="FFFFFF"/>
                  </a:solidFill>
                </a:uFill>
                <a:latin typeface="Calibri"/>
                <a:ea typeface="Calibri"/>
                <a:cs typeface="Calibri"/>
              </a:rPr>
              <a:t>placeholder</a:t>
            </a:r>
            <a:r>
              <a:rPr lang="en-US" sz="2000" spc="-1" dirty="0">
                <a:solidFill>
                  <a:srgbClr val="434343"/>
                </a:solidFill>
                <a:uFill>
                  <a:solidFill>
                    <a:srgbClr val="FFFFFF"/>
                  </a:solidFill>
                </a:uFill>
                <a:latin typeface="Calibri"/>
                <a:ea typeface="Calibri"/>
                <a:cs typeface="Calibri"/>
              </a:rPr>
              <a:t> attribute with the </a:t>
            </a:r>
            <a:r>
              <a:rPr lang="en-US" sz="2000" spc="-1" dirty="0">
                <a:solidFill>
                  <a:schemeClr val="accent1"/>
                </a:solidFill>
                <a:uFill>
                  <a:solidFill>
                    <a:srgbClr val="FFFFFF"/>
                  </a:solidFill>
                </a:uFill>
                <a:latin typeface="Calibri"/>
                <a:ea typeface="Calibri"/>
                <a:cs typeface="Calibri"/>
              </a:rPr>
              <a:t>:placeholder-shown</a:t>
            </a:r>
            <a:r>
              <a:rPr lang="en-US" sz="2000" spc="-1" dirty="0">
                <a:solidFill>
                  <a:srgbClr val="434343"/>
                </a:solidFill>
                <a:uFill>
                  <a:solidFill>
                    <a:srgbClr val="FFFFFF"/>
                  </a:solidFill>
                </a:uFill>
                <a:latin typeface="Calibri"/>
                <a:ea typeface="Calibri"/>
                <a:cs typeface="Calibri"/>
              </a:rPr>
              <a:t> pseudo selector.</a:t>
            </a:r>
          </a:p>
          <a:p>
            <a:endParaRPr lang="en-US" sz="2000" spc="-1" dirty="0">
              <a:solidFill>
                <a:srgbClr val="434343"/>
              </a:solidFill>
              <a:uFill>
                <a:solidFill>
                  <a:srgbClr val="FFFFFF"/>
                </a:solidFill>
              </a:uFill>
              <a:latin typeface="Calibri"/>
              <a:ea typeface="Calibri"/>
              <a:cs typeface="Calibri"/>
            </a:endParaRPr>
          </a:p>
          <a:p>
            <a:r>
              <a:rPr lang="en-US" sz="2800" b="1" spc="-1" dirty="0" err="1">
                <a:solidFill>
                  <a:schemeClr val="accent1"/>
                </a:solidFill>
                <a:uFill>
                  <a:solidFill>
                    <a:srgbClr val="FFFFFF"/>
                  </a:solidFill>
                </a:uFill>
                <a:latin typeface="Calibri"/>
                <a:ea typeface="Calibri"/>
                <a:cs typeface="Calibri"/>
              </a:rPr>
              <a:t>input:placeholder-shown</a:t>
            </a:r>
            <a:r>
              <a:rPr lang="en-US" sz="2800" b="1" spc="-1" dirty="0">
                <a:solidFill>
                  <a:schemeClr val="accent1"/>
                </a:solidFill>
                <a:uFill>
                  <a:solidFill>
                    <a:srgbClr val="FFFFFF"/>
                  </a:solidFill>
                </a:uFill>
                <a:latin typeface="Calibri"/>
                <a:ea typeface="Calibri"/>
                <a:cs typeface="Calibri"/>
              </a:rPr>
              <a:t> {</a:t>
            </a:r>
          </a:p>
          <a:p>
            <a:r>
              <a:rPr lang="en-US" sz="2800" b="1" spc="-1" dirty="0">
                <a:solidFill>
                  <a:schemeClr val="accent1"/>
                </a:solidFill>
                <a:uFill>
                  <a:solidFill>
                    <a:srgbClr val="FFFFFF"/>
                  </a:solidFill>
                </a:uFill>
                <a:latin typeface="Calibri"/>
                <a:ea typeface="Calibri"/>
                <a:cs typeface="Calibri"/>
              </a:rPr>
              <a:t>  color: #333; }</a:t>
            </a:r>
          </a:p>
          <a:p>
            <a:endParaRPr lang="en-US" sz="2000" spc="-1" dirty="0">
              <a:solidFill>
                <a:srgbClr val="434343"/>
              </a:solidFill>
              <a:uFill>
                <a:solidFill>
                  <a:srgbClr val="FFFFFF"/>
                </a:solidFill>
              </a:uFill>
              <a:latin typeface="Calibri"/>
              <a:ea typeface="Calibri"/>
              <a:cs typeface="Calibri"/>
            </a:endParaRPr>
          </a:p>
          <a:p>
            <a:endParaRPr lang="en-US" sz="1600" spc="-1" dirty="0">
              <a:solidFill>
                <a:schemeClr val="accent1"/>
              </a:solidFill>
              <a:uFill>
                <a:solidFill>
                  <a:srgbClr val="FFFFFF"/>
                </a:solidFill>
              </a:uFill>
              <a:latin typeface="Calibri"/>
              <a:ea typeface="Calibri"/>
              <a:cs typeface="Calibri"/>
            </a:endParaRPr>
          </a:p>
        </p:txBody>
      </p:sp>
    </p:spTree>
    <p:extLst>
      <p:ext uri="{BB962C8B-B14F-4D97-AF65-F5344CB8AC3E}">
        <p14:creationId xmlns:p14="http://schemas.microsoft.com/office/powerpoint/2010/main" val="97714645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82000" cy="563562"/>
          </a:xfrm>
        </p:spPr>
        <p:txBody>
          <a:bodyPr/>
          <a:lstStyle/>
          <a:p>
            <a:r>
              <a:rPr lang="en-GB"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Required</a:t>
            </a:r>
            <a:endPar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4" name="Rectangle 3"/>
          <p:cNvSpPr/>
          <p:nvPr/>
        </p:nvSpPr>
        <p:spPr>
          <a:xfrm>
            <a:off x="98250" y="1691250"/>
            <a:ext cx="6302550" cy="3046988"/>
          </a:xfrm>
          <a:prstGeom prst="rect">
            <a:avLst/>
          </a:prstGeom>
        </p:spPr>
        <p:txBody>
          <a:bodyPr wrap="square" numCol="2">
            <a:spAutoFit/>
          </a:bodyPr>
          <a:lstStyle/>
          <a:p>
            <a:r>
              <a:rPr lang="en-US" sz="2000" spc="-1" dirty="0">
                <a:solidFill>
                  <a:srgbClr val="434343"/>
                </a:solidFill>
                <a:uFill>
                  <a:solidFill>
                    <a:srgbClr val="FFFFFF"/>
                  </a:solidFill>
                </a:uFill>
                <a:latin typeface="Calibri"/>
                <a:ea typeface="Calibri"/>
                <a:cs typeface="Calibri"/>
              </a:rPr>
              <a:t>The </a:t>
            </a:r>
            <a:r>
              <a:rPr lang="en-US" sz="2000" spc="-1" dirty="0">
                <a:solidFill>
                  <a:schemeClr val="accent1"/>
                </a:solidFill>
                <a:uFill>
                  <a:solidFill>
                    <a:srgbClr val="FFFFFF"/>
                  </a:solidFill>
                </a:uFill>
                <a:latin typeface="Calibri"/>
                <a:ea typeface="Calibri"/>
                <a:cs typeface="Calibri"/>
              </a:rPr>
              <a:t>required</a:t>
            </a:r>
            <a:r>
              <a:rPr lang="en-US" sz="2000" spc="-1" dirty="0">
                <a:solidFill>
                  <a:srgbClr val="434343"/>
                </a:solidFill>
                <a:uFill>
                  <a:solidFill>
                    <a:srgbClr val="FFFFFF"/>
                  </a:solidFill>
                </a:uFill>
                <a:latin typeface="Calibri"/>
                <a:ea typeface="Calibri"/>
                <a:cs typeface="Calibri"/>
              </a:rPr>
              <a:t> attribute looks like this:</a:t>
            </a:r>
          </a:p>
          <a:p>
            <a:endParaRPr lang="en-US" sz="2000" spc="-1" dirty="0">
              <a:solidFill>
                <a:srgbClr val="434343"/>
              </a:solidFill>
              <a:uFill>
                <a:solidFill>
                  <a:srgbClr val="FFFFFF"/>
                </a:solidFill>
              </a:uFill>
              <a:latin typeface="Calibri"/>
              <a:ea typeface="Calibri"/>
              <a:cs typeface="Calibri"/>
            </a:endParaRPr>
          </a:p>
          <a:p>
            <a:r>
              <a:rPr lang="en-US" sz="1600" spc="-1" dirty="0">
                <a:solidFill>
                  <a:schemeClr val="accent1"/>
                </a:solidFill>
                <a:uFill>
                  <a:solidFill>
                    <a:srgbClr val="FFFFFF"/>
                  </a:solidFill>
                </a:uFill>
                <a:latin typeface="Calibri"/>
                <a:ea typeface="Calibri"/>
                <a:cs typeface="Calibri"/>
              </a:rPr>
              <a:t>required</a:t>
            </a:r>
          </a:p>
          <a:p>
            <a:endParaRPr lang="en-US" sz="1600" spc="-1" dirty="0">
              <a:solidFill>
                <a:schemeClr val="accent1"/>
              </a:solidFill>
              <a:uFill>
                <a:solidFill>
                  <a:srgbClr val="FFFFFF"/>
                </a:solidFill>
              </a:uFill>
              <a:latin typeface="Calibri"/>
              <a:ea typeface="Calibri"/>
              <a:cs typeface="Calibri"/>
            </a:endParaRPr>
          </a:p>
          <a:p>
            <a:r>
              <a:rPr lang="en-US" sz="2000" spc="-1" dirty="0">
                <a:solidFill>
                  <a:srgbClr val="434343"/>
                </a:solidFill>
                <a:uFill>
                  <a:solidFill>
                    <a:srgbClr val="FFFFFF"/>
                  </a:solidFill>
                </a:uFill>
                <a:latin typeface="Calibri"/>
                <a:ea typeface="Calibri"/>
                <a:cs typeface="Calibri"/>
              </a:rPr>
              <a:t>The Boolean attribute </a:t>
            </a:r>
            <a:r>
              <a:rPr lang="en-US" sz="2000" spc="-1" dirty="0">
                <a:solidFill>
                  <a:schemeClr val="accent1"/>
                </a:solidFill>
                <a:uFill>
                  <a:solidFill>
                    <a:srgbClr val="FFFFFF"/>
                  </a:solidFill>
                </a:uFill>
                <a:latin typeface="Calibri"/>
                <a:ea typeface="Calibri"/>
                <a:cs typeface="Calibri"/>
              </a:rPr>
              <a:t>required</a:t>
            </a:r>
            <a:r>
              <a:rPr lang="en-US" sz="2000" spc="-1" dirty="0">
                <a:solidFill>
                  <a:srgbClr val="434343"/>
                </a:solidFill>
                <a:uFill>
                  <a:solidFill>
                    <a:srgbClr val="FFFFFF"/>
                  </a:solidFill>
                </a:uFill>
                <a:latin typeface="Calibri"/>
                <a:ea typeface="Calibri"/>
                <a:cs typeface="Calibri"/>
              </a:rPr>
              <a:t> within the input element indicates that a value is required.</a:t>
            </a:r>
          </a:p>
          <a:p>
            <a:endParaRPr lang="en-US" sz="2000" spc="-1" dirty="0">
              <a:solidFill>
                <a:srgbClr val="434343"/>
              </a:solidFill>
              <a:uFill>
                <a:solidFill>
                  <a:srgbClr val="FFFFFF"/>
                </a:solidFill>
              </a:uFill>
              <a:latin typeface="Calibri"/>
              <a:ea typeface="Calibri"/>
              <a:cs typeface="Calibri"/>
            </a:endParaRPr>
          </a:p>
        </p:txBody>
      </p:sp>
      <p:pic>
        <p:nvPicPr>
          <p:cNvPr id="5" name="Picture 4"/>
          <p:cNvPicPr/>
          <p:nvPr/>
        </p:nvPicPr>
        <p:blipFill>
          <a:blip r:embed="rId3"/>
          <a:stretch>
            <a:fillRect/>
          </a:stretch>
        </p:blipFill>
        <p:spPr bwMode="auto">
          <a:xfrm>
            <a:off x="3244852" y="1219200"/>
            <a:ext cx="5783580" cy="5181600"/>
          </a:xfrm>
          <a:prstGeom prst="rect">
            <a:avLst/>
          </a:prstGeom>
        </p:spPr>
      </p:pic>
    </p:spTree>
    <p:extLst>
      <p:ext uri="{BB962C8B-B14F-4D97-AF65-F5344CB8AC3E}">
        <p14:creationId xmlns:p14="http://schemas.microsoft.com/office/powerpoint/2010/main" val="349421232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GB"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List and </a:t>
            </a:r>
            <a:r>
              <a:rPr lang="en-GB" sz="4000" cap="none"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Datalist</a:t>
            </a:r>
            <a:endPar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4" name="Rectangle 3"/>
          <p:cNvSpPr/>
          <p:nvPr/>
        </p:nvSpPr>
        <p:spPr>
          <a:xfrm>
            <a:off x="213950" y="1041023"/>
            <a:ext cx="8853850" cy="4893647"/>
          </a:xfrm>
          <a:prstGeom prst="rect">
            <a:avLst/>
          </a:prstGeom>
        </p:spPr>
        <p:txBody>
          <a:bodyPr wrap="square">
            <a:spAutoFit/>
          </a:bodyPr>
          <a:lstStyle/>
          <a:p>
            <a:r>
              <a:rPr lang="en-US" sz="2400" b="1" spc="-1" dirty="0">
                <a:solidFill>
                  <a:schemeClr val="accent1"/>
                </a:solidFill>
                <a:uFill>
                  <a:solidFill>
                    <a:srgbClr val="FFFFFF"/>
                  </a:solidFill>
                </a:uFill>
                <a:latin typeface="Calibri"/>
                <a:ea typeface="Calibri"/>
                <a:cs typeface="Calibri"/>
              </a:rPr>
              <a:t>&lt;</a:t>
            </a:r>
            <a:r>
              <a:rPr lang="en-US" sz="2400" b="1" spc="-1" dirty="0">
                <a:solidFill>
                  <a:srgbClr val="0070C0"/>
                </a:solidFill>
                <a:uFill>
                  <a:solidFill>
                    <a:srgbClr val="FFFFFF"/>
                  </a:solidFill>
                </a:uFill>
                <a:latin typeface="Calibri"/>
                <a:ea typeface="Calibri"/>
                <a:cs typeface="Calibri"/>
              </a:rPr>
              <a:t>div</a:t>
            </a:r>
            <a:r>
              <a:rPr lang="en-US" sz="2400" b="1" spc="-1" dirty="0">
                <a:solidFill>
                  <a:schemeClr val="accent1"/>
                </a:solidFill>
                <a:uFill>
                  <a:solidFill>
                    <a:srgbClr val="FFFFFF"/>
                  </a:solidFill>
                </a:uFill>
                <a:latin typeface="Calibri"/>
                <a:ea typeface="Calibri"/>
                <a:cs typeface="Calibri"/>
              </a:rPr>
              <a:t>&gt;</a:t>
            </a:r>
          </a:p>
          <a:p>
            <a:r>
              <a:rPr lang="en-US" sz="2400" b="1" spc="-1" dirty="0">
                <a:solidFill>
                  <a:schemeClr val="accent1"/>
                </a:solidFill>
                <a:uFill>
                  <a:solidFill>
                    <a:srgbClr val="FFFFFF"/>
                  </a:solidFill>
                </a:uFill>
                <a:latin typeface="Calibri"/>
                <a:ea typeface="Calibri"/>
                <a:cs typeface="Calibri"/>
              </a:rPr>
              <a:t>  &lt;</a:t>
            </a:r>
            <a:r>
              <a:rPr lang="en-US" sz="2400" b="1" spc="-1" dirty="0">
                <a:solidFill>
                  <a:srgbClr val="0070C0"/>
                </a:solidFill>
                <a:uFill>
                  <a:solidFill>
                    <a:srgbClr val="FFFFFF"/>
                  </a:solidFill>
                </a:uFill>
                <a:latin typeface="Calibri"/>
                <a:ea typeface="Calibri"/>
                <a:cs typeface="Calibri"/>
              </a:rPr>
              <a:t>label</a:t>
            </a:r>
            <a:r>
              <a:rPr lang="en-US" sz="2400" b="1" spc="-1" dirty="0">
                <a:solidFill>
                  <a:schemeClr val="accent1"/>
                </a:solidFill>
                <a:uFill>
                  <a:solidFill>
                    <a:srgbClr val="FFFFFF"/>
                  </a:solidFill>
                </a:uFill>
                <a:latin typeface="Calibri"/>
                <a:ea typeface="Calibri"/>
                <a:cs typeface="Calibri"/>
              </a:rPr>
              <a:t> for="</a:t>
            </a:r>
            <a:r>
              <a:rPr lang="en-US" sz="2400" b="1" spc="-1" dirty="0" err="1">
                <a:solidFill>
                  <a:schemeClr val="accent1"/>
                </a:solidFill>
                <a:uFill>
                  <a:solidFill>
                    <a:srgbClr val="FFFFFF"/>
                  </a:solidFill>
                </a:uFill>
                <a:latin typeface="Calibri"/>
                <a:ea typeface="Calibri"/>
                <a:cs typeface="Calibri"/>
              </a:rPr>
              <a:t>awardWon</a:t>
            </a:r>
            <a:r>
              <a:rPr lang="en-US" sz="2400" b="1" spc="-1" dirty="0">
                <a:solidFill>
                  <a:schemeClr val="accent1"/>
                </a:solidFill>
                <a:uFill>
                  <a:solidFill>
                    <a:srgbClr val="FFFFFF"/>
                  </a:solidFill>
                </a:uFill>
                <a:latin typeface="Calibri"/>
                <a:ea typeface="Calibri"/>
                <a:cs typeface="Calibri"/>
              </a:rPr>
              <a:t>"&gt;Award Won&lt;/</a:t>
            </a:r>
            <a:r>
              <a:rPr lang="en-US" sz="2400" b="1" spc="-1" dirty="0">
                <a:solidFill>
                  <a:srgbClr val="0070C0"/>
                </a:solidFill>
                <a:uFill>
                  <a:solidFill>
                    <a:srgbClr val="FFFFFF"/>
                  </a:solidFill>
                </a:uFill>
                <a:latin typeface="Calibri"/>
                <a:ea typeface="Calibri"/>
                <a:cs typeface="Calibri"/>
              </a:rPr>
              <a:t>label</a:t>
            </a:r>
            <a:r>
              <a:rPr lang="en-US" sz="2400" b="1" spc="-1" dirty="0">
                <a:solidFill>
                  <a:schemeClr val="accent1"/>
                </a:solidFill>
                <a:uFill>
                  <a:solidFill>
                    <a:srgbClr val="FFFFFF"/>
                  </a:solidFill>
                </a:uFill>
                <a:latin typeface="Calibri"/>
                <a:ea typeface="Calibri"/>
                <a:cs typeface="Calibri"/>
              </a:rPr>
              <a:t>&gt;</a:t>
            </a:r>
          </a:p>
          <a:p>
            <a:r>
              <a:rPr lang="en-US" sz="2400" b="1" spc="-1" dirty="0">
                <a:solidFill>
                  <a:schemeClr val="accent1"/>
                </a:solidFill>
                <a:uFill>
                  <a:solidFill>
                    <a:srgbClr val="FFFFFF"/>
                  </a:solidFill>
                </a:uFill>
                <a:latin typeface="Calibri"/>
                <a:ea typeface="Calibri"/>
                <a:cs typeface="Calibri"/>
              </a:rPr>
              <a:t>  &lt;</a:t>
            </a:r>
            <a:r>
              <a:rPr lang="en-US" sz="2400" b="1" spc="-1" dirty="0">
                <a:solidFill>
                  <a:srgbClr val="0070C0"/>
                </a:solidFill>
                <a:uFill>
                  <a:solidFill>
                    <a:srgbClr val="FFFFFF"/>
                  </a:solidFill>
                </a:uFill>
                <a:latin typeface="Calibri"/>
                <a:ea typeface="Calibri"/>
                <a:cs typeface="Calibri"/>
              </a:rPr>
              <a:t>input</a:t>
            </a:r>
            <a:r>
              <a:rPr lang="en-US" sz="2400" b="1" spc="-1" dirty="0">
                <a:solidFill>
                  <a:schemeClr val="accent1"/>
                </a:solidFill>
                <a:uFill>
                  <a:solidFill>
                    <a:srgbClr val="FFFFFF"/>
                  </a:solidFill>
                </a:uFill>
                <a:latin typeface="Calibri"/>
                <a:ea typeface="Calibri"/>
                <a:cs typeface="Calibri"/>
              </a:rPr>
              <a:t> id="</a:t>
            </a:r>
            <a:r>
              <a:rPr lang="en-US" sz="2400" b="1" spc="-1" dirty="0" err="1">
                <a:solidFill>
                  <a:schemeClr val="accent1"/>
                </a:solidFill>
                <a:uFill>
                  <a:solidFill>
                    <a:srgbClr val="FFFFFF"/>
                  </a:solidFill>
                </a:uFill>
                <a:latin typeface="Calibri"/>
                <a:ea typeface="Calibri"/>
                <a:cs typeface="Calibri"/>
              </a:rPr>
              <a:t>awardWon</a:t>
            </a:r>
            <a:r>
              <a:rPr lang="en-US" sz="2400" b="1" spc="-1" dirty="0">
                <a:solidFill>
                  <a:schemeClr val="accent1"/>
                </a:solidFill>
                <a:uFill>
                  <a:solidFill>
                    <a:srgbClr val="FFFFFF"/>
                  </a:solidFill>
                </a:uFill>
                <a:latin typeface="Calibri"/>
                <a:ea typeface="Calibri"/>
                <a:cs typeface="Calibri"/>
              </a:rPr>
              <a:t>" name="</a:t>
            </a:r>
            <a:r>
              <a:rPr lang="en-US" sz="2400" b="1" spc="-1" dirty="0" err="1">
                <a:solidFill>
                  <a:schemeClr val="accent1"/>
                </a:solidFill>
                <a:uFill>
                  <a:solidFill>
                    <a:srgbClr val="FFFFFF"/>
                  </a:solidFill>
                </a:uFill>
                <a:latin typeface="Calibri"/>
                <a:ea typeface="Calibri"/>
                <a:cs typeface="Calibri"/>
              </a:rPr>
              <a:t>awardWon</a:t>
            </a:r>
            <a:r>
              <a:rPr lang="en-US" sz="2400" b="1" spc="-1" dirty="0">
                <a:solidFill>
                  <a:schemeClr val="accent1"/>
                </a:solidFill>
                <a:uFill>
                  <a:solidFill>
                    <a:srgbClr val="FFFFFF"/>
                  </a:solidFill>
                </a:uFill>
                <a:latin typeface="Calibri"/>
                <a:ea typeface="Calibri"/>
                <a:cs typeface="Calibri"/>
              </a:rPr>
              <a:t>" </a:t>
            </a:r>
            <a:r>
              <a:rPr lang="en-US" sz="2400" b="1" spc="-1" dirty="0">
                <a:solidFill>
                  <a:srgbClr val="0070C0"/>
                </a:solidFill>
                <a:uFill>
                  <a:solidFill>
                    <a:srgbClr val="FFFFFF"/>
                  </a:solidFill>
                </a:uFill>
                <a:latin typeface="Calibri"/>
                <a:ea typeface="Calibri"/>
                <a:cs typeface="Calibri"/>
              </a:rPr>
              <a:t>type</a:t>
            </a:r>
            <a:r>
              <a:rPr lang="en-US" sz="2400" b="1" spc="-1" dirty="0">
                <a:solidFill>
                  <a:schemeClr val="accent1"/>
                </a:solidFill>
                <a:uFill>
                  <a:solidFill>
                    <a:srgbClr val="FFFFFF"/>
                  </a:solidFill>
                </a:uFill>
                <a:latin typeface="Calibri"/>
                <a:ea typeface="Calibri"/>
                <a:cs typeface="Calibri"/>
              </a:rPr>
              <a:t>="text" list="awards"&gt;</a:t>
            </a:r>
          </a:p>
          <a:p>
            <a:r>
              <a:rPr lang="en-US" sz="2400" b="1" spc="-1" dirty="0">
                <a:solidFill>
                  <a:schemeClr val="accent1"/>
                </a:solidFill>
                <a:uFill>
                  <a:solidFill>
                    <a:srgbClr val="FFFFFF"/>
                  </a:solidFill>
                </a:uFill>
                <a:latin typeface="Calibri"/>
                <a:ea typeface="Calibri"/>
                <a:cs typeface="Calibri"/>
              </a:rPr>
              <a:t>  &lt;</a:t>
            </a:r>
            <a:r>
              <a:rPr lang="en-US" sz="2400" b="1" spc="-1" dirty="0" err="1">
                <a:solidFill>
                  <a:srgbClr val="0070C0"/>
                </a:solidFill>
                <a:uFill>
                  <a:solidFill>
                    <a:srgbClr val="FFFFFF"/>
                  </a:solidFill>
                </a:uFill>
                <a:latin typeface="Calibri"/>
                <a:ea typeface="Calibri"/>
                <a:cs typeface="Calibri"/>
              </a:rPr>
              <a:t>datalist</a:t>
            </a:r>
            <a:r>
              <a:rPr lang="en-US" sz="2400" b="1" spc="-1" dirty="0">
                <a:solidFill>
                  <a:schemeClr val="accent1"/>
                </a:solidFill>
                <a:uFill>
                  <a:solidFill>
                    <a:srgbClr val="FFFFFF"/>
                  </a:solidFill>
                </a:uFill>
                <a:latin typeface="Calibri"/>
                <a:ea typeface="Calibri"/>
                <a:cs typeface="Calibri"/>
              </a:rPr>
              <a:t> id="awards"&gt;</a:t>
            </a:r>
          </a:p>
          <a:p>
            <a:r>
              <a:rPr lang="en-US" sz="2400" b="1" spc="-1" dirty="0">
                <a:solidFill>
                  <a:schemeClr val="accent1"/>
                </a:solidFill>
                <a:uFill>
                  <a:solidFill>
                    <a:srgbClr val="FFFFFF"/>
                  </a:solidFill>
                </a:uFill>
                <a:latin typeface="Calibri"/>
                <a:ea typeface="Calibri"/>
                <a:cs typeface="Calibri"/>
              </a:rPr>
              <a:t>    &lt;</a:t>
            </a:r>
            <a:r>
              <a:rPr lang="en-US" sz="2400" b="1" spc="-1" dirty="0">
                <a:solidFill>
                  <a:srgbClr val="0070C0"/>
                </a:solidFill>
                <a:uFill>
                  <a:solidFill>
                    <a:srgbClr val="FFFFFF"/>
                  </a:solidFill>
                </a:uFill>
                <a:latin typeface="Calibri"/>
                <a:ea typeface="Calibri"/>
                <a:cs typeface="Calibri"/>
              </a:rPr>
              <a:t>select</a:t>
            </a:r>
            <a:r>
              <a:rPr lang="en-US" sz="2400" b="1" spc="-1" dirty="0">
                <a:solidFill>
                  <a:schemeClr val="accent1"/>
                </a:solidFill>
                <a:uFill>
                  <a:solidFill>
                    <a:srgbClr val="FFFFFF"/>
                  </a:solidFill>
                </a:uFill>
                <a:latin typeface="Calibri"/>
                <a:ea typeface="Calibri"/>
                <a:cs typeface="Calibri"/>
              </a:rPr>
              <a:t>&gt;</a:t>
            </a:r>
          </a:p>
          <a:p>
            <a:r>
              <a:rPr lang="en-US" sz="2400" b="1" spc="-1" dirty="0">
                <a:solidFill>
                  <a:schemeClr val="accent1"/>
                </a:solidFill>
                <a:uFill>
                  <a:solidFill>
                    <a:srgbClr val="FFFFFF"/>
                  </a:solidFill>
                </a:uFill>
                <a:latin typeface="Calibri"/>
                <a:ea typeface="Calibri"/>
                <a:cs typeface="Calibri"/>
              </a:rPr>
              <a:t>      &lt;</a:t>
            </a:r>
            <a:r>
              <a:rPr lang="en-US" sz="2400" b="1" spc="-1" dirty="0">
                <a:solidFill>
                  <a:srgbClr val="0070C0"/>
                </a:solidFill>
                <a:uFill>
                  <a:solidFill>
                    <a:srgbClr val="FFFFFF"/>
                  </a:solidFill>
                </a:uFill>
                <a:latin typeface="Calibri"/>
                <a:ea typeface="Calibri"/>
                <a:cs typeface="Calibri"/>
              </a:rPr>
              <a:t>option value</a:t>
            </a:r>
            <a:r>
              <a:rPr lang="en-US" sz="2400" b="1" spc="-1" dirty="0">
                <a:solidFill>
                  <a:schemeClr val="accent1"/>
                </a:solidFill>
                <a:uFill>
                  <a:solidFill>
                    <a:srgbClr val="FFFFFF"/>
                  </a:solidFill>
                </a:uFill>
                <a:latin typeface="Calibri"/>
                <a:ea typeface="Calibri"/>
                <a:cs typeface="Calibri"/>
              </a:rPr>
              <a:t>="Best Picture"&gt;&lt;/</a:t>
            </a:r>
            <a:r>
              <a:rPr lang="en-US" sz="2400" b="1" spc="-1" dirty="0">
                <a:solidFill>
                  <a:srgbClr val="0070C0"/>
                </a:solidFill>
                <a:uFill>
                  <a:solidFill>
                    <a:srgbClr val="FFFFFF"/>
                  </a:solidFill>
                </a:uFill>
                <a:latin typeface="Calibri"/>
                <a:ea typeface="Calibri"/>
                <a:cs typeface="Calibri"/>
              </a:rPr>
              <a:t>option</a:t>
            </a:r>
            <a:r>
              <a:rPr lang="en-US" sz="2400" b="1" spc="-1" dirty="0">
                <a:solidFill>
                  <a:schemeClr val="accent1"/>
                </a:solidFill>
                <a:uFill>
                  <a:solidFill>
                    <a:srgbClr val="FFFFFF"/>
                  </a:solidFill>
                </a:uFill>
                <a:latin typeface="Calibri"/>
                <a:ea typeface="Calibri"/>
                <a:cs typeface="Calibri"/>
              </a:rPr>
              <a:t>&gt;</a:t>
            </a:r>
          </a:p>
          <a:p>
            <a:r>
              <a:rPr lang="en-US" sz="2400" b="1" spc="-1" dirty="0">
                <a:solidFill>
                  <a:schemeClr val="accent1"/>
                </a:solidFill>
                <a:uFill>
                  <a:solidFill>
                    <a:srgbClr val="FFFFFF"/>
                  </a:solidFill>
                </a:uFill>
                <a:latin typeface="Calibri"/>
                <a:ea typeface="Calibri"/>
                <a:cs typeface="Calibri"/>
              </a:rPr>
              <a:t>      &lt;</a:t>
            </a:r>
            <a:r>
              <a:rPr lang="en-US" sz="2400" b="1" spc="-1" dirty="0">
                <a:solidFill>
                  <a:srgbClr val="0070C0"/>
                </a:solidFill>
                <a:uFill>
                  <a:solidFill>
                    <a:srgbClr val="FFFFFF"/>
                  </a:solidFill>
                </a:uFill>
                <a:latin typeface="Calibri"/>
                <a:ea typeface="Calibri"/>
                <a:cs typeface="Calibri"/>
              </a:rPr>
              <a:t>option value</a:t>
            </a:r>
            <a:r>
              <a:rPr lang="en-US" sz="2400" b="1" spc="-1" dirty="0">
                <a:solidFill>
                  <a:schemeClr val="accent1"/>
                </a:solidFill>
                <a:uFill>
                  <a:solidFill>
                    <a:srgbClr val="FFFFFF"/>
                  </a:solidFill>
                </a:uFill>
                <a:latin typeface="Calibri"/>
                <a:ea typeface="Calibri"/>
                <a:cs typeface="Calibri"/>
              </a:rPr>
              <a:t>="Best Director"&gt;&lt;/</a:t>
            </a:r>
            <a:r>
              <a:rPr lang="en-US" sz="2400" b="1" spc="-1" dirty="0">
                <a:solidFill>
                  <a:srgbClr val="0070C0"/>
                </a:solidFill>
                <a:uFill>
                  <a:solidFill>
                    <a:srgbClr val="FFFFFF"/>
                  </a:solidFill>
                </a:uFill>
                <a:latin typeface="Calibri"/>
                <a:ea typeface="Calibri"/>
                <a:cs typeface="Calibri"/>
              </a:rPr>
              <a:t>option</a:t>
            </a:r>
            <a:r>
              <a:rPr lang="en-US" sz="2400" b="1" spc="-1" dirty="0">
                <a:solidFill>
                  <a:schemeClr val="accent1"/>
                </a:solidFill>
                <a:uFill>
                  <a:solidFill>
                    <a:srgbClr val="FFFFFF"/>
                  </a:solidFill>
                </a:uFill>
                <a:latin typeface="Calibri"/>
                <a:ea typeface="Calibri"/>
                <a:cs typeface="Calibri"/>
              </a:rPr>
              <a:t>&gt;</a:t>
            </a:r>
          </a:p>
          <a:p>
            <a:r>
              <a:rPr lang="en-US" sz="2400" b="1" spc="-1" dirty="0">
                <a:solidFill>
                  <a:schemeClr val="accent1"/>
                </a:solidFill>
                <a:uFill>
                  <a:solidFill>
                    <a:srgbClr val="FFFFFF"/>
                  </a:solidFill>
                </a:uFill>
                <a:latin typeface="Calibri"/>
                <a:ea typeface="Calibri"/>
                <a:cs typeface="Calibri"/>
              </a:rPr>
              <a:t>      &lt;</a:t>
            </a:r>
            <a:r>
              <a:rPr lang="en-US" sz="2400" b="1" spc="-1" dirty="0">
                <a:solidFill>
                  <a:srgbClr val="0070C0"/>
                </a:solidFill>
                <a:uFill>
                  <a:solidFill>
                    <a:srgbClr val="FFFFFF"/>
                  </a:solidFill>
                </a:uFill>
                <a:latin typeface="Calibri"/>
                <a:ea typeface="Calibri"/>
                <a:cs typeface="Calibri"/>
              </a:rPr>
              <a:t>option value</a:t>
            </a:r>
            <a:r>
              <a:rPr lang="en-US" sz="2400" b="1" spc="-1" dirty="0">
                <a:solidFill>
                  <a:schemeClr val="accent1"/>
                </a:solidFill>
                <a:uFill>
                  <a:solidFill>
                    <a:srgbClr val="FFFFFF"/>
                  </a:solidFill>
                </a:uFill>
                <a:latin typeface="Calibri"/>
                <a:ea typeface="Calibri"/>
                <a:cs typeface="Calibri"/>
              </a:rPr>
              <a:t>="Best Adapted Screenplay"&gt;&lt;/</a:t>
            </a:r>
            <a:r>
              <a:rPr lang="en-US" sz="2400" b="1" spc="-1" dirty="0">
                <a:solidFill>
                  <a:srgbClr val="0070C0"/>
                </a:solidFill>
                <a:uFill>
                  <a:solidFill>
                    <a:srgbClr val="FFFFFF"/>
                  </a:solidFill>
                </a:uFill>
                <a:latin typeface="Calibri"/>
                <a:ea typeface="Calibri"/>
                <a:cs typeface="Calibri"/>
              </a:rPr>
              <a:t>option</a:t>
            </a:r>
            <a:r>
              <a:rPr lang="en-US" sz="2400" b="1" spc="-1" dirty="0">
                <a:solidFill>
                  <a:schemeClr val="accent1"/>
                </a:solidFill>
                <a:uFill>
                  <a:solidFill>
                    <a:srgbClr val="FFFFFF"/>
                  </a:solidFill>
                </a:uFill>
                <a:latin typeface="Calibri"/>
                <a:ea typeface="Calibri"/>
                <a:cs typeface="Calibri"/>
              </a:rPr>
              <a:t>&gt;</a:t>
            </a:r>
          </a:p>
          <a:p>
            <a:r>
              <a:rPr lang="en-US" sz="2400" b="1" spc="-1" dirty="0">
                <a:solidFill>
                  <a:schemeClr val="accent1"/>
                </a:solidFill>
                <a:uFill>
                  <a:solidFill>
                    <a:srgbClr val="FFFFFF"/>
                  </a:solidFill>
                </a:uFill>
                <a:latin typeface="Calibri"/>
                <a:ea typeface="Calibri"/>
                <a:cs typeface="Calibri"/>
              </a:rPr>
              <a:t>      &lt;</a:t>
            </a:r>
            <a:r>
              <a:rPr lang="en-US" sz="2400" b="1" spc="-1" dirty="0">
                <a:solidFill>
                  <a:srgbClr val="0070C0"/>
                </a:solidFill>
                <a:uFill>
                  <a:solidFill>
                    <a:srgbClr val="FFFFFF"/>
                  </a:solidFill>
                </a:uFill>
                <a:latin typeface="Calibri"/>
                <a:ea typeface="Calibri"/>
                <a:cs typeface="Calibri"/>
              </a:rPr>
              <a:t>option value</a:t>
            </a:r>
            <a:r>
              <a:rPr lang="en-US" sz="2400" b="1" spc="-1" dirty="0">
                <a:solidFill>
                  <a:schemeClr val="accent1"/>
                </a:solidFill>
                <a:uFill>
                  <a:solidFill>
                    <a:srgbClr val="FFFFFF"/>
                  </a:solidFill>
                </a:uFill>
                <a:latin typeface="Calibri"/>
                <a:ea typeface="Calibri"/>
                <a:cs typeface="Calibri"/>
              </a:rPr>
              <a:t>="Best Original Screenplay"&gt;&lt;/</a:t>
            </a:r>
            <a:r>
              <a:rPr lang="en-US" sz="2400" b="1" spc="-1" dirty="0">
                <a:solidFill>
                  <a:srgbClr val="0070C0"/>
                </a:solidFill>
                <a:uFill>
                  <a:solidFill>
                    <a:srgbClr val="FFFFFF"/>
                  </a:solidFill>
                </a:uFill>
                <a:latin typeface="Calibri"/>
                <a:ea typeface="Calibri"/>
                <a:cs typeface="Calibri"/>
              </a:rPr>
              <a:t>option</a:t>
            </a:r>
            <a:r>
              <a:rPr lang="en-US" sz="2400" b="1" spc="-1" dirty="0">
                <a:solidFill>
                  <a:schemeClr val="accent1"/>
                </a:solidFill>
                <a:uFill>
                  <a:solidFill>
                    <a:srgbClr val="FFFFFF"/>
                  </a:solidFill>
                </a:uFill>
                <a:latin typeface="Calibri"/>
                <a:ea typeface="Calibri"/>
                <a:cs typeface="Calibri"/>
              </a:rPr>
              <a:t>&gt;</a:t>
            </a:r>
          </a:p>
          <a:p>
            <a:r>
              <a:rPr lang="en-US" sz="2400" b="1" spc="-1" dirty="0">
                <a:solidFill>
                  <a:schemeClr val="accent1"/>
                </a:solidFill>
                <a:uFill>
                  <a:solidFill>
                    <a:srgbClr val="FFFFFF"/>
                  </a:solidFill>
                </a:uFill>
                <a:latin typeface="Calibri"/>
                <a:ea typeface="Calibri"/>
                <a:cs typeface="Calibri"/>
              </a:rPr>
              <a:t>    &lt;/</a:t>
            </a:r>
            <a:r>
              <a:rPr lang="en-US" sz="2400" b="1" spc="-1" dirty="0">
                <a:solidFill>
                  <a:srgbClr val="0070C0"/>
                </a:solidFill>
                <a:uFill>
                  <a:solidFill>
                    <a:srgbClr val="FFFFFF"/>
                  </a:solidFill>
                </a:uFill>
                <a:latin typeface="Calibri"/>
                <a:ea typeface="Calibri"/>
                <a:cs typeface="Calibri"/>
              </a:rPr>
              <a:t>select</a:t>
            </a:r>
            <a:r>
              <a:rPr lang="en-US" sz="2400" b="1" spc="-1" dirty="0">
                <a:solidFill>
                  <a:schemeClr val="accent1"/>
                </a:solidFill>
                <a:uFill>
                  <a:solidFill>
                    <a:srgbClr val="FFFFFF"/>
                  </a:solidFill>
                </a:uFill>
                <a:latin typeface="Calibri"/>
                <a:ea typeface="Calibri"/>
                <a:cs typeface="Calibri"/>
              </a:rPr>
              <a:t>&gt;</a:t>
            </a:r>
          </a:p>
          <a:p>
            <a:r>
              <a:rPr lang="en-US" sz="2400" b="1" spc="-1" dirty="0">
                <a:solidFill>
                  <a:schemeClr val="accent1"/>
                </a:solidFill>
                <a:uFill>
                  <a:solidFill>
                    <a:srgbClr val="FFFFFF"/>
                  </a:solidFill>
                </a:uFill>
                <a:latin typeface="Calibri"/>
                <a:ea typeface="Calibri"/>
                <a:cs typeface="Calibri"/>
              </a:rPr>
              <a:t>  &lt;/</a:t>
            </a:r>
            <a:r>
              <a:rPr lang="en-US" sz="2400" b="1" spc="-1" dirty="0" err="1">
                <a:solidFill>
                  <a:srgbClr val="0070C0"/>
                </a:solidFill>
                <a:uFill>
                  <a:solidFill>
                    <a:srgbClr val="FFFFFF"/>
                  </a:solidFill>
                </a:uFill>
                <a:latin typeface="Calibri"/>
                <a:ea typeface="Calibri"/>
                <a:cs typeface="Calibri"/>
              </a:rPr>
              <a:t>datalist</a:t>
            </a:r>
            <a:r>
              <a:rPr lang="en-US" sz="2400" b="1" spc="-1" dirty="0">
                <a:solidFill>
                  <a:schemeClr val="accent1"/>
                </a:solidFill>
                <a:uFill>
                  <a:solidFill>
                    <a:srgbClr val="FFFFFF"/>
                  </a:solidFill>
                </a:uFill>
                <a:latin typeface="Calibri"/>
                <a:ea typeface="Calibri"/>
                <a:cs typeface="Calibri"/>
              </a:rPr>
              <a:t>&gt;</a:t>
            </a:r>
          </a:p>
          <a:p>
            <a:r>
              <a:rPr lang="en-US" sz="2400" b="1" spc="-1" dirty="0">
                <a:solidFill>
                  <a:schemeClr val="accent1"/>
                </a:solidFill>
                <a:uFill>
                  <a:solidFill>
                    <a:srgbClr val="FFFFFF"/>
                  </a:solidFill>
                </a:uFill>
                <a:latin typeface="Calibri"/>
                <a:ea typeface="Calibri"/>
                <a:cs typeface="Calibri"/>
              </a:rPr>
              <a:t>&lt;/</a:t>
            </a:r>
            <a:r>
              <a:rPr lang="en-US" sz="2400" b="1" spc="-1" dirty="0">
                <a:solidFill>
                  <a:srgbClr val="0070C0"/>
                </a:solidFill>
                <a:uFill>
                  <a:solidFill>
                    <a:srgbClr val="FFFFFF"/>
                  </a:solidFill>
                </a:uFill>
                <a:latin typeface="Calibri"/>
                <a:ea typeface="Calibri"/>
                <a:cs typeface="Calibri"/>
              </a:rPr>
              <a:t>div</a:t>
            </a:r>
            <a:r>
              <a:rPr lang="en-US" sz="2400" b="1" spc="-1" dirty="0">
                <a:solidFill>
                  <a:schemeClr val="accent1"/>
                </a:solidFill>
                <a:uFill>
                  <a:solidFill>
                    <a:srgbClr val="FFFFFF"/>
                  </a:solidFill>
                </a:uFill>
                <a:latin typeface="Calibri"/>
                <a:ea typeface="Calibri"/>
                <a:cs typeface="Calibri"/>
              </a:rPr>
              <a:t>&gt;</a:t>
            </a:r>
          </a:p>
        </p:txBody>
      </p:sp>
    </p:spTree>
    <p:extLst>
      <p:ext uri="{BB962C8B-B14F-4D97-AF65-F5344CB8AC3E}">
        <p14:creationId xmlns:p14="http://schemas.microsoft.com/office/powerpoint/2010/main" val="178395136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916"/>
            <a:ext cx="8382000" cy="691716"/>
          </a:xfrm>
        </p:spPr>
        <p:txBody>
          <a:bodyPr/>
          <a:lstStyle/>
          <a:p>
            <a:r>
              <a:rPr lang="en-GB"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Email</a:t>
            </a:r>
            <a:endPar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4" name="Rectangle 3"/>
          <p:cNvSpPr/>
          <p:nvPr/>
        </p:nvSpPr>
        <p:spPr>
          <a:xfrm>
            <a:off x="259772" y="685800"/>
            <a:ext cx="8503227" cy="3170099"/>
          </a:xfrm>
          <a:prstGeom prst="rect">
            <a:avLst/>
          </a:prstGeom>
        </p:spPr>
        <p:txBody>
          <a:bodyPr wrap="square">
            <a:spAutoFit/>
          </a:bodyPr>
          <a:lstStyle/>
          <a:p>
            <a:r>
              <a:rPr lang="en-US" sz="2000" spc="-1" dirty="0">
                <a:solidFill>
                  <a:srgbClr val="434343"/>
                </a:solidFill>
                <a:uFill>
                  <a:solidFill>
                    <a:srgbClr val="FFFFFF"/>
                  </a:solidFill>
                </a:uFill>
                <a:latin typeface="Calibri"/>
                <a:ea typeface="Calibri"/>
                <a:cs typeface="Calibri"/>
              </a:rPr>
              <a:t>In the following code example, </a:t>
            </a:r>
            <a:r>
              <a:rPr lang="en-US" sz="2000" spc="-1" dirty="0">
                <a:solidFill>
                  <a:schemeClr val="accent1"/>
                </a:solidFill>
                <a:uFill>
                  <a:solidFill>
                    <a:srgbClr val="FFFFFF"/>
                  </a:solidFill>
                </a:uFill>
                <a:latin typeface="Calibri"/>
                <a:ea typeface="Calibri"/>
                <a:cs typeface="Calibri"/>
              </a:rPr>
              <a:t>type="email"</a:t>
            </a:r>
            <a:r>
              <a:rPr lang="en-US" sz="2000" spc="-1" dirty="0">
                <a:solidFill>
                  <a:srgbClr val="434343"/>
                </a:solidFill>
                <a:uFill>
                  <a:solidFill>
                    <a:srgbClr val="FFFFFF"/>
                  </a:solidFill>
                </a:uFill>
                <a:latin typeface="Calibri"/>
                <a:ea typeface="Calibri"/>
                <a:cs typeface="Calibri"/>
              </a:rPr>
              <a:t> is used alongside </a:t>
            </a:r>
            <a:r>
              <a:rPr lang="en-US" sz="2000" spc="-1" dirty="0">
                <a:solidFill>
                  <a:schemeClr val="accent1"/>
                </a:solidFill>
                <a:uFill>
                  <a:solidFill>
                    <a:srgbClr val="FFFFFF"/>
                  </a:solidFill>
                </a:uFill>
                <a:latin typeface="Calibri"/>
                <a:ea typeface="Calibri"/>
                <a:cs typeface="Calibri"/>
              </a:rPr>
              <a:t>required</a:t>
            </a:r>
            <a:r>
              <a:rPr lang="en-US" sz="2000" spc="-1" dirty="0">
                <a:solidFill>
                  <a:srgbClr val="434343"/>
                </a:solidFill>
                <a:uFill>
                  <a:solidFill>
                    <a:srgbClr val="FFFFFF"/>
                  </a:solidFill>
                </a:uFill>
                <a:latin typeface="Calibri"/>
                <a:ea typeface="Calibri"/>
                <a:cs typeface="Calibri"/>
              </a:rPr>
              <a:t> and </a:t>
            </a:r>
            <a:r>
              <a:rPr lang="en-US" sz="2000" spc="-1" dirty="0">
                <a:solidFill>
                  <a:schemeClr val="accent1"/>
                </a:solidFill>
                <a:uFill>
                  <a:solidFill>
                    <a:srgbClr val="FFFFFF"/>
                  </a:solidFill>
                </a:uFill>
                <a:latin typeface="Calibri"/>
                <a:ea typeface="Calibri"/>
                <a:cs typeface="Calibri"/>
              </a:rPr>
              <a:t>placeholder</a:t>
            </a:r>
            <a:r>
              <a:rPr lang="en-US" sz="2000" spc="-1" dirty="0">
                <a:solidFill>
                  <a:srgbClr val="434343"/>
                </a:solidFill>
                <a:uFill>
                  <a:solidFill>
                    <a:srgbClr val="FFFFFF"/>
                  </a:solidFill>
                </a:uFill>
                <a:latin typeface="Calibri"/>
                <a:ea typeface="Calibri"/>
                <a:cs typeface="Calibri"/>
              </a:rPr>
              <a:t>:</a:t>
            </a:r>
          </a:p>
          <a:p>
            <a:endParaRPr lang="en-US" sz="2000" spc="-1" dirty="0">
              <a:solidFill>
                <a:srgbClr val="434343"/>
              </a:solidFill>
              <a:uFill>
                <a:solidFill>
                  <a:srgbClr val="FFFFFF"/>
                </a:solidFill>
              </a:uFill>
              <a:latin typeface="Calibri"/>
              <a:ea typeface="Calibri"/>
              <a:cs typeface="Calibri"/>
            </a:endParaRPr>
          </a:p>
          <a:p>
            <a:r>
              <a:rPr lang="en-US" sz="2800" b="1" spc="-1" dirty="0">
                <a:solidFill>
                  <a:schemeClr val="accent1"/>
                </a:solidFill>
                <a:uFill>
                  <a:solidFill>
                    <a:srgbClr val="FFFFFF"/>
                  </a:solidFill>
                </a:uFill>
                <a:latin typeface="Calibri"/>
                <a:ea typeface="Calibri"/>
                <a:cs typeface="Calibri"/>
              </a:rPr>
              <a:t>&lt;div&gt;</a:t>
            </a:r>
          </a:p>
          <a:p>
            <a:r>
              <a:rPr lang="en-US" sz="2800" b="1" spc="-1" dirty="0">
                <a:solidFill>
                  <a:schemeClr val="accent1"/>
                </a:solidFill>
                <a:uFill>
                  <a:solidFill>
                    <a:srgbClr val="FFFFFF"/>
                  </a:solidFill>
                </a:uFill>
                <a:latin typeface="Calibri"/>
                <a:ea typeface="Calibri"/>
                <a:cs typeface="Calibri"/>
              </a:rPr>
              <a:t>  &lt;label for="email"&gt;Your Email address&lt;/label&gt;</a:t>
            </a:r>
          </a:p>
          <a:p>
            <a:r>
              <a:rPr lang="en-US" sz="2800" b="1" spc="-1" dirty="0">
                <a:solidFill>
                  <a:schemeClr val="accent1"/>
                </a:solidFill>
                <a:uFill>
                  <a:solidFill>
                    <a:srgbClr val="FFFFFF"/>
                  </a:solidFill>
                </a:uFill>
                <a:latin typeface="Calibri"/>
                <a:ea typeface="Calibri"/>
                <a:cs typeface="Calibri"/>
              </a:rPr>
              <a:t>  &lt;input id="email" name="email" type="email" placeholder="dwight.schultz@gmail.com" required&gt;</a:t>
            </a:r>
          </a:p>
          <a:p>
            <a:r>
              <a:rPr lang="en-US" sz="2800" b="1" spc="-1" dirty="0">
                <a:solidFill>
                  <a:schemeClr val="accent1"/>
                </a:solidFill>
                <a:uFill>
                  <a:solidFill>
                    <a:srgbClr val="FFFFFF"/>
                  </a:solidFill>
                </a:uFill>
                <a:latin typeface="Calibri"/>
                <a:ea typeface="Calibri"/>
                <a:cs typeface="Calibri"/>
              </a:rPr>
              <a:t>&lt;/div&gt;</a:t>
            </a:r>
          </a:p>
        </p:txBody>
      </p:sp>
      <p:pic>
        <p:nvPicPr>
          <p:cNvPr id="6" name="Picture 5"/>
          <p:cNvPicPr/>
          <p:nvPr/>
        </p:nvPicPr>
        <p:blipFill>
          <a:blip r:embed="rId3"/>
          <a:stretch>
            <a:fillRect/>
          </a:stretch>
        </p:blipFill>
        <p:spPr bwMode="auto">
          <a:xfrm>
            <a:off x="259772" y="3936769"/>
            <a:ext cx="3570949" cy="2225040"/>
          </a:xfrm>
          <a:prstGeom prst="rect">
            <a:avLst/>
          </a:prstGeom>
        </p:spPr>
      </p:pic>
      <p:pic>
        <p:nvPicPr>
          <p:cNvPr id="5" name="Picture 4">
            <a:extLst>
              <a:ext uri="{FF2B5EF4-FFF2-40B4-BE49-F238E27FC236}">
                <a16:creationId xmlns:a16="http://schemas.microsoft.com/office/drawing/2014/main" id="{4614CDBE-D866-48B5-9E91-42792ED0A1C9}"/>
              </a:ext>
            </a:extLst>
          </p:cNvPr>
          <p:cNvPicPr/>
          <p:nvPr/>
        </p:nvPicPr>
        <p:blipFill>
          <a:blip r:embed="rId4"/>
          <a:stretch>
            <a:fillRect/>
          </a:stretch>
        </p:blipFill>
        <p:spPr bwMode="auto">
          <a:xfrm>
            <a:off x="4572000" y="3936769"/>
            <a:ext cx="3352800" cy="2527618"/>
          </a:xfrm>
          <a:prstGeom prst="rect">
            <a:avLst/>
          </a:prstGeom>
        </p:spPr>
      </p:pic>
    </p:spTree>
    <p:extLst>
      <p:ext uri="{BB962C8B-B14F-4D97-AF65-F5344CB8AC3E}">
        <p14:creationId xmlns:p14="http://schemas.microsoft.com/office/powerpoint/2010/main" val="240072438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81672"/>
          </a:xfrm>
        </p:spPr>
        <p:txBody>
          <a:bodyPr/>
          <a:lstStyle/>
          <a:p>
            <a:r>
              <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Number</a:t>
            </a:r>
          </a:p>
        </p:txBody>
      </p:sp>
      <p:sp>
        <p:nvSpPr>
          <p:cNvPr id="4" name="Rectangle 3"/>
          <p:cNvSpPr/>
          <p:nvPr/>
        </p:nvSpPr>
        <p:spPr>
          <a:xfrm>
            <a:off x="152400" y="1066800"/>
            <a:ext cx="8716100" cy="3354765"/>
          </a:xfrm>
          <a:prstGeom prst="rect">
            <a:avLst/>
          </a:prstGeom>
        </p:spPr>
        <p:txBody>
          <a:bodyPr wrap="square">
            <a:spAutoFit/>
          </a:bodyPr>
          <a:lstStyle/>
          <a:p>
            <a:r>
              <a:rPr lang="en-US" sz="2000" spc="-1" dirty="0">
                <a:solidFill>
                  <a:srgbClr val="434343"/>
                </a:solidFill>
                <a:uFill>
                  <a:solidFill>
                    <a:srgbClr val="FFFFFF"/>
                  </a:solidFill>
                </a:uFill>
                <a:latin typeface="Calibri"/>
                <a:ea typeface="Calibri"/>
                <a:cs typeface="Calibri"/>
              </a:rPr>
              <a:t>You can set an input field to a type of </a:t>
            </a:r>
            <a:r>
              <a:rPr lang="en-US" sz="2000" spc="-1" dirty="0">
                <a:solidFill>
                  <a:schemeClr val="accent1"/>
                </a:solidFill>
                <a:uFill>
                  <a:solidFill>
                    <a:srgbClr val="FFFFFF"/>
                  </a:solidFill>
                </a:uFill>
                <a:latin typeface="Calibri"/>
                <a:ea typeface="Calibri"/>
                <a:cs typeface="Calibri"/>
              </a:rPr>
              <a:t>number</a:t>
            </a:r>
            <a:r>
              <a:rPr lang="en-US" sz="2000" spc="-1" dirty="0">
                <a:solidFill>
                  <a:srgbClr val="434343"/>
                </a:solidFill>
                <a:uFill>
                  <a:solidFill>
                    <a:srgbClr val="FFFFFF"/>
                  </a:solidFill>
                </a:uFill>
                <a:latin typeface="Calibri"/>
                <a:ea typeface="Calibri"/>
                <a:cs typeface="Calibri"/>
              </a:rPr>
              <a:t> like this:</a:t>
            </a:r>
          </a:p>
          <a:p>
            <a:r>
              <a:rPr lang="en-US" sz="2400" b="1" spc="-1" dirty="0">
                <a:solidFill>
                  <a:schemeClr val="accent1"/>
                </a:solidFill>
                <a:uFill>
                  <a:solidFill>
                    <a:srgbClr val="FFFFFF"/>
                  </a:solidFill>
                </a:uFill>
                <a:latin typeface="Calibri"/>
                <a:ea typeface="Calibri"/>
                <a:cs typeface="Calibri"/>
              </a:rPr>
              <a:t>&lt;div&gt;</a:t>
            </a:r>
          </a:p>
          <a:p>
            <a:r>
              <a:rPr lang="en-US" sz="2400" b="1" spc="-1" dirty="0">
                <a:solidFill>
                  <a:schemeClr val="accent1"/>
                </a:solidFill>
                <a:uFill>
                  <a:solidFill>
                    <a:srgbClr val="FFFFFF"/>
                  </a:solidFill>
                </a:uFill>
                <a:latin typeface="Calibri"/>
                <a:ea typeface="Calibri"/>
                <a:cs typeface="Calibri"/>
              </a:rPr>
              <a:t>  &lt;label for="</a:t>
            </a:r>
            <a:r>
              <a:rPr lang="en-US" sz="2400" b="1" spc="-1" dirty="0" err="1">
                <a:solidFill>
                  <a:schemeClr val="accent1"/>
                </a:solidFill>
                <a:uFill>
                  <a:solidFill>
                    <a:srgbClr val="FFFFFF"/>
                  </a:solidFill>
                </a:uFill>
                <a:latin typeface="Calibri"/>
                <a:ea typeface="Calibri"/>
                <a:cs typeface="Calibri"/>
              </a:rPr>
              <a:t>yearOfCrime</a:t>
            </a:r>
            <a:r>
              <a:rPr lang="en-US" sz="2400" b="1" spc="-1" dirty="0">
                <a:solidFill>
                  <a:schemeClr val="accent1"/>
                </a:solidFill>
                <a:uFill>
                  <a:solidFill>
                    <a:srgbClr val="FFFFFF"/>
                  </a:solidFill>
                </a:uFill>
                <a:latin typeface="Calibri"/>
                <a:ea typeface="Calibri"/>
                <a:cs typeface="Calibri"/>
              </a:rPr>
              <a:t>"&gt;Year Of Crime&lt;/label&gt;</a:t>
            </a:r>
          </a:p>
          <a:p>
            <a:r>
              <a:rPr lang="en-US" sz="2400" b="1" spc="-1" dirty="0">
                <a:solidFill>
                  <a:schemeClr val="accent1"/>
                </a:solidFill>
                <a:uFill>
                  <a:solidFill>
                    <a:srgbClr val="FFFFFF"/>
                  </a:solidFill>
                </a:uFill>
                <a:latin typeface="Calibri"/>
                <a:ea typeface="Calibri"/>
                <a:cs typeface="Calibri"/>
              </a:rPr>
              <a:t>  &lt;input id="</a:t>
            </a:r>
            <a:r>
              <a:rPr lang="en-US" sz="2400" b="1" spc="-1" dirty="0" err="1">
                <a:solidFill>
                  <a:schemeClr val="accent1"/>
                </a:solidFill>
                <a:uFill>
                  <a:solidFill>
                    <a:srgbClr val="FFFFFF"/>
                  </a:solidFill>
                </a:uFill>
                <a:latin typeface="Calibri"/>
                <a:ea typeface="Calibri"/>
                <a:cs typeface="Calibri"/>
              </a:rPr>
              <a:t>yearOfCrime</a:t>
            </a:r>
            <a:r>
              <a:rPr lang="en-US" sz="2400" b="1" spc="-1" dirty="0">
                <a:solidFill>
                  <a:schemeClr val="accent1"/>
                </a:solidFill>
                <a:uFill>
                  <a:solidFill>
                    <a:srgbClr val="FFFFFF"/>
                  </a:solidFill>
                </a:uFill>
                <a:latin typeface="Calibri"/>
                <a:ea typeface="Calibri"/>
                <a:cs typeface="Calibri"/>
              </a:rPr>
              <a:t>" name="</a:t>
            </a:r>
            <a:r>
              <a:rPr lang="en-US" sz="2400" b="1" spc="-1" dirty="0" err="1">
                <a:solidFill>
                  <a:schemeClr val="accent1"/>
                </a:solidFill>
                <a:uFill>
                  <a:solidFill>
                    <a:srgbClr val="FFFFFF"/>
                  </a:solidFill>
                </a:uFill>
                <a:latin typeface="Calibri"/>
                <a:ea typeface="Calibri"/>
                <a:cs typeface="Calibri"/>
              </a:rPr>
              <a:t>yearOfCrime</a:t>
            </a:r>
            <a:r>
              <a:rPr lang="en-US" sz="2400" b="1" spc="-1" dirty="0">
                <a:solidFill>
                  <a:schemeClr val="accent1"/>
                </a:solidFill>
                <a:uFill>
                  <a:solidFill>
                    <a:srgbClr val="FFFFFF"/>
                  </a:solidFill>
                </a:uFill>
                <a:latin typeface="Calibri"/>
                <a:ea typeface="Calibri"/>
                <a:cs typeface="Calibri"/>
              </a:rPr>
              <a:t>" type="number" min="1929" max=“2020" required&gt;</a:t>
            </a:r>
          </a:p>
          <a:p>
            <a:r>
              <a:rPr lang="en-US" sz="2400" b="1" spc="-1" dirty="0">
                <a:solidFill>
                  <a:schemeClr val="accent1"/>
                </a:solidFill>
                <a:uFill>
                  <a:solidFill>
                    <a:srgbClr val="FFFFFF"/>
                  </a:solidFill>
                </a:uFill>
                <a:latin typeface="Calibri"/>
                <a:ea typeface="Calibri"/>
                <a:cs typeface="Calibri"/>
              </a:rPr>
              <a:t>&lt;/div&gt;</a:t>
            </a:r>
          </a:p>
          <a:p>
            <a:endParaRPr lang="en-US" sz="1600" spc="-1" dirty="0">
              <a:solidFill>
                <a:schemeClr val="accent1"/>
              </a:solidFill>
              <a:uFill>
                <a:solidFill>
                  <a:srgbClr val="FFFFFF"/>
                </a:solidFill>
              </a:uFill>
              <a:latin typeface="Calibri"/>
              <a:ea typeface="Calibri"/>
              <a:cs typeface="Calibri"/>
            </a:endParaRPr>
          </a:p>
          <a:p>
            <a:r>
              <a:rPr lang="en-US" sz="2000" spc="-1" dirty="0">
                <a:solidFill>
                  <a:srgbClr val="434343"/>
                </a:solidFill>
                <a:uFill>
                  <a:solidFill>
                    <a:srgbClr val="FFFFFF"/>
                  </a:solidFill>
                </a:uFill>
                <a:latin typeface="Calibri"/>
                <a:ea typeface="Calibri"/>
                <a:cs typeface="Calibri"/>
              </a:rPr>
              <a:t>Supporting browsers also provide what are called spinner controls.</a:t>
            </a:r>
          </a:p>
          <a:p>
            <a:endParaRPr lang="en-US" sz="1600" spc="-1" dirty="0">
              <a:solidFill>
                <a:schemeClr val="accent1"/>
              </a:solidFill>
              <a:uFill>
                <a:solidFill>
                  <a:srgbClr val="FFFFFF"/>
                </a:solidFill>
              </a:uFill>
              <a:latin typeface="Calibri"/>
              <a:ea typeface="Calibri"/>
              <a:cs typeface="Calibri"/>
            </a:endParaRPr>
          </a:p>
          <a:p>
            <a:endParaRPr lang="en-US" sz="2000" spc="-1" dirty="0">
              <a:solidFill>
                <a:srgbClr val="434343"/>
              </a:solidFill>
              <a:uFill>
                <a:solidFill>
                  <a:srgbClr val="FFFFFF"/>
                </a:solidFill>
              </a:uFill>
              <a:latin typeface="Calibri"/>
              <a:ea typeface="Calibri"/>
              <a:cs typeface="Calibri"/>
            </a:endParaRPr>
          </a:p>
        </p:txBody>
      </p:sp>
      <p:pic>
        <p:nvPicPr>
          <p:cNvPr id="6" name="Picture 5"/>
          <p:cNvPicPr/>
          <p:nvPr/>
        </p:nvPicPr>
        <p:blipFill>
          <a:blip r:embed="rId3"/>
          <a:stretch>
            <a:fillRect/>
          </a:stretch>
        </p:blipFill>
        <p:spPr bwMode="auto">
          <a:xfrm>
            <a:off x="1600200" y="4214288"/>
            <a:ext cx="5049390" cy="2369074"/>
          </a:xfrm>
          <a:prstGeom prst="rect">
            <a:avLst/>
          </a:prstGeom>
        </p:spPr>
      </p:pic>
    </p:spTree>
    <p:extLst>
      <p:ext uri="{BB962C8B-B14F-4D97-AF65-F5344CB8AC3E}">
        <p14:creationId xmlns:p14="http://schemas.microsoft.com/office/powerpoint/2010/main" val="252766976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7543800" cy="639762"/>
          </a:xfrm>
        </p:spPr>
        <p:txBody>
          <a:bodyPr/>
          <a:lstStyle/>
          <a:p>
            <a:r>
              <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Telephone</a:t>
            </a:r>
          </a:p>
        </p:txBody>
      </p:sp>
      <p:sp>
        <p:nvSpPr>
          <p:cNvPr id="4" name="Rectangle 3"/>
          <p:cNvSpPr/>
          <p:nvPr/>
        </p:nvSpPr>
        <p:spPr>
          <a:xfrm>
            <a:off x="213950" y="1041575"/>
            <a:ext cx="8716100" cy="3539430"/>
          </a:xfrm>
          <a:prstGeom prst="rect">
            <a:avLst/>
          </a:prstGeom>
        </p:spPr>
        <p:txBody>
          <a:bodyPr wrap="square">
            <a:spAutoFit/>
          </a:bodyPr>
          <a:lstStyle/>
          <a:p>
            <a:r>
              <a:rPr lang="en-US" sz="2000" spc="-1" dirty="0">
                <a:solidFill>
                  <a:srgbClr val="434343"/>
                </a:solidFill>
                <a:uFill>
                  <a:solidFill>
                    <a:srgbClr val="FFFFFF"/>
                  </a:solidFill>
                </a:uFill>
                <a:latin typeface="Calibri"/>
                <a:ea typeface="Calibri"/>
                <a:cs typeface="Calibri"/>
              </a:rPr>
              <a:t>Set an input field to expect a telephone number like this:</a:t>
            </a:r>
          </a:p>
          <a:p>
            <a:r>
              <a:rPr lang="en-US" sz="2800" b="1" spc="-1" dirty="0">
                <a:solidFill>
                  <a:schemeClr val="accent1"/>
                </a:solidFill>
                <a:uFill>
                  <a:solidFill>
                    <a:srgbClr val="FFFFFF"/>
                  </a:solidFill>
                </a:uFill>
                <a:latin typeface="Calibri"/>
                <a:ea typeface="Calibri"/>
                <a:cs typeface="Calibri"/>
              </a:rPr>
              <a:t>&lt;div&gt;</a:t>
            </a:r>
          </a:p>
          <a:p>
            <a:r>
              <a:rPr lang="en-US" sz="2800" b="1" spc="-1" dirty="0">
                <a:solidFill>
                  <a:schemeClr val="accent1"/>
                </a:solidFill>
                <a:uFill>
                  <a:solidFill>
                    <a:srgbClr val="FFFFFF"/>
                  </a:solidFill>
                </a:uFill>
                <a:latin typeface="Calibri"/>
                <a:ea typeface="Calibri"/>
                <a:cs typeface="Calibri"/>
              </a:rPr>
              <a:t>  &lt;label for="</a:t>
            </a:r>
            <a:r>
              <a:rPr lang="en-US" sz="2800" b="1" spc="-1" dirty="0" err="1">
                <a:solidFill>
                  <a:schemeClr val="accent1"/>
                </a:solidFill>
                <a:uFill>
                  <a:solidFill>
                    <a:srgbClr val="FFFFFF"/>
                  </a:solidFill>
                </a:uFill>
                <a:latin typeface="Calibri"/>
                <a:ea typeface="Calibri"/>
                <a:cs typeface="Calibri"/>
              </a:rPr>
              <a:t>tel</a:t>
            </a:r>
            <a:r>
              <a:rPr lang="en-US" sz="2800" b="1" spc="-1" dirty="0">
                <a:solidFill>
                  <a:schemeClr val="accent1"/>
                </a:solidFill>
                <a:uFill>
                  <a:solidFill>
                    <a:srgbClr val="FFFFFF"/>
                  </a:solidFill>
                </a:uFill>
                <a:latin typeface="Calibri"/>
                <a:ea typeface="Calibri"/>
                <a:cs typeface="Calibri"/>
              </a:rPr>
              <a:t>"&gt;Telephone (so we can berate you if you're wrong)&lt;/label&gt;</a:t>
            </a:r>
          </a:p>
          <a:p>
            <a:r>
              <a:rPr lang="en-US" sz="2800" b="1" spc="-1" dirty="0">
                <a:solidFill>
                  <a:schemeClr val="accent1"/>
                </a:solidFill>
                <a:uFill>
                  <a:solidFill>
                    <a:srgbClr val="FFFFFF"/>
                  </a:solidFill>
                </a:uFill>
                <a:latin typeface="Calibri"/>
                <a:ea typeface="Calibri"/>
                <a:cs typeface="Calibri"/>
              </a:rPr>
              <a:t>  &lt;input id="</a:t>
            </a:r>
            <a:r>
              <a:rPr lang="en-US" sz="2800" b="1" spc="-1" dirty="0" err="1">
                <a:solidFill>
                  <a:schemeClr val="accent1"/>
                </a:solidFill>
                <a:uFill>
                  <a:solidFill>
                    <a:srgbClr val="FFFFFF"/>
                  </a:solidFill>
                </a:uFill>
                <a:latin typeface="Calibri"/>
                <a:ea typeface="Calibri"/>
                <a:cs typeface="Calibri"/>
              </a:rPr>
              <a:t>tel</a:t>
            </a:r>
            <a:r>
              <a:rPr lang="en-US" sz="2800" b="1" spc="-1" dirty="0">
                <a:solidFill>
                  <a:schemeClr val="accent1"/>
                </a:solidFill>
                <a:uFill>
                  <a:solidFill>
                    <a:srgbClr val="FFFFFF"/>
                  </a:solidFill>
                </a:uFill>
                <a:latin typeface="Calibri"/>
                <a:ea typeface="Calibri"/>
                <a:cs typeface="Calibri"/>
              </a:rPr>
              <a:t>" name="</a:t>
            </a:r>
            <a:r>
              <a:rPr lang="en-US" sz="2800" b="1" spc="-1" dirty="0" err="1">
                <a:solidFill>
                  <a:schemeClr val="accent1"/>
                </a:solidFill>
                <a:uFill>
                  <a:solidFill>
                    <a:srgbClr val="FFFFFF"/>
                  </a:solidFill>
                </a:uFill>
                <a:latin typeface="Calibri"/>
                <a:ea typeface="Calibri"/>
                <a:cs typeface="Calibri"/>
              </a:rPr>
              <a:t>tel</a:t>
            </a:r>
            <a:r>
              <a:rPr lang="en-US" sz="2800" b="1" spc="-1" dirty="0">
                <a:solidFill>
                  <a:schemeClr val="accent1"/>
                </a:solidFill>
                <a:uFill>
                  <a:solidFill>
                    <a:srgbClr val="FFFFFF"/>
                  </a:solidFill>
                </a:uFill>
                <a:latin typeface="Calibri"/>
                <a:ea typeface="Calibri"/>
                <a:cs typeface="Calibri"/>
              </a:rPr>
              <a:t>" type="</a:t>
            </a:r>
            <a:r>
              <a:rPr lang="en-US" sz="2800" b="1" spc="-1" dirty="0" err="1">
                <a:solidFill>
                  <a:schemeClr val="accent1"/>
                </a:solidFill>
                <a:uFill>
                  <a:solidFill>
                    <a:srgbClr val="FFFFFF"/>
                  </a:solidFill>
                </a:uFill>
                <a:latin typeface="Calibri"/>
                <a:ea typeface="Calibri"/>
                <a:cs typeface="Calibri"/>
              </a:rPr>
              <a:t>tel</a:t>
            </a:r>
            <a:r>
              <a:rPr lang="en-US" sz="2800" b="1" spc="-1" dirty="0">
                <a:solidFill>
                  <a:schemeClr val="accent1"/>
                </a:solidFill>
                <a:uFill>
                  <a:solidFill>
                    <a:srgbClr val="FFFFFF"/>
                  </a:solidFill>
                </a:uFill>
                <a:latin typeface="Calibri"/>
                <a:ea typeface="Calibri"/>
                <a:cs typeface="Calibri"/>
              </a:rPr>
              <a:t>" placeholder="1-234-546758" autocomplete="off" required&gt;</a:t>
            </a:r>
          </a:p>
          <a:p>
            <a:r>
              <a:rPr lang="en-US" sz="2800" b="1" spc="-1" dirty="0">
                <a:solidFill>
                  <a:schemeClr val="accent1"/>
                </a:solidFill>
                <a:uFill>
                  <a:solidFill>
                    <a:srgbClr val="FFFFFF"/>
                  </a:solidFill>
                </a:uFill>
                <a:latin typeface="Calibri"/>
                <a:ea typeface="Calibri"/>
                <a:cs typeface="Calibri"/>
              </a:rPr>
              <a:t>&lt;/div&gt;</a:t>
            </a:r>
          </a:p>
          <a:p>
            <a:endParaRPr lang="en-US" sz="1600" spc="-1" dirty="0">
              <a:solidFill>
                <a:schemeClr val="accent1"/>
              </a:solidFill>
              <a:uFill>
                <a:solidFill>
                  <a:srgbClr val="FFFFFF"/>
                </a:solidFill>
              </a:uFill>
              <a:latin typeface="Calibri"/>
              <a:ea typeface="Calibri"/>
              <a:cs typeface="Calibri"/>
            </a:endParaRPr>
          </a:p>
          <a:p>
            <a:r>
              <a:rPr lang="en-US" sz="2000" spc="-1" dirty="0">
                <a:solidFill>
                  <a:srgbClr val="434343"/>
                </a:solidFill>
                <a:uFill>
                  <a:solidFill>
                    <a:srgbClr val="FFFFFF"/>
                  </a:solidFill>
                </a:uFill>
                <a:latin typeface="Calibri"/>
                <a:ea typeface="Calibri"/>
                <a:cs typeface="Calibri"/>
              </a:rPr>
              <a:t>Here's the </a:t>
            </a:r>
            <a:r>
              <a:rPr lang="en-US" sz="2000" spc="-1" dirty="0" err="1">
                <a:solidFill>
                  <a:schemeClr val="accent1"/>
                </a:solidFill>
                <a:uFill>
                  <a:solidFill>
                    <a:srgbClr val="FFFFFF"/>
                  </a:solidFill>
                </a:uFill>
                <a:latin typeface="Calibri"/>
                <a:ea typeface="Calibri"/>
                <a:cs typeface="Calibri"/>
              </a:rPr>
              <a:t>tel</a:t>
            </a:r>
            <a:r>
              <a:rPr lang="en-US" sz="2000" spc="-1" dirty="0">
                <a:solidFill>
                  <a:srgbClr val="434343"/>
                </a:solidFill>
                <a:uFill>
                  <a:solidFill>
                    <a:srgbClr val="FFFFFF"/>
                  </a:solidFill>
                </a:uFill>
                <a:latin typeface="Calibri"/>
                <a:ea typeface="Calibri"/>
                <a:cs typeface="Calibri"/>
              </a:rPr>
              <a:t> input when accessed with an iPad:</a:t>
            </a:r>
            <a:endParaRPr lang="en-US" spc="-1" dirty="0">
              <a:solidFill>
                <a:schemeClr val="accent1"/>
              </a:solidFill>
              <a:uFill>
                <a:solidFill>
                  <a:srgbClr val="FFFFFF"/>
                </a:solidFill>
              </a:uFill>
              <a:latin typeface="Calibri"/>
              <a:ea typeface="Calibri"/>
              <a:cs typeface="Calibri"/>
            </a:endParaRPr>
          </a:p>
        </p:txBody>
      </p:sp>
      <p:pic>
        <p:nvPicPr>
          <p:cNvPr id="5" name="Picture 4"/>
          <p:cNvPicPr/>
          <p:nvPr/>
        </p:nvPicPr>
        <p:blipFill>
          <a:blip r:embed="rId3"/>
          <a:stretch>
            <a:fillRect/>
          </a:stretch>
        </p:blipFill>
        <p:spPr bwMode="auto">
          <a:xfrm>
            <a:off x="2183130" y="4581005"/>
            <a:ext cx="4777740" cy="2263140"/>
          </a:xfrm>
          <a:prstGeom prst="rect">
            <a:avLst/>
          </a:prstGeom>
        </p:spPr>
      </p:pic>
    </p:spTree>
    <p:extLst>
      <p:ext uri="{BB962C8B-B14F-4D97-AF65-F5344CB8AC3E}">
        <p14:creationId xmlns:p14="http://schemas.microsoft.com/office/powerpoint/2010/main" val="339807221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792162"/>
          </a:xfrm>
        </p:spPr>
        <p:txBody>
          <a:bodyPr/>
          <a:lstStyle/>
          <a:p>
            <a:r>
              <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Pattern</a:t>
            </a:r>
          </a:p>
        </p:txBody>
      </p:sp>
      <p:sp>
        <p:nvSpPr>
          <p:cNvPr id="4" name="Rectangle 3"/>
          <p:cNvSpPr/>
          <p:nvPr/>
        </p:nvSpPr>
        <p:spPr>
          <a:xfrm>
            <a:off x="332975" y="4205729"/>
            <a:ext cx="8478050" cy="2308324"/>
          </a:xfrm>
          <a:prstGeom prst="rect">
            <a:avLst/>
          </a:prstGeom>
        </p:spPr>
        <p:txBody>
          <a:bodyPr wrap="square">
            <a:spAutoFit/>
          </a:bodyPr>
          <a:lstStyle/>
          <a:p>
            <a:r>
              <a:rPr lang="en-US" sz="2400" b="1" spc="-1" dirty="0">
                <a:solidFill>
                  <a:schemeClr val="accent1"/>
                </a:solidFill>
                <a:uFill>
                  <a:solidFill>
                    <a:srgbClr val="FFFFFF"/>
                  </a:solidFill>
                </a:uFill>
                <a:latin typeface="Calibri"/>
                <a:ea typeface="Calibri"/>
                <a:cs typeface="Calibri"/>
              </a:rPr>
              <a:t>&lt;</a:t>
            </a:r>
            <a:r>
              <a:rPr lang="en-US" sz="2400" b="1" spc="-1" dirty="0">
                <a:solidFill>
                  <a:srgbClr val="0070C0"/>
                </a:solidFill>
                <a:uFill>
                  <a:solidFill>
                    <a:srgbClr val="FFFFFF"/>
                  </a:solidFill>
                </a:uFill>
                <a:latin typeface="Calibri"/>
                <a:ea typeface="Calibri"/>
                <a:cs typeface="Calibri"/>
              </a:rPr>
              <a:t>div</a:t>
            </a:r>
            <a:r>
              <a:rPr lang="en-US" sz="2400" b="1" spc="-1" dirty="0">
                <a:solidFill>
                  <a:schemeClr val="accent1"/>
                </a:solidFill>
                <a:uFill>
                  <a:solidFill>
                    <a:srgbClr val="FFFFFF"/>
                  </a:solidFill>
                </a:uFill>
                <a:latin typeface="Calibri"/>
                <a:ea typeface="Calibri"/>
                <a:cs typeface="Calibri"/>
              </a:rPr>
              <a:t>&gt;</a:t>
            </a:r>
          </a:p>
          <a:p>
            <a:r>
              <a:rPr lang="en-US" sz="2400" b="1" spc="-1" dirty="0">
                <a:solidFill>
                  <a:schemeClr val="accent1"/>
                </a:solidFill>
                <a:uFill>
                  <a:solidFill>
                    <a:srgbClr val="FFFFFF"/>
                  </a:solidFill>
                </a:uFill>
                <a:latin typeface="Calibri"/>
                <a:ea typeface="Calibri"/>
                <a:cs typeface="Calibri"/>
              </a:rPr>
              <a:t>  &lt;</a:t>
            </a:r>
            <a:r>
              <a:rPr lang="en-US" sz="2400" b="1" spc="-1" dirty="0">
                <a:solidFill>
                  <a:srgbClr val="0070C0"/>
                </a:solidFill>
                <a:uFill>
                  <a:solidFill>
                    <a:srgbClr val="FFFFFF"/>
                  </a:solidFill>
                </a:uFill>
                <a:latin typeface="Calibri"/>
                <a:ea typeface="Calibri"/>
                <a:cs typeface="Calibri"/>
              </a:rPr>
              <a:t>label</a:t>
            </a:r>
            <a:r>
              <a:rPr lang="en-US" sz="2400" b="1" spc="-1" dirty="0">
                <a:solidFill>
                  <a:schemeClr val="accent1"/>
                </a:solidFill>
                <a:uFill>
                  <a:solidFill>
                    <a:srgbClr val="FFFFFF"/>
                  </a:solidFill>
                </a:uFill>
                <a:latin typeface="Calibri"/>
                <a:ea typeface="Calibri"/>
                <a:cs typeface="Calibri"/>
              </a:rPr>
              <a:t> for="</a:t>
            </a:r>
            <a:r>
              <a:rPr lang="en-US" sz="2400" b="1" spc="-1" dirty="0">
                <a:solidFill>
                  <a:srgbClr val="0070C0"/>
                </a:solidFill>
                <a:uFill>
                  <a:solidFill>
                    <a:srgbClr val="FFFFFF"/>
                  </a:solidFill>
                </a:uFill>
                <a:latin typeface="Calibri"/>
                <a:ea typeface="Calibri"/>
                <a:cs typeface="Calibri"/>
              </a:rPr>
              <a:t>name</a:t>
            </a:r>
            <a:r>
              <a:rPr lang="en-US" sz="2400" b="1" spc="-1" dirty="0">
                <a:solidFill>
                  <a:schemeClr val="accent1"/>
                </a:solidFill>
                <a:uFill>
                  <a:solidFill>
                    <a:srgbClr val="FFFFFF"/>
                  </a:solidFill>
                </a:uFill>
                <a:latin typeface="Calibri"/>
                <a:ea typeface="Calibri"/>
                <a:cs typeface="Calibri"/>
              </a:rPr>
              <a:t>"&gt;Your Name (first and last)&lt;/</a:t>
            </a:r>
            <a:r>
              <a:rPr lang="en-US" sz="2400" b="1" spc="-1" dirty="0">
                <a:solidFill>
                  <a:srgbClr val="0070C0"/>
                </a:solidFill>
                <a:uFill>
                  <a:solidFill>
                    <a:srgbClr val="FFFFFF"/>
                  </a:solidFill>
                </a:uFill>
                <a:latin typeface="Calibri"/>
                <a:ea typeface="Calibri"/>
                <a:cs typeface="Calibri"/>
              </a:rPr>
              <a:t>label</a:t>
            </a:r>
            <a:r>
              <a:rPr lang="en-US" sz="2400" b="1" spc="-1" dirty="0">
                <a:solidFill>
                  <a:schemeClr val="accent1"/>
                </a:solidFill>
                <a:uFill>
                  <a:solidFill>
                    <a:srgbClr val="FFFFFF"/>
                  </a:solidFill>
                </a:uFill>
                <a:latin typeface="Calibri"/>
                <a:ea typeface="Calibri"/>
                <a:cs typeface="Calibri"/>
              </a:rPr>
              <a:t>&gt;</a:t>
            </a:r>
          </a:p>
          <a:p>
            <a:r>
              <a:rPr lang="en-US" sz="2400" b="1" spc="-1" dirty="0">
                <a:solidFill>
                  <a:schemeClr val="accent1"/>
                </a:solidFill>
                <a:uFill>
                  <a:solidFill>
                    <a:srgbClr val="FFFFFF"/>
                  </a:solidFill>
                </a:uFill>
                <a:latin typeface="Calibri"/>
                <a:ea typeface="Calibri"/>
                <a:cs typeface="Calibri"/>
              </a:rPr>
              <a:t>  &lt;</a:t>
            </a:r>
            <a:r>
              <a:rPr lang="en-US" sz="2400" b="1" spc="-1" dirty="0">
                <a:solidFill>
                  <a:srgbClr val="0070C0"/>
                </a:solidFill>
                <a:uFill>
                  <a:solidFill>
                    <a:srgbClr val="FFFFFF"/>
                  </a:solidFill>
                </a:uFill>
                <a:latin typeface="Calibri"/>
                <a:ea typeface="Calibri"/>
                <a:cs typeface="Calibri"/>
              </a:rPr>
              <a:t>input</a:t>
            </a:r>
            <a:r>
              <a:rPr lang="en-US" sz="2400" b="1" spc="-1" dirty="0">
                <a:solidFill>
                  <a:schemeClr val="accent1"/>
                </a:solidFill>
                <a:uFill>
                  <a:solidFill>
                    <a:srgbClr val="FFFFFF"/>
                  </a:solidFill>
                </a:uFill>
                <a:latin typeface="Calibri"/>
                <a:ea typeface="Calibri"/>
                <a:cs typeface="Calibri"/>
              </a:rPr>
              <a:t> id="name" name="name" </a:t>
            </a:r>
            <a:r>
              <a:rPr lang="en-US" sz="2400" b="1" spc="-1" dirty="0">
                <a:solidFill>
                  <a:srgbClr val="0070C0"/>
                </a:solidFill>
                <a:uFill>
                  <a:solidFill>
                    <a:srgbClr val="FFFFFF"/>
                  </a:solidFill>
                </a:uFill>
                <a:latin typeface="Calibri"/>
                <a:ea typeface="Calibri"/>
                <a:cs typeface="Calibri"/>
              </a:rPr>
              <a:t>pattern</a:t>
            </a:r>
            <a:r>
              <a:rPr lang="en-US" sz="2400" b="1" spc="-1" dirty="0">
                <a:solidFill>
                  <a:schemeClr val="accent1"/>
                </a:solidFill>
                <a:uFill>
                  <a:solidFill>
                    <a:srgbClr val="FFFFFF"/>
                  </a:solidFill>
                </a:uFill>
                <a:latin typeface="Calibri"/>
                <a:ea typeface="Calibri"/>
                <a:cs typeface="Calibri"/>
              </a:rPr>
              <a:t>="([</a:t>
            </a:r>
            <a:r>
              <a:rPr lang="en-US" sz="2400" b="1" spc="-1" dirty="0">
                <a:solidFill>
                  <a:srgbClr val="0070C0"/>
                </a:solidFill>
                <a:uFill>
                  <a:solidFill>
                    <a:srgbClr val="FFFFFF"/>
                  </a:solidFill>
                </a:uFill>
                <a:latin typeface="Calibri"/>
                <a:ea typeface="Calibri"/>
                <a:cs typeface="Calibri"/>
              </a:rPr>
              <a:t>a-</a:t>
            </a:r>
            <a:r>
              <a:rPr lang="en-US" sz="2400" b="1" spc="-1" dirty="0" err="1">
                <a:solidFill>
                  <a:srgbClr val="0070C0"/>
                </a:solidFill>
                <a:uFill>
                  <a:solidFill>
                    <a:srgbClr val="FFFFFF"/>
                  </a:solidFill>
                </a:uFill>
                <a:latin typeface="Calibri"/>
                <a:ea typeface="Calibri"/>
                <a:cs typeface="Calibri"/>
              </a:rPr>
              <a:t>zA</a:t>
            </a:r>
            <a:r>
              <a:rPr lang="en-US" sz="2400" b="1" spc="-1" dirty="0">
                <a:solidFill>
                  <a:srgbClr val="0070C0"/>
                </a:solidFill>
                <a:uFill>
                  <a:solidFill>
                    <a:srgbClr val="FFFFFF"/>
                  </a:solidFill>
                </a:uFill>
                <a:latin typeface="Calibri"/>
                <a:ea typeface="Calibri"/>
                <a:cs typeface="Calibri"/>
              </a:rPr>
              <a:t>-Z</a:t>
            </a:r>
            <a:r>
              <a:rPr lang="en-US" sz="2400" b="1" spc="-1" dirty="0">
                <a:solidFill>
                  <a:schemeClr val="accent1"/>
                </a:solidFill>
                <a:uFill>
                  <a:solidFill>
                    <a:srgbClr val="FFFFFF"/>
                  </a:solidFill>
                </a:uFill>
                <a:latin typeface="Calibri"/>
                <a:ea typeface="Calibri"/>
                <a:cs typeface="Calibri"/>
              </a:rPr>
              <a:t>]{</a:t>
            </a:r>
            <a:r>
              <a:rPr lang="en-US" sz="2400" b="1" spc="-1" dirty="0">
                <a:solidFill>
                  <a:srgbClr val="0070C0"/>
                </a:solidFill>
                <a:uFill>
                  <a:solidFill>
                    <a:srgbClr val="FFFFFF"/>
                  </a:solidFill>
                </a:uFill>
                <a:latin typeface="Calibri"/>
                <a:ea typeface="Calibri"/>
                <a:cs typeface="Calibri"/>
              </a:rPr>
              <a:t>3,30}\s*</a:t>
            </a:r>
            <a:r>
              <a:rPr lang="en-US" sz="2400" b="1" spc="-1" dirty="0">
                <a:solidFill>
                  <a:schemeClr val="accent1"/>
                </a:solidFill>
                <a:uFill>
                  <a:solidFill>
                    <a:srgbClr val="FFFFFF"/>
                  </a:solidFill>
                </a:uFill>
                <a:latin typeface="Calibri"/>
                <a:ea typeface="Calibri"/>
                <a:cs typeface="Calibri"/>
              </a:rPr>
              <a:t>)+[</a:t>
            </a:r>
            <a:r>
              <a:rPr lang="en-US" sz="2400" b="1" spc="-1" dirty="0">
                <a:solidFill>
                  <a:srgbClr val="0070C0"/>
                </a:solidFill>
                <a:uFill>
                  <a:solidFill>
                    <a:srgbClr val="FFFFFF"/>
                  </a:solidFill>
                </a:uFill>
                <a:latin typeface="Calibri"/>
                <a:ea typeface="Calibri"/>
                <a:cs typeface="Calibri"/>
              </a:rPr>
              <a:t>a-</a:t>
            </a:r>
            <a:r>
              <a:rPr lang="en-US" sz="2400" b="1" spc="-1" dirty="0" err="1">
                <a:solidFill>
                  <a:srgbClr val="0070C0"/>
                </a:solidFill>
                <a:uFill>
                  <a:solidFill>
                    <a:srgbClr val="FFFFFF"/>
                  </a:solidFill>
                </a:uFill>
                <a:latin typeface="Calibri"/>
                <a:ea typeface="Calibri"/>
                <a:cs typeface="Calibri"/>
              </a:rPr>
              <a:t>zA</a:t>
            </a:r>
            <a:r>
              <a:rPr lang="en-US" sz="2400" b="1" spc="-1" dirty="0">
                <a:solidFill>
                  <a:srgbClr val="0070C0"/>
                </a:solidFill>
                <a:uFill>
                  <a:solidFill>
                    <a:srgbClr val="FFFFFF"/>
                  </a:solidFill>
                </a:uFill>
                <a:latin typeface="Calibri"/>
                <a:ea typeface="Calibri"/>
                <a:cs typeface="Calibri"/>
              </a:rPr>
              <a:t>- Z</a:t>
            </a:r>
            <a:r>
              <a:rPr lang="en-US" sz="2400" b="1" spc="-1" dirty="0">
                <a:solidFill>
                  <a:schemeClr val="accent1"/>
                </a:solidFill>
                <a:uFill>
                  <a:solidFill>
                    <a:srgbClr val="FFFFFF"/>
                  </a:solidFill>
                </a:uFill>
                <a:latin typeface="Calibri"/>
                <a:ea typeface="Calibri"/>
                <a:cs typeface="Calibri"/>
              </a:rPr>
              <a:t>]{3,30}" </a:t>
            </a:r>
            <a:r>
              <a:rPr lang="en-US" sz="2400" b="1" spc="-1" dirty="0">
                <a:solidFill>
                  <a:srgbClr val="0070C0"/>
                </a:solidFill>
                <a:uFill>
                  <a:solidFill>
                    <a:srgbClr val="FFFFFF"/>
                  </a:solidFill>
                </a:uFill>
                <a:latin typeface="Calibri"/>
                <a:ea typeface="Calibri"/>
                <a:cs typeface="Calibri"/>
              </a:rPr>
              <a:t>placeholder</a:t>
            </a:r>
            <a:r>
              <a:rPr lang="en-US" sz="2400" b="1" spc="-1" dirty="0">
                <a:solidFill>
                  <a:schemeClr val="accent1"/>
                </a:solidFill>
                <a:uFill>
                  <a:solidFill>
                    <a:srgbClr val="FFFFFF"/>
                  </a:solidFill>
                </a:uFill>
                <a:latin typeface="Calibri"/>
                <a:ea typeface="Calibri"/>
                <a:cs typeface="Calibri"/>
              </a:rPr>
              <a:t>="Dwight Schultz" </a:t>
            </a:r>
            <a:r>
              <a:rPr lang="en-US" sz="2400" b="1" spc="-1" dirty="0">
                <a:solidFill>
                  <a:srgbClr val="0070C0"/>
                </a:solidFill>
                <a:uFill>
                  <a:solidFill>
                    <a:srgbClr val="FFFFFF"/>
                  </a:solidFill>
                </a:uFill>
                <a:latin typeface="Calibri"/>
                <a:ea typeface="Calibri"/>
                <a:cs typeface="Calibri"/>
              </a:rPr>
              <a:t>required</a:t>
            </a:r>
            <a:r>
              <a:rPr lang="en-US" sz="2400" b="1" spc="-1" dirty="0">
                <a:solidFill>
                  <a:schemeClr val="accent1"/>
                </a:solidFill>
                <a:uFill>
                  <a:solidFill>
                    <a:srgbClr val="FFFFFF"/>
                  </a:solidFill>
                </a:uFill>
                <a:latin typeface="Calibri"/>
                <a:ea typeface="Calibri"/>
                <a:cs typeface="Calibri"/>
              </a:rPr>
              <a:t>&gt;</a:t>
            </a:r>
          </a:p>
          <a:p>
            <a:r>
              <a:rPr lang="en-US" sz="2400" b="1" spc="-1" dirty="0">
                <a:solidFill>
                  <a:schemeClr val="accent1"/>
                </a:solidFill>
                <a:uFill>
                  <a:solidFill>
                    <a:srgbClr val="FFFFFF"/>
                  </a:solidFill>
                </a:uFill>
                <a:latin typeface="Calibri"/>
                <a:ea typeface="Calibri"/>
                <a:cs typeface="Calibri"/>
              </a:rPr>
              <a:t>&lt;/</a:t>
            </a:r>
            <a:r>
              <a:rPr lang="en-US" sz="2400" b="1" spc="-1" dirty="0">
                <a:solidFill>
                  <a:srgbClr val="0070C0"/>
                </a:solidFill>
                <a:uFill>
                  <a:solidFill>
                    <a:srgbClr val="FFFFFF"/>
                  </a:solidFill>
                </a:uFill>
                <a:latin typeface="Calibri"/>
                <a:ea typeface="Calibri"/>
                <a:cs typeface="Calibri"/>
              </a:rPr>
              <a:t>div</a:t>
            </a:r>
            <a:r>
              <a:rPr lang="en-US" sz="2400" b="1" spc="-1" dirty="0">
                <a:solidFill>
                  <a:schemeClr val="accent1"/>
                </a:solidFill>
                <a:uFill>
                  <a:solidFill>
                    <a:srgbClr val="FFFFFF"/>
                  </a:solidFill>
                </a:uFill>
                <a:latin typeface="Calibri"/>
                <a:ea typeface="Calibri"/>
                <a:cs typeface="Calibri"/>
              </a:rPr>
              <a:t>&gt;</a:t>
            </a:r>
          </a:p>
        </p:txBody>
      </p:sp>
      <p:pic>
        <p:nvPicPr>
          <p:cNvPr id="3" name="Picture 2">
            <a:extLst>
              <a:ext uri="{FF2B5EF4-FFF2-40B4-BE49-F238E27FC236}">
                <a16:creationId xmlns:a16="http://schemas.microsoft.com/office/drawing/2014/main" id="{FA2B19A2-B06A-49EF-A379-E5D0BA586C5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57200" y="1371600"/>
            <a:ext cx="7467600" cy="2834129"/>
          </a:xfrm>
          <a:prstGeom prst="rect">
            <a:avLst/>
          </a:prstGeom>
        </p:spPr>
      </p:pic>
    </p:spTree>
    <p:extLst>
      <p:ext uri="{BB962C8B-B14F-4D97-AF65-F5344CB8AC3E}">
        <p14:creationId xmlns:p14="http://schemas.microsoft.com/office/powerpoint/2010/main" val="343738717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7620000" cy="639762"/>
          </a:xfrm>
        </p:spPr>
        <p:txBody>
          <a:bodyPr/>
          <a:lstStyle/>
          <a:p>
            <a:r>
              <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Color</a:t>
            </a:r>
          </a:p>
        </p:txBody>
      </p:sp>
      <p:sp>
        <p:nvSpPr>
          <p:cNvPr id="4" name="Rectangle 3"/>
          <p:cNvSpPr/>
          <p:nvPr/>
        </p:nvSpPr>
        <p:spPr>
          <a:xfrm>
            <a:off x="213950" y="1295400"/>
            <a:ext cx="8716100" cy="2985433"/>
          </a:xfrm>
          <a:prstGeom prst="rect">
            <a:avLst/>
          </a:prstGeom>
        </p:spPr>
        <p:txBody>
          <a:bodyPr wrap="square">
            <a:spAutoFit/>
          </a:bodyPr>
          <a:lstStyle/>
          <a:p>
            <a:r>
              <a:rPr lang="en-US" sz="2000" spc="-1" dirty="0">
                <a:solidFill>
                  <a:srgbClr val="434343"/>
                </a:solidFill>
                <a:uFill>
                  <a:solidFill>
                    <a:srgbClr val="FFFFFF"/>
                  </a:solidFill>
                </a:uFill>
                <a:latin typeface="Calibri"/>
                <a:ea typeface="Calibri"/>
                <a:cs typeface="Calibri"/>
              </a:rPr>
              <a:t>Want to set an input field to receive a hexadecimal color value? You can do this:</a:t>
            </a:r>
          </a:p>
          <a:p>
            <a:endParaRPr lang="en-US" sz="2000" spc="-1" dirty="0">
              <a:solidFill>
                <a:srgbClr val="434343"/>
              </a:solidFill>
              <a:uFill>
                <a:solidFill>
                  <a:srgbClr val="FFFFFF"/>
                </a:solidFill>
              </a:uFill>
              <a:latin typeface="Calibri"/>
              <a:ea typeface="Calibri"/>
              <a:cs typeface="Calibri"/>
            </a:endParaRPr>
          </a:p>
          <a:p>
            <a:r>
              <a:rPr lang="en-US" sz="3200" b="1" spc="-1" dirty="0">
                <a:solidFill>
                  <a:schemeClr val="accent1"/>
                </a:solidFill>
                <a:uFill>
                  <a:solidFill>
                    <a:srgbClr val="FFFFFF"/>
                  </a:solidFill>
                </a:uFill>
                <a:latin typeface="Calibri"/>
                <a:ea typeface="Calibri"/>
                <a:cs typeface="Calibri"/>
              </a:rPr>
              <a:t>&lt;div&gt;</a:t>
            </a:r>
          </a:p>
          <a:p>
            <a:r>
              <a:rPr lang="en-US" sz="3200" b="1" spc="-1" dirty="0">
                <a:solidFill>
                  <a:schemeClr val="accent1"/>
                </a:solidFill>
                <a:uFill>
                  <a:solidFill>
                    <a:srgbClr val="FFFFFF"/>
                  </a:solidFill>
                </a:uFill>
                <a:latin typeface="Calibri"/>
                <a:ea typeface="Calibri"/>
                <a:cs typeface="Calibri"/>
              </a:rPr>
              <a:t>  &lt;label for="color"&gt;Your favorite color&lt;/label&gt;</a:t>
            </a:r>
          </a:p>
          <a:p>
            <a:r>
              <a:rPr lang="en-US" sz="3200" b="1" spc="-1" dirty="0">
                <a:solidFill>
                  <a:schemeClr val="accent1"/>
                </a:solidFill>
                <a:uFill>
                  <a:solidFill>
                    <a:srgbClr val="FFFFFF"/>
                  </a:solidFill>
                </a:uFill>
                <a:latin typeface="Calibri"/>
                <a:ea typeface="Calibri"/>
                <a:cs typeface="Calibri"/>
              </a:rPr>
              <a:t>  &lt;input id="color" name="color" type="color"&gt;</a:t>
            </a:r>
          </a:p>
          <a:p>
            <a:r>
              <a:rPr lang="en-US" sz="3200" b="1" spc="-1" dirty="0">
                <a:solidFill>
                  <a:schemeClr val="accent1"/>
                </a:solidFill>
                <a:uFill>
                  <a:solidFill>
                    <a:srgbClr val="FFFFFF"/>
                  </a:solidFill>
                </a:uFill>
                <a:latin typeface="Calibri"/>
                <a:ea typeface="Calibri"/>
                <a:cs typeface="Calibri"/>
              </a:rPr>
              <a:t>&lt;/div&gt;</a:t>
            </a:r>
            <a:endParaRPr lang="en-US" sz="2000" spc="-1" dirty="0">
              <a:solidFill>
                <a:srgbClr val="434343"/>
              </a:solidFill>
              <a:uFill>
                <a:solidFill>
                  <a:srgbClr val="FFFFFF"/>
                </a:solidFill>
              </a:uFill>
              <a:latin typeface="Calibri"/>
              <a:ea typeface="Calibri"/>
              <a:cs typeface="Calibri"/>
            </a:endParaRPr>
          </a:p>
          <a:p>
            <a:endParaRPr lang="en-US" sz="2000" spc="-1" dirty="0">
              <a:solidFill>
                <a:srgbClr val="434343"/>
              </a:solidFill>
              <a:uFill>
                <a:solidFill>
                  <a:srgbClr val="FFFFFF"/>
                </a:solidFill>
              </a:uFill>
              <a:latin typeface="Calibri"/>
              <a:ea typeface="Calibri"/>
              <a:cs typeface="Calibri"/>
              <a:sym typeface="Calibri"/>
            </a:endParaRPr>
          </a:p>
        </p:txBody>
      </p:sp>
    </p:spTree>
    <p:extLst>
      <p:ext uri="{BB962C8B-B14F-4D97-AF65-F5344CB8AC3E}">
        <p14:creationId xmlns:p14="http://schemas.microsoft.com/office/powerpoint/2010/main" val="353169644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7543800" cy="773112"/>
          </a:xfrm>
        </p:spPr>
        <p:txBody>
          <a:bodyPr/>
          <a:lstStyle/>
          <a:p>
            <a:r>
              <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Date</a:t>
            </a:r>
          </a:p>
        </p:txBody>
      </p:sp>
      <p:sp>
        <p:nvSpPr>
          <p:cNvPr id="4" name="Rectangle 3"/>
          <p:cNvSpPr/>
          <p:nvPr/>
        </p:nvSpPr>
        <p:spPr>
          <a:xfrm>
            <a:off x="213950" y="1397674"/>
            <a:ext cx="8716100" cy="4247317"/>
          </a:xfrm>
          <a:prstGeom prst="rect">
            <a:avLst/>
          </a:prstGeom>
        </p:spPr>
        <p:txBody>
          <a:bodyPr wrap="square">
            <a:spAutoFit/>
          </a:bodyPr>
          <a:lstStyle/>
          <a:p>
            <a:r>
              <a:rPr lang="en-US" sz="3200" spc="-1" dirty="0">
                <a:solidFill>
                  <a:srgbClr val="434343"/>
                </a:solidFill>
                <a:uFill>
                  <a:solidFill>
                    <a:srgbClr val="FFFFFF"/>
                  </a:solidFill>
                </a:uFill>
                <a:latin typeface="Calibri"/>
                <a:ea typeface="Calibri"/>
                <a:cs typeface="Calibri"/>
              </a:rPr>
              <a:t>The following is an example of </a:t>
            </a:r>
            <a:r>
              <a:rPr lang="en-US" sz="3200" spc="-1" dirty="0">
                <a:solidFill>
                  <a:schemeClr val="accent1"/>
                </a:solidFill>
                <a:uFill>
                  <a:solidFill>
                    <a:srgbClr val="FFFFFF"/>
                  </a:solidFill>
                </a:uFill>
                <a:latin typeface="Calibri"/>
                <a:ea typeface="Calibri"/>
                <a:cs typeface="Calibri"/>
              </a:rPr>
              <a:t>date</a:t>
            </a:r>
            <a:r>
              <a:rPr lang="en-US" sz="3200" spc="-1" dirty="0">
                <a:solidFill>
                  <a:srgbClr val="434343"/>
                </a:solidFill>
                <a:uFill>
                  <a:solidFill>
                    <a:srgbClr val="FFFFFF"/>
                  </a:solidFill>
                </a:uFill>
                <a:latin typeface="Calibri"/>
                <a:ea typeface="Calibri"/>
                <a:cs typeface="Calibri"/>
              </a:rPr>
              <a:t>:</a:t>
            </a:r>
          </a:p>
          <a:p>
            <a:endParaRPr lang="en-US" sz="3200" spc="-1" dirty="0">
              <a:solidFill>
                <a:srgbClr val="434343"/>
              </a:solidFill>
              <a:uFill>
                <a:solidFill>
                  <a:srgbClr val="FFFFFF"/>
                </a:solidFill>
              </a:uFill>
              <a:latin typeface="Calibri"/>
              <a:ea typeface="Calibri"/>
              <a:cs typeface="Calibri"/>
            </a:endParaRPr>
          </a:p>
          <a:p>
            <a:r>
              <a:rPr lang="en-US" sz="3600" b="1" spc="-1" dirty="0">
                <a:solidFill>
                  <a:schemeClr val="accent1"/>
                </a:solidFill>
                <a:uFill>
                  <a:solidFill>
                    <a:srgbClr val="FFFFFF"/>
                  </a:solidFill>
                </a:uFill>
                <a:latin typeface="Calibri"/>
                <a:ea typeface="Calibri"/>
                <a:cs typeface="Calibri"/>
              </a:rPr>
              <a:t>&lt;input id="date" type="date" name="date"&gt;</a:t>
            </a:r>
          </a:p>
          <a:p>
            <a:endParaRPr lang="en-US" sz="2000" spc="-1" dirty="0">
              <a:solidFill>
                <a:srgbClr val="434343"/>
              </a:solidFill>
              <a:uFill>
                <a:solidFill>
                  <a:srgbClr val="FFFFFF"/>
                </a:solidFill>
              </a:uFill>
              <a:latin typeface="Calibri"/>
              <a:ea typeface="Calibri"/>
              <a:cs typeface="Calibri"/>
            </a:endParaRPr>
          </a:p>
          <a:p>
            <a:endParaRPr lang="en-US" sz="1600" spc="-1" dirty="0">
              <a:solidFill>
                <a:schemeClr val="accent1"/>
              </a:solidFill>
              <a:uFill>
                <a:solidFill>
                  <a:srgbClr val="FFFFFF"/>
                </a:solidFill>
              </a:uFill>
              <a:latin typeface="Calibri"/>
              <a:ea typeface="Calibri"/>
              <a:cs typeface="Calibri"/>
            </a:endParaRPr>
          </a:p>
          <a:p>
            <a:endParaRPr lang="en-US" sz="2000" spc="-1" dirty="0">
              <a:solidFill>
                <a:srgbClr val="434343"/>
              </a:solidFill>
              <a:uFill>
                <a:solidFill>
                  <a:srgbClr val="FFFFFF"/>
                </a:solidFill>
              </a:uFill>
              <a:latin typeface="Calibri"/>
              <a:ea typeface="Calibri"/>
              <a:cs typeface="Calibri"/>
            </a:endParaRPr>
          </a:p>
          <a:p>
            <a:endParaRPr lang="en-US" sz="2000" spc="-1" dirty="0">
              <a:solidFill>
                <a:srgbClr val="434343"/>
              </a:solidFill>
              <a:uFill>
                <a:solidFill>
                  <a:srgbClr val="FFFFFF"/>
                </a:solidFill>
              </a:uFill>
              <a:latin typeface="Calibri"/>
              <a:ea typeface="Calibri"/>
              <a:cs typeface="Calibri"/>
            </a:endParaRPr>
          </a:p>
          <a:p>
            <a:endParaRPr lang="en-US" sz="1600" spc="-1" dirty="0">
              <a:solidFill>
                <a:schemeClr val="accent1"/>
              </a:solidFill>
              <a:uFill>
                <a:solidFill>
                  <a:srgbClr val="FFFFFF"/>
                </a:solidFill>
              </a:uFill>
              <a:latin typeface="Calibri"/>
              <a:ea typeface="Calibri"/>
              <a:cs typeface="Calibri"/>
            </a:endParaRPr>
          </a:p>
          <a:p>
            <a:endParaRPr lang="en-US" sz="2000" spc="-1" dirty="0">
              <a:solidFill>
                <a:srgbClr val="434343"/>
              </a:solidFill>
              <a:uFill>
                <a:solidFill>
                  <a:srgbClr val="FFFFFF"/>
                </a:solidFill>
              </a:uFill>
              <a:latin typeface="Calibri"/>
              <a:ea typeface="Calibri"/>
              <a:cs typeface="Calibri"/>
            </a:endParaRPr>
          </a:p>
          <a:p>
            <a:endParaRPr lang="en-US" spc="-1" dirty="0">
              <a:solidFill>
                <a:schemeClr val="accent1"/>
              </a:solidFill>
              <a:uFill>
                <a:solidFill>
                  <a:srgbClr val="FFFFFF"/>
                </a:solidFill>
              </a:uFill>
              <a:latin typeface="Calibri"/>
              <a:ea typeface="Calibri"/>
              <a:cs typeface="Calibri"/>
            </a:endParaRPr>
          </a:p>
          <a:p>
            <a:endParaRPr lang="en-US" sz="2000" spc="-1" dirty="0">
              <a:solidFill>
                <a:srgbClr val="434343"/>
              </a:solidFill>
              <a:uFill>
                <a:solidFill>
                  <a:srgbClr val="FFFFFF"/>
                </a:solidFill>
              </a:uFill>
              <a:latin typeface="Calibri"/>
              <a:ea typeface="Calibri"/>
              <a:cs typeface="Calibri"/>
            </a:endParaRPr>
          </a:p>
          <a:p>
            <a:endParaRPr lang="en-US" sz="2000" spc="-1" dirty="0">
              <a:solidFill>
                <a:srgbClr val="434343"/>
              </a:solidFill>
              <a:uFill>
                <a:solidFill>
                  <a:srgbClr val="FFFFFF"/>
                </a:solidFill>
              </a:uFill>
              <a:latin typeface="Calibri"/>
              <a:ea typeface="Calibri"/>
              <a:cs typeface="Calibri"/>
              <a:sym typeface="Calibri"/>
            </a:endParaRPr>
          </a:p>
        </p:txBody>
      </p:sp>
      <p:pic>
        <p:nvPicPr>
          <p:cNvPr id="5" name="Picture 4"/>
          <p:cNvPicPr/>
          <p:nvPr/>
        </p:nvPicPr>
        <p:blipFill>
          <a:blip r:embed="rId3"/>
          <a:stretch>
            <a:fillRect/>
          </a:stretch>
        </p:blipFill>
        <p:spPr bwMode="auto">
          <a:xfrm>
            <a:off x="2743200" y="3276600"/>
            <a:ext cx="4214204" cy="3078480"/>
          </a:xfrm>
          <a:prstGeom prst="rect">
            <a:avLst/>
          </a:prstGeom>
        </p:spPr>
      </p:pic>
    </p:spTree>
    <p:extLst>
      <p:ext uri="{BB962C8B-B14F-4D97-AF65-F5344CB8AC3E}">
        <p14:creationId xmlns:p14="http://schemas.microsoft.com/office/powerpoint/2010/main" val="212819805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7620000" cy="715962"/>
          </a:xfrm>
        </p:spPr>
        <p:txBody>
          <a:bodyPr/>
          <a:lstStyle/>
          <a:p>
            <a:r>
              <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Range</a:t>
            </a:r>
          </a:p>
        </p:txBody>
      </p:sp>
      <p:sp>
        <p:nvSpPr>
          <p:cNvPr id="4" name="Rectangle 3"/>
          <p:cNvSpPr/>
          <p:nvPr/>
        </p:nvSpPr>
        <p:spPr>
          <a:xfrm>
            <a:off x="208750" y="1721731"/>
            <a:ext cx="8716100" cy="1138773"/>
          </a:xfrm>
          <a:prstGeom prst="rect">
            <a:avLst/>
          </a:prstGeom>
        </p:spPr>
        <p:txBody>
          <a:bodyPr wrap="square">
            <a:spAutoFit/>
          </a:bodyPr>
          <a:lstStyle/>
          <a:p>
            <a:r>
              <a:rPr lang="en-US" sz="2000" spc="-1" dirty="0">
                <a:solidFill>
                  <a:srgbClr val="434343"/>
                </a:solidFill>
                <a:uFill>
                  <a:solidFill>
                    <a:srgbClr val="FFFFFF"/>
                  </a:solidFill>
                </a:uFill>
                <a:latin typeface="Calibri"/>
                <a:ea typeface="Calibri"/>
                <a:cs typeface="Calibri"/>
              </a:rPr>
              <a:t>The </a:t>
            </a:r>
            <a:r>
              <a:rPr lang="en-US" sz="2000" spc="-1" dirty="0">
                <a:solidFill>
                  <a:schemeClr val="accent1"/>
                </a:solidFill>
                <a:uFill>
                  <a:solidFill>
                    <a:srgbClr val="FFFFFF"/>
                  </a:solidFill>
                </a:uFill>
                <a:latin typeface="Calibri"/>
                <a:ea typeface="Calibri"/>
                <a:cs typeface="Calibri"/>
              </a:rPr>
              <a:t>range</a:t>
            </a:r>
            <a:r>
              <a:rPr lang="en-US" sz="2000" spc="-1" dirty="0">
                <a:solidFill>
                  <a:srgbClr val="434343"/>
                </a:solidFill>
                <a:uFill>
                  <a:solidFill>
                    <a:srgbClr val="FFFFFF"/>
                  </a:solidFill>
                </a:uFill>
                <a:latin typeface="Calibri"/>
                <a:ea typeface="Calibri"/>
                <a:cs typeface="Calibri"/>
              </a:rPr>
              <a:t> input type creates a slider interface element. Here's an example:</a:t>
            </a:r>
          </a:p>
          <a:p>
            <a:endParaRPr lang="en-US" sz="2000" spc="-1" dirty="0">
              <a:solidFill>
                <a:srgbClr val="434343"/>
              </a:solidFill>
              <a:uFill>
                <a:solidFill>
                  <a:srgbClr val="FFFFFF"/>
                </a:solidFill>
              </a:uFill>
              <a:latin typeface="Calibri"/>
              <a:ea typeface="Calibri"/>
              <a:cs typeface="Calibri"/>
            </a:endParaRPr>
          </a:p>
          <a:p>
            <a:r>
              <a:rPr lang="en-US" sz="2800" b="1" spc="-1" dirty="0">
                <a:solidFill>
                  <a:schemeClr val="accent1"/>
                </a:solidFill>
                <a:uFill>
                  <a:solidFill>
                    <a:srgbClr val="FFFFFF"/>
                  </a:solidFill>
                </a:uFill>
                <a:latin typeface="Calibri"/>
                <a:ea typeface="Calibri"/>
                <a:cs typeface="Calibri"/>
              </a:rPr>
              <a:t>&lt;input type="range" min="1" max="10" value="5"&gt;</a:t>
            </a:r>
          </a:p>
        </p:txBody>
      </p:sp>
      <p:pic>
        <p:nvPicPr>
          <p:cNvPr id="5" name="Picture 4"/>
          <p:cNvPicPr/>
          <p:nvPr/>
        </p:nvPicPr>
        <p:blipFill>
          <a:blip r:embed="rId3"/>
          <a:stretch>
            <a:fillRect/>
          </a:stretch>
        </p:blipFill>
        <p:spPr bwMode="auto">
          <a:xfrm>
            <a:off x="2590800" y="3997497"/>
            <a:ext cx="3398520" cy="1138773"/>
          </a:xfrm>
          <a:prstGeom prst="rect">
            <a:avLst/>
          </a:prstGeom>
        </p:spPr>
      </p:pic>
    </p:spTree>
    <p:extLst>
      <p:ext uri="{BB962C8B-B14F-4D97-AF65-F5344CB8AC3E}">
        <p14:creationId xmlns:p14="http://schemas.microsoft.com/office/powerpoint/2010/main" val="226766442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BFCD7-4C76-4DA0-B8DE-479F99FF3EBC}"/>
              </a:ext>
            </a:extLst>
          </p:cNvPr>
          <p:cNvSpPr>
            <a:spLocks noGrp="1"/>
          </p:cNvSpPr>
          <p:nvPr>
            <p:ph type="title"/>
          </p:nvPr>
        </p:nvSpPr>
        <p:spPr>
          <a:xfrm>
            <a:off x="457200" y="274638"/>
            <a:ext cx="7848600" cy="715962"/>
          </a:xfrm>
        </p:spPr>
        <p:txBody>
          <a:bodyPr/>
          <a:lstStyle/>
          <a:p>
            <a:r>
              <a:rPr lang="en-US" dirty="0"/>
              <a:t>Flexbox Form</a:t>
            </a:r>
          </a:p>
        </p:txBody>
      </p:sp>
      <p:sp>
        <p:nvSpPr>
          <p:cNvPr id="3" name="Date Placeholder 2">
            <a:extLst>
              <a:ext uri="{FF2B5EF4-FFF2-40B4-BE49-F238E27FC236}">
                <a16:creationId xmlns:a16="http://schemas.microsoft.com/office/drawing/2014/main" id="{5F0DD3FA-711E-49BB-BA1F-8F6A380149D8}"/>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25B5BA90-AF5C-482F-A325-ED6B4B5B5F60}"/>
              </a:ext>
            </a:extLst>
          </p:cNvPr>
          <p:cNvSpPr>
            <a:spLocks noGrp="1"/>
          </p:cNvSpPr>
          <p:nvPr>
            <p:ph type="ftr" sz="quarter" idx="12"/>
          </p:nvPr>
        </p:nvSpPr>
        <p:spPr/>
        <p:txBody>
          <a:bodyPr/>
          <a:lstStyle/>
          <a:p>
            <a:r>
              <a:rPr lang="en-US"/>
              <a:t>HTML and CSS</a:t>
            </a:r>
          </a:p>
        </p:txBody>
      </p:sp>
      <p:sp>
        <p:nvSpPr>
          <p:cNvPr id="5" name="Rectangle 4">
            <a:extLst>
              <a:ext uri="{FF2B5EF4-FFF2-40B4-BE49-F238E27FC236}">
                <a16:creationId xmlns:a16="http://schemas.microsoft.com/office/drawing/2014/main" id="{308D5CE3-3EC0-4EE2-AF54-4A73B90F7938}"/>
              </a:ext>
            </a:extLst>
          </p:cNvPr>
          <p:cNvSpPr/>
          <p:nvPr/>
        </p:nvSpPr>
        <p:spPr>
          <a:xfrm>
            <a:off x="4297681" y="4074828"/>
            <a:ext cx="4572000" cy="1754326"/>
          </a:xfrm>
          <a:prstGeom prst="rect">
            <a:avLst/>
          </a:prstGeom>
        </p:spPr>
        <p:txBody>
          <a:bodyPr>
            <a:spAutoFit/>
          </a:bodyPr>
          <a:lstStyle/>
          <a:p>
            <a:r>
              <a:rPr lang="en-US" dirty="0"/>
              <a:t>&lt;</a:t>
            </a:r>
            <a:r>
              <a:rPr lang="en-US" dirty="0">
                <a:solidFill>
                  <a:srgbClr val="0070C0"/>
                </a:solidFill>
              </a:rPr>
              <a:t>form</a:t>
            </a:r>
            <a:r>
              <a:rPr lang="en-US" dirty="0"/>
              <a:t>&gt;</a:t>
            </a:r>
          </a:p>
          <a:p>
            <a:r>
              <a:rPr lang="en-US" dirty="0"/>
              <a:t>  &lt;</a:t>
            </a:r>
            <a:r>
              <a:rPr lang="en-US" dirty="0">
                <a:solidFill>
                  <a:srgbClr val="0070C0"/>
                </a:solidFill>
              </a:rPr>
              <a:t>ul</a:t>
            </a:r>
            <a:r>
              <a:rPr lang="en-US" dirty="0"/>
              <a:t> class="</a:t>
            </a:r>
            <a:r>
              <a:rPr lang="en-US" dirty="0">
                <a:solidFill>
                  <a:srgbClr val="0070C0"/>
                </a:solidFill>
              </a:rPr>
              <a:t>wrapper</a:t>
            </a:r>
            <a:r>
              <a:rPr lang="en-US" dirty="0"/>
              <a:t>"&gt;</a:t>
            </a:r>
          </a:p>
          <a:p>
            <a:r>
              <a:rPr lang="en-US" dirty="0"/>
              <a:t>    &lt;</a:t>
            </a:r>
            <a:r>
              <a:rPr lang="en-US" dirty="0">
                <a:solidFill>
                  <a:srgbClr val="0070C0"/>
                </a:solidFill>
              </a:rPr>
              <a:t>li</a:t>
            </a:r>
            <a:r>
              <a:rPr lang="en-US" dirty="0"/>
              <a:t> class="</a:t>
            </a:r>
            <a:r>
              <a:rPr lang="en-US" dirty="0">
                <a:solidFill>
                  <a:srgbClr val="0070C0"/>
                </a:solidFill>
              </a:rPr>
              <a:t>row</a:t>
            </a:r>
            <a:r>
              <a:rPr lang="en-US" dirty="0"/>
              <a:t>"&gt;</a:t>
            </a:r>
          </a:p>
          <a:p>
            <a:r>
              <a:rPr lang="en-US" dirty="0"/>
              <a:t>      &lt;</a:t>
            </a:r>
            <a:r>
              <a:rPr lang="en-US" dirty="0">
                <a:solidFill>
                  <a:srgbClr val="0070C0"/>
                </a:solidFill>
              </a:rPr>
              <a:t>label</a:t>
            </a:r>
            <a:r>
              <a:rPr lang="en-US" dirty="0"/>
              <a:t> for="</a:t>
            </a:r>
            <a:r>
              <a:rPr lang="en-US" dirty="0">
                <a:solidFill>
                  <a:srgbClr val="0070C0"/>
                </a:solidFill>
              </a:rPr>
              <a:t>name</a:t>
            </a:r>
            <a:r>
              <a:rPr lang="en-US" dirty="0"/>
              <a:t>"&gt;Name&lt;/</a:t>
            </a:r>
            <a:r>
              <a:rPr lang="en-US" dirty="0">
                <a:solidFill>
                  <a:srgbClr val="0070C0"/>
                </a:solidFill>
              </a:rPr>
              <a:t>label</a:t>
            </a:r>
            <a:r>
              <a:rPr lang="en-US" dirty="0"/>
              <a:t>&gt;</a:t>
            </a:r>
          </a:p>
          <a:p>
            <a:r>
              <a:rPr lang="en-US" dirty="0"/>
              <a:t>      &lt;</a:t>
            </a:r>
            <a:r>
              <a:rPr lang="en-US" dirty="0">
                <a:solidFill>
                  <a:srgbClr val="0070C0"/>
                </a:solidFill>
              </a:rPr>
              <a:t>input</a:t>
            </a:r>
            <a:r>
              <a:rPr lang="en-US" dirty="0"/>
              <a:t> type="</a:t>
            </a:r>
            <a:r>
              <a:rPr lang="en-US" dirty="0">
                <a:solidFill>
                  <a:srgbClr val="0070C0"/>
                </a:solidFill>
              </a:rPr>
              <a:t>text</a:t>
            </a:r>
            <a:r>
              <a:rPr lang="en-US" dirty="0"/>
              <a:t>" id="</a:t>
            </a:r>
            <a:r>
              <a:rPr lang="en-US" dirty="0">
                <a:solidFill>
                  <a:srgbClr val="0070C0"/>
                </a:solidFill>
              </a:rPr>
              <a:t>name</a:t>
            </a:r>
            <a:r>
              <a:rPr lang="en-US" dirty="0"/>
              <a:t>"&gt;</a:t>
            </a:r>
          </a:p>
          <a:p>
            <a:r>
              <a:rPr lang="en-US" dirty="0"/>
              <a:t>    &lt;/</a:t>
            </a:r>
            <a:r>
              <a:rPr lang="en-US" dirty="0">
                <a:solidFill>
                  <a:srgbClr val="0070C0"/>
                </a:solidFill>
              </a:rPr>
              <a:t>li</a:t>
            </a:r>
            <a:r>
              <a:rPr lang="en-US" dirty="0"/>
              <a:t>&gt;</a:t>
            </a:r>
          </a:p>
        </p:txBody>
      </p:sp>
      <p:sp>
        <p:nvSpPr>
          <p:cNvPr id="6" name="Rectangle 5">
            <a:extLst>
              <a:ext uri="{FF2B5EF4-FFF2-40B4-BE49-F238E27FC236}">
                <a16:creationId xmlns:a16="http://schemas.microsoft.com/office/drawing/2014/main" id="{C2984B33-B417-4945-9F5A-CB006F9EFD74}"/>
              </a:ext>
            </a:extLst>
          </p:cNvPr>
          <p:cNvSpPr/>
          <p:nvPr/>
        </p:nvSpPr>
        <p:spPr>
          <a:xfrm>
            <a:off x="325093" y="1437958"/>
            <a:ext cx="8285507" cy="6186309"/>
          </a:xfrm>
          <a:prstGeom prst="rect">
            <a:avLst/>
          </a:prstGeom>
        </p:spPr>
        <p:txBody>
          <a:bodyPr wrap="square" numCol="2">
            <a:spAutoFit/>
          </a:bodyPr>
          <a:lstStyle/>
          <a:p>
            <a:r>
              <a:rPr lang="en-US" dirty="0"/>
              <a:t>.wrapper {</a:t>
            </a:r>
          </a:p>
          <a:p>
            <a:r>
              <a:rPr lang="en-US" dirty="0"/>
              <a:t>    background-color: </a:t>
            </a:r>
            <a:r>
              <a:rPr lang="en-US" dirty="0" err="1"/>
              <a:t>whitesmoke</a:t>
            </a:r>
            <a:r>
              <a:rPr lang="en-US" dirty="0"/>
              <a:t>;</a:t>
            </a:r>
          </a:p>
          <a:p>
            <a:r>
              <a:rPr lang="en-US" dirty="0"/>
              <a:t>    list-style-type: none;</a:t>
            </a:r>
          </a:p>
          <a:p>
            <a:r>
              <a:rPr lang="en-US" dirty="0"/>
              <a:t>    padding: 0;</a:t>
            </a:r>
          </a:p>
          <a:p>
            <a:r>
              <a:rPr lang="en-US" dirty="0"/>
              <a:t>    border-radius: 3px;}</a:t>
            </a:r>
          </a:p>
          <a:p>
            <a:endParaRPr lang="en-US" dirty="0"/>
          </a:p>
          <a:p>
            <a:r>
              <a:rPr lang="en-US" dirty="0"/>
              <a:t>  .row {</a:t>
            </a:r>
          </a:p>
          <a:p>
            <a:r>
              <a:rPr lang="en-US" dirty="0"/>
              <a:t>    display: flex;</a:t>
            </a:r>
          </a:p>
          <a:p>
            <a:r>
              <a:rPr lang="en-US" dirty="0"/>
              <a:t>    justify-content: flex-end;</a:t>
            </a:r>
          </a:p>
          <a:p>
            <a:r>
              <a:rPr lang="en-US" dirty="0"/>
              <a:t>    padding: .5em;}</a:t>
            </a:r>
          </a:p>
          <a:p>
            <a:endParaRPr lang="en-US" dirty="0"/>
          </a:p>
          <a:p>
            <a:r>
              <a:rPr lang="en-US" dirty="0"/>
              <a:t>  .row &gt; label {</a:t>
            </a:r>
          </a:p>
          <a:p>
            <a:r>
              <a:rPr lang="en-US" dirty="0"/>
              <a:t>    padding: .5em 1em .5em 0;</a:t>
            </a:r>
          </a:p>
          <a:p>
            <a:r>
              <a:rPr lang="en-US" dirty="0"/>
              <a:t>    flex: 1;}</a:t>
            </a:r>
          </a:p>
          <a:p>
            <a:r>
              <a:rPr lang="en-US" dirty="0"/>
              <a:t>  .row &gt; input {</a:t>
            </a:r>
          </a:p>
          <a:p>
            <a:r>
              <a:rPr lang="en-US" dirty="0"/>
              <a:t>    flex: 2;}</a:t>
            </a:r>
          </a:p>
          <a:p>
            <a:endParaRPr lang="en-US" dirty="0"/>
          </a:p>
          <a:p>
            <a:endParaRPr lang="en-US" dirty="0"/>
          </a:p>
          <a:p>
            <a:endParaRPr lang="en-US" dirty="0"/>
          </a:p>
          <a:p>
            <a:endParaRPr lang="en-US" dirty="0"/>
          </a:p>
          <a:p>
            <a:endParaRPr lang="en-US" dirty="0"/>
          </a:p>
          <a:p>
            <a:endParaRPr lang="en-US" dirty="0"/>
          </a:p>
          <a:p>
            <a:r>
              <a:rPr lang="en-US" dirty="0"/>
              <a:t>  .row &gt; input,</a:t>
            </a:r>
          </a:p>
          <a:p>
            <a:r>
              <a:rPr lang="en-US" dirty="0"/>
              <a:t>  .row &gt; button {</a:t>
            </a:r>
          </a:p>
          <a:p>
            <a:r>
              <a:rPr lang="en-US" dirty="0"/>
              <a:t>    padding: .5em;}</a:t>
            </a:r>
          </a:p>
          <a:p>
            <a:r>
              <a:rPr lang="en-US" dirty="0"/>
              <a:t>  .row &gt; button {</a:t>
            </a:r>
          </a:p>
          <a:p>
            <a:r>
              <a:rPr lang="en-US" dirty="0"/>
              <a:t>   background: gray;</a:t>
            </a:r>
          </a:p>
          <a:p>
            <a:r>
              <a:rPr lang="en-US" dirty="0"/>
              <a:t>   color: white;</a:t>
            </a:r>
          </a:p>
          <a:p>
            <a:r>
              <a:rPr lang="en-US" dirty="0"/>
              <a:t>   border: 0; }</a:t>
            </a:r>
          </a:p>
        </p:txBody>
      </p:sp>
      <p:sp>
        <p:nvSpPr>
          <p:cNvPr id="7" name="TextBox 6">
            <a:extLst>
              <a:ext uri="{FF2B5EF4-FFF2-40B4-BE49-F238E27FC236}">
                <a16:creationId xmlns:a16="http://schemas.microsoft.com/office/drawing/2014/main" id="{27B6EFF5-BA27-45EE-B3DC-8A3D36C25B22}"/>
              </a:ext>
            </a:extLst>
          </p:cNvPr>
          <p:cNvSpPr txBox="1"/>
          <p:nvPr/>
        </p:nvSpPr>
        <p:spPr>
          <a:xfrm>
            <a:off x="325093" y="985520"/>
            <a:ext cx="922047" cy="523220"/>
          </a:xfrm>
          <a:prstGeom prst="rect">
            <a:avLst/>
          </a:prstGeom>
          <a:noFill/>
        </p:spPr>
        <p:txBody>
          <a:bodyPr wrap="none" rtlCol="0">
            <a:spAutoFit/>
          </a:bodyPr>
          <a:lstStyle/>
          <a:p>
            <a:r>
              <a:rPr lang="en-US" sz="2800" b="1" dirty="0">
                <a:solidFill>
                  <a:srgbClr val="C00000"/>
                </a:solidFill>
                <a:latin typeface="Arial" panose="020B0604020202020204" pitchFamily="34" charset="0"/>
                <a:cs typeface="Arial" panose="020B0604020202020204" pitchFamily="34" charset="0"/>
              </a:rPr>
              <a:t>CSS</a:t>
            </a:r>
          </a:p>
        </p:txBody>
      </p:sp>
      <p:sp>
        <p:nvSpPr>
          <p:cNvPr id="8" name="TextBox 7">
            <a:extLst>
              <a:ext uri="{FF2B5EF4-FFF2-40B4-BE49-F238E27FC236}">
                <a16:creationId xmlns:a16="http://schemas.microsoft.com/office/drawing/2014/main" id="{F2CAB1D1-B2ED-4491-9C66-901D63947C92}"/>
              </a:ext>
            </a:extLst>
          </p:cNvPr>
          <p:cNvSpPr txBox="1"/>
          <p:nvPr/>
        </p:nvSpPr>
        <p:spPr>
          <a:xfrm>
            <a:off x="4297681" y="3472762"/>
            <a:ext cx="1183337" cy="523220"/>
          </a:xfrm>
          <a:prstGeom prst="rect">
            <a:avLst/>
          </a:prstGeom>
          <a:noFill/>
        </p:spPr>
        <p:txBody>
          <a:bodyPr wrap="none" rtlCol="0">
            <a:spAutoFit/>
          </a:bodyPr>
          <a:lstStyle/>
          <a:p>
            <a:r>
              <a:rPr lang="en-US" sz="2800" b="1" dirty="0">
                <a:solidFill>
                  <a:srgbClr val="C00000"/>
                </a:solidFill>
                <a:latin typeface="Arial" panose="020B0604020202020204" pitchFamily="34" charset="0"/>
                <a:cs typeface="Arial" panose="020B0604020202020204" pitchFamily="34" charset="0"/>
              </a:rPr>
              <a:t>HTML</a:t>
            </a:r>
          </a:p>
        </p:txBody>
      </p:sp>
    </p:spTree>
    <p:extLst>
      <p:ext uri="{BB962C8B-B14F-4D97-AF65-F5344CB8AC3E}">
        <p14:creationId xmlns:p14="http://schemas.microsoft.com/office/powerpoint/2010/main" val="264496512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E3417-1479-48AC-B561-A256D571F41C}"/>
              </a:ext>
            </a:extLst>
          </p:cNvPr>
          <p:cNvSpPr>
            <a:spLocks noGrp="1"/>
          </p:cNvSpPr>
          <p:nvPr>
            <p:ph type="title"/>
          </p:nvPr>
        </p:nvSpPr>
        <p:spPr>
          <a:xfrm>
            <a:off x="457200" y="274638"/>
            <a:ext cx="8316066" cy="723035"/>
          </a:xfrm>
        </p:spPr>
        <p:txBody>
          <a:bodyPr/>
          <a:lstStyle/>
          <a:p>
            <a:r>
              <a:rPr lang="en-US" dirty="0" err="1"/>
              <a:t>FlexBox</a:t>
            </a:r>
            <a:r>
              <a:rPr lang="en-US" dirty="0"/>
              <a:t> Form CSS (Cont.)</a:t>
            </a:r>
          </a:p>
        </p:txBody>
      </p:sp>
      <p:sp>
        <p:nvSpPr>
          <p:cNvPr id="3" name="Date Placeholder 2">
            <a:extLst>
              <a:ext uri="{FF2B5EF4-FFF2-40B4-BE49-F238E27FC236}">
                <a16:creationId xmlns:a16="http://schemas.microsoft.com/office/drawing/2014/main" id="{D3B3DE54-7F9F-4374-A578-D174AFAAE7AA}"/>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8DF273E1-5854-4252-B40B-1D3D0110E45E}"/>
              </a:ext>
            </a:extLst>
          </p:cNvPr>
          <p:cNvSpPr>
            <a:spLocks noGrp="1"/>
          </p:cNvSpPr>
          <p:nvPr>
            <p:ph type="ftr" sz="quarter" idx="12"/>
          </p:nvPr>
        </p:nvSpPr>
        <p:spPr/>
        <p:txBody>
          <a:bodyPr/>
          <a:lstStyle/>
          <a:p>
            <a:r>
              <a:rPr lang="en-US"/>
              <a:t>HTML and CSS</a:t>
            </a:r>
          </a:p>
        </p:txBody>
      </p:sp>
      <p:sp>
        <p:nvSpPr>
          <p:cNvPr id="5" name="Rectangle 4">
            <a:extLst>
              <a:ext uri="{FF2B5EF4-FFF2-40B4-BE49-F238E27FC236}">
                <a16:creationId xmlns:a16="http://schemas.microsoft.com/office/drawing/2014/main" id="{A6429A41-811B-4E87-9AD8-F0DDFB4C7013}"/>
              </a:ext>
            </a:extLst>
          </p:cNvPr>
          <p:cNvSpPr/>
          <p:nvPr/>
        </p:nvSpPr>
        <p:spPr>
          <a:xfrm>
            <a:off x="289751" y="1273875"/>
            <a:ext cx="4495800" cy="3139321"/>
          </a:xfrm>
          <a:prstGeom prst="rect">
            <a:avLst/>
          </a:prstGeom>
        </p:spPr>
        <p:txBody>
          <a:bodyPr wrap="square">
            <a:spAutoFit/>
          </a:bodyPr>
          <a:lstStyle/>
          <a:p>
            <a:r>
              <a:rPr lang="en-US" dirty="0" err="1">
                <a:solidFill>
                  <a:srgbClr val="800000"/>
                </a:solidFill>
                <a:latin typeface="Courier New" panose="02070309020205020404" pitchFamily="49" charset="0"/>
              </a:rPr>
              <a:t>input</a:t>
            </a:r>
            <a:r>
              <a:rPr lang="en-US" dirty="0" err="1">
                <a:solidFill>
                  <a:srgbClr val="000000"/>
                </a:solidFill>
                <a:latin typeface="Courier New" panose="02070309020205020404" pitchFamily="49" charset="0"/>
              </a:rPr>
              <a:t>:</a:t>
            </a:r>
            <a:r>
              <a:rPr lang="en-US" dirty="0" err="1">
                <a:solidFill>
                  <a:srgbClr val="800000"/>
                </a:solidFill>
                <a:latin typeface="Courier New" panose="02070309020205020404" pitchFamily="49" charset="0"/>
              </a:rPr>
              <a:t>required</a:t>
            </a:r>
            <a:r>
              <a:rPr lang="en-US" dirty="0">
                <a:solidFill>
                  <a:srgbClr val="000000"/>
                </a:solidFill>
                <a:latin typeface="Courier New" panose="02070309020205020404" pitchFamily="49" charset="0"/>
              </a:rPr>
              <a:t> + </a:t>
            </a:r>
            <a:r>
              <a:rPr lang="en-US" dirty="0" err="1">
                <a:solidFill>
                  <a:srgbClr val="800000"/>
                </a:solidFill>
                <a:latin typeface="Courier New" panose="02070309020205020404" pitchFamily="49" charset="0"/>
              </a:rPr>
              <a:t>label</a:t>
            </a:r>
            <a:r>
              <a:rPr lang="en-US" dirty="0" err="1">
                <a:solidFill>
                  <a:srgbClr val="000000"/>
                </a:solidFill>
                <a:latin typeface="Courier New" panose="02070309020205020404" pitchFamily="49" charset="0"/>
              </a:rPr>
              <a:t>:</a:t>
            </a:r>
            <a:r>
              <a:rPr lang="en-US" dirty="0" err="1">
                <a:solidFill>
                  <a:srgbClr val="800000"/>
                </a:solidFill>
                <a:latin typeface="Courier New" panose="02070309020205020404" pitchFamily="49" charset="0"/>
              </a:rPr>
              <a:t>after</a:t>
            </a:r>
            <a:r>
              <a:rPr lang="en-US" dirty="0">
                <a:solidFill>
                  <a:srgbClr val="000000"/>
                </a:solidFill>
                <a:latin typeface="Courier New" panose="02070309020205020404" pitchFamily="49" charset="0"/>
              </a:rPr>
              <a:t> </a:t>
            </a:r>
            <a:r>
              <a:rPr lang="en-US" b="1" dirty="0">
                <a:solidFill>
                  <a:srgbClr val="000000"/>
                </a:solidFill>
                <a:latin typeface="Courier New" panose="02070309020205020404" pitchFamily="49" charset="0"/>
              </a:rPr>
              <a:t>{</a:t>
            </a:r>
            <a:br>
              <a:rPr lang="en-US" dirty="0">
                <a:solidFill>
                  <a:srgbClr val="000000"/>
                </a:solidFill>
                <a:latin typeface="Courier New" panose="02070309020205020404" pitchFamily="49" charset="0"/>
              </a:rPr>
            </a:br>
            <a:r>
              <a:rPr lang="en-US" dirty="0">
                <a:solidFill>
                  <a:srgbClr val="0000F0"/>
                </a:solidFill>
                <a:latin typeface="Courier New" panose="02070309020205020404" pitchFamily="49" charset="0"/>
              </a:rPr>
              <a:t>content</a:t>
            </a:r>
            <a:r>
              <a:rPr lang="en-US" b="1" dirty="0">
                <a:solidFill>
                  <a:srgbClr val="000000"/>
                </a:solidFill>
                <a:latin typeface="Courier New" panose="02070309020205020404" pitchFamily="49" charset="0"/>
              </a:rPr>
              <a:t>:</a:t>
            </a:r>
            <a:r>
              <a:rPr lang="en-US" i="1" dirty="0">
                <a:solidFill>
                  <a:srgbClr val="000000"/>
                </a:solidFill>
                <a:latin typeface="Courier New" panose="02070309020205020404" pitchFamily="49" charset="0"/>
              </a:rPr>
              <a:t>"*"</a:t>
            </a:r>
            <a:r>
              <a:rPr lang="en-US" b="1" dirty="0">
                <a:solidFill>
                  <a:srgbClr val="000000"/>
                </a:solidFill>
                <a:latin typeface="Courier New" panose="02070309020205020404" pitchFamily="49" charset="0"/>
              </a:rPr>
              <a:t>; </a:t>
            </a:r>
            <a:r>
              <a:rPr lang="en-US" dirty="0">
                <a:solidFill>
                  <a:srgbClr val="0000F0"/>
                </a:solidFill>
                <a:latin typeface="Courier New" panose="02070309020205020404" pitchFamily="49" charset="0"/>
              </a:rPr>
              <a:t>color</a:t>
            </a:r>
            <a:r>
              <a:rPr lang="en-US" b="1" dirty="0">
                <a:solidFill>
                  <a:srgbClr val="000000"/>
                </a:solidFill>
                <a:latin typeface="Courier New" panose="02070309020205020404" pitchFamily="49" charset="0"/>
              </a:rPr>
              <a:t>:</a:t>
            </a:r>
            <a:r>
              <a:rPr lang="en-US" dirty="0">
                <a:solidFill>
                  <a:srgbClr val="000000"/>
                </a:solidFill>
                <a:latin typeface="Courier New" panose="02070309020205020404" pitchFamily="49" charset="0"/>
              </a:rPr>
              <a:t> </a:t>
            </a:r>
            <a:r>
              <a:rPr lang="en-US" dirty="0">
                <a:solidFill>
                  <a:srgbClr val="FF0000"/>
                </a:solidFill>
                <a:latin typeface="Courier New" panose="02070309020205020404" pitchFamily="49" charset="0"/>
              </a:rPr>
              <a:t>red</a:t>
            </a:r>
            <a:r>
              <a:rPr lang="en-US" b="1" dirty="0">
                <a:solidFill>
                  <a:srgbClr val="000000"/>
                </a:solidFill>
                <a:latin typeface="Courier New" panose="02070309020205020404" pitchFamily="49" charset="0"/>
              </a:rPr>
              <a:t>;}</a:t>
            </a:r>
          </a:p>
          <a:p>
            <a:br>
              <a:rPr lang="en-US" dirty="0">
                <a:solidFill>
                  <a:srgbClr val="000000"/>
                </a:solidFill>
                <a:latin typeface="Courier New" panose="02070309020205020404" pitchFamily="49" charset="0"/>
              </a:rPr>
            </a:br>
            <a:r>
              <a:rPr lang="en-US" dirty="0" err="1">
                <a:solidFill>
                  <a:srgbClr val="800000"/>
                </a:solidFill>
                <a:latin typeface="Courier New" panose="02070309020205020404" pitchFamily="49" charset="0"/>
              </a:rPr>
              <a:t>input</a:t>
            </a:r>
            <a:r>
              <a:rPr lang="en-US" dirty="0" err="1">
                <a:solidFill>
                  <a:srgbClr val="000000"/>
                </a:solidFill>
                <a:latin typeface="Courier New" panose="02070309020205020404" pitchFamily="49" charset="0"/>
              </a:rPr>
              <a:t>:</a:t>
            </a:r>
            <a:r>
              <a:rPr lang="en-US" dirty="0" err="1">
                <a:solidFill>
                  <a:srgbClr val="800000"/>
                </a:solidFill>
                <a:latin typeface="Courier New" panose="02070309020205020404" pitchFamily="49" charset="0"/>
              </a:rPr>
              <a:t>focus</a:t>
            </a:r>
            <a:r>
              <a:rPr lang="en-US" dirty="0">
                <a:solidFill>
                  <a:srgbClr val="000000"/>
                </a:solidFill>
                <a:latin typeface="Courier New" panose="02070309020205020404" pitchFamily="49" charset="0"/>
              </a:rPr>
              <a:t> + </a:t>
            </a:r>
            <a:r>
              <a:rPr lang="en-US" dirty="0" err="1">
                <a:solidFill>
                  <a:srgbClr val="800000"/>
                </a:solidFill>
                <a:latin typeface="Courier New" panose="02070309020205020404" pitchFamily="49" charset="0"/>
              </a:rPr>
              <a:t>label</a:t>
            </a:r>
            <a:r>
              <a:rPr lang="en-US" dirty="0" err="1">
                <a:solidFill>
                  <a:srgbClr val="000000"/>
                </a:solidFill>
                <a:latin typeface="Courier New" panose="02070309020205020404" pitchFamily="49" charset="0"/>
              </a:rPr>
              <a:t>:</a:t>
            </a:r>
            <a:r>
              <a:rPr lang="en-US" dirty="0" err="1">
                <a:solidFill>
                  <a:srgbClr val="800000"/>
                </a:solidFill>
                <a:latin typeface="Courier New" panose="02070309020205020404" pitchFamily="49" charset="0"/>
              </a:rPr>
              <a:t>after</a:t>
            </a:r>
            <a:r>
              <a:rPr lang="en-US" dirty="0">
                <a:solidFill>
                  <a:srgbClr val="000000"/>
                </a:solidFill>
                <a:latin typeface="Courier New" panose="02070309020205020404" pitchFamily="49" charset="0"/>
              </a:rPr>
              <a:t> </a:t>
            </a:r>
            <a:r>
              <a:rPr lang="en-US" b="1" dirty="0">
                <a:solidFill>
                  <a:srgbClr val="000000"/>
                </a:solidFill>
                <a:latin typeface="Courier New" panose="02070309020205020404" pitchFamily="49" charset="0"/>
              </a:rPr>
              <a:t>{</a:t>
            </a:r>
            <a:br>
              <a:rPr lang="en-US" dirty="0">
                <a:solidFill>
                  <a:srgbClr val="000000"/>
                </a:solidFill>
                <a:latin typeface="Courier New" panose="02070309020205020404" pitchFamily="49" charset="0"/>
              </a:rPr>
            </a:br>
            <a:r>
              <a:rPr lang="en-US" dirty="0">
                <a:solidFill>
                  <a:srgbClr val="0000F0"/>
                </a:solidFill>
                <a:latin typeface="Courier New" panose="02070309020205020404" pitchFamily="49" charset="0"/>
              </a:rPr>
              <a:t>content</a:t>
            </a:r>
            <a:r>
              <a:rPr lang="en-US" b="1" dirty="0">
                <a:solidFill>
                  <a:srgbClr val="000000"/>
                </a:solidFill>
                <a:latin typeface="Courier New" panose="02070309020205020404" pitchFamily="49" charset="0"/>
              </a:rPr>
              <a:t>:</a:t>
            </a:r>
            <a:r>
              <a:rPr lang="en-US" i="1" dirty="0">
                <a:solidFill>
                  <a:srgbClr val="000000"/>
                </a:solidFill>
                <a:latin typeface="Courier New" panose="02070309020205020404" pitchFamily="49" charset="0"/>
              </a:rPr>
              <a:t>"*"</a:t>
            </a:r>
            <a:r>
              <a:rPr lang="en-US" b="1" dirty="0">
                <a:solidFill>
                  <a:srgbClr val="000000"/>
                </a:solidFill>
                <a:latin typeface="Courier New" panose="02070309020205020404" pitchFamily="49" charset="0"/>
              </a:rPr>
              <a:t>; </a:t>
            </a:r>
            <a:r>
              <a:rPr lang="en-US" dirty="0">
                <a:solidFill>
                  <a:srgbClr val="0000F0"/>
                </a:solidFill>
                <a:latin typeface="Courier New" panose="02070309020205020404" pitchFamily="49" charset="0"/>
              </a:rPr>
              <a:t>color</a:t>
            </a:r>
            <a:r>
              <a:rPr lang="en-US" b="1" dirty="0">
                <a:solidFill>
                  <a:srgbClr val="000000"/>
                </a:solidFill>
                <a:latin typeface="Courier New" panose="02070309020205020404" pitchFamily="49" charset="0"/>
              </a:rPr>
              <a:t>:</a:t>
            </a:r>
            <a:r>
              <a:rPr lang="en-US" dirty="0">
                <a:solidFill>
                  <a:srgbClr val="000000"/>
                </a:solidFill>
                <a:latin typeface="Courier New" panose="02070309020205020404" pitchFamily="49" charset="0"/>
              </a:rPr>
              <a:t> </a:t>
            </a:r>
            <a:r>
              <a:rPr lang="en-US" dirty="0">
                <a:solidFill>
                  <a:srgbClr val="FF0000"/>
                </a:solidFill>
                <a:latin typeface="Courier New" panose="02070309020205020404" pitchFamily="49" charset="0"/>
              </a:rPr>
              <a:t>purple</a:t>
            </a:r>
            <a:r>
              <a:rPr lang="en-US" b="1" dirty="0">
                <a:solidFill>
                  <a:srgbClr val="000000"/>
                </a:solidFill>
                <a:latin typeface="Courier New" panose="02070309020205020404" pitchFamily="49" charset="0"/>
              </a:rPr>
              <a:t>;}</a:t>
            </a:r>
          </a:p>
          <a:p>
            <a:br>
              <a:rPr lang="en-US" dirty="0">
                <a:solidFill>
                  <a:srgbClr val="000000"/>
                </a:solidFill>
                <a:latin typeface="Courier New" panose="02070309020205020404" pitchFamily="49" charset="0"/>
              </a:rPr>
            </a:br>
            <a:r>
              <a:rPr lang="en-US" dirty="0" err="1">
                <a:solidFill>
                  <a:srgbClr val="800000"/>
                </a:solidFill>
                <a:latin typeface="Courier New" panose="02070309020205020404" pitchFamily="49" charset="0"/>
              </a:rPr>
              <a:t>input</a:t>
            </a:r>
            <a:r>
              <a:rPr lang="en-US" dirty="0" err="1">
                <a:solidFill>
                  <a:srgbClr val="000000"/>
                </a:solidFill>
                <a:latin typeface="Courier New" panose="02070309020205020404" pitchFamily="49" charset="0"/>
              </a:rPr>
              <a:t>:</a:t>
            </a:r>
            <a:r>
              <a:rPr lang="en-US" dirty="0" err="1">
                <a:solidFill>
                  <a:srgbClr val="800000"/>
                </a:solidFill>
                <a:latin typeface="Courier New" panose="02070309020205020404" pitchFamily="49" charset="0"/>
              </a:rPr>
              <a:t>valid</a:t>
            </a:r>
            <a:r>
              <a:rPr lang="en-US" dirty="0">
                <a:solidFill>
                  <a:srgbClr val="000000"/>
                </a:solidFill>
                <a:latin typeface="Courier New" panose="02070309020205020404" pitchFamily="49" charset="0"/>
              </a:rPr>
              <a:t> + </a:t>
            </a:r>
            <a:r>
              <a:rPr lang="en-US" dirty="0" err="1">
                <a:solidFill>
                  <a:srgbClr val="800000"/>
                </a:solidFill>
                <a:latin typeface="Courier New" panose="02070309020205020404" pitchFamily="49" charset="0"/>
              </a:rPr>
              <a:t>label</a:t>
            </a:r>
            <a:r>
              <a:rPr lang="en-US" dirty="0" err="1">
                <a:solidFill>
                  <a:srgbClr val="000000"/>
                </a:solidFill>
                <a:latin typeface="Courier New" panose="02070309020205020404" pitchFamily="49" charset="0"/>
              </a:rPr>
              <a:t>:</a:t>
            </a:r>
            <a:r>
              <a:rPr lang="en-US" dirty="0" err="1">
                <a:solidFill>
                  <a:srgbClr val="800000"/>
                </a:solidFill>
                <a:latin typeface="Courier New" panose="02070309020205020404" pitchFamily="49" charset="0"/>
              </a:rPr>
              <a:t>after</a:t>
            </a:r>
            <a:r>
              <a:rPr lang="en-US" dirty="0">
                <a:solidFill>
                  <a:srgbClr val="000000"/>
                </a:solidFill>
                <a:latin typeface="Courier New" panose="02070309020205020404" pitchFamily="49" charset="0"/>
              </a:rPr>
              <a:t> </a:t>
            </a:r>
            <a:r>
              <a:rPr lang="en-US" b="1" dirty="0">
                <a:solidFill>
                  <a:srgbClr val="000000"/>
                </a:solidFill>
                <a:latin typeface="Courier New" panose="02070309020205020404" pitchFamily="49" charset="0"/>
              </a:rPr>
              <a:t>{</a:t>
            </a:r>
            <a:br>
              <a:rPr lang="en-US">
                <a:solidFill>
                  <a:srgbClr val="000000"/>
                </a:solidFill>
                <a:latin typeface="Courier New" panose="02070309020205020404" pitchFamily="49" charset="0"/>
              </a:rPr>
            </a:br>
            <a:r>
              <a:rPr lang="en-US">
                <a:solidFill>
                  <a:srgbClr val="0000F0"/>
                </a:solidFill>
                <a:latin typeface="Courier New" panose="02070309020205020404" pitchFamily="49" charset="0"/>
              </a:rPr>
              <a:t>opacity: 0;}</a:t>
            </a:r>
            <a:endParaRPr lang="en-US" b="1" dirty="0">
              <a:solidFill>
                <a:srgbClr val="000000"/>
              </a:solidFill>
              <a:latin typeface="Courier New" panose="02070309020205020404" pitchFamily="49" charset="0"/>
            </a:endParaRPr>
          </a:p>
          <a:p>
            <a:br>
              <a:rPr lang="en-US" dirty="0">
                <a:solidFill>
                  <a:srgbClr val="000000"/>
                </a:solidFill>
                <a:latin typeface="Courier New" panose="02070309020205020404" pitchFamily="49" charset="0"/>
              </a:rPr>
            </a:br>
            <a:br>
              <a:rPr lang="en-US" dirty="0">
                <a:solidFill>
                  <a:srgbClr val="000000"/>
                </a:solidFill>
                <a:latin typeface="Courier New" panose="02070309020205020404" pitchFamily="49" charset="0"/>
              </a:rPr>
            </a:br>
            <a:endParaRPr lang="en-US" dirty="0"/>
          </a:p>
        </p:txBody>
      </p:sp>
      <p:sp>
        <p:nvSpPr>
          <p:cNvPr id="6" name="Rectangle 5">
            <a:extLst>
              <a:ext uri="{FF2B5EF4-FFF2-40B4-BE49-F238E27FC236}">
                <a16:creationId xmlns:a16="http://schemas.microsoft.com/office/drawing/2014/main" id="{669DF360-01E0-4FBD-9323-B087F67A50FE}"/>
              </a:ext>
            </a:extLst>
          </p:cNvPr>
          <p:cNvSpPr/>
          <p:nvPr/>
        </p:nvSpPr>
        <p:spPr>
          <a:xfrm>
            <a:off x="218440" y="4492234"/>
            <a:ext cx="5943600" cy="1754326"/>
          </a:xfrm>
          <a:prstGeom prst="rect">
            <a:avLst/>
          </a:prstGeom>
        </p:spPr>
        <p:txBody>
          <a:bodyPr wrap="square">
            <a:spAutoFit/>
          </a:bodyPr>
          <a:lstStyle/>
          <a:p>
            <a:r>
              <a:rPr lang="en-US" dirty="0">
                <a:solidFill>
                  <a:srgbClr val="000000"/>
                </a:solidFill>
                <a:latin typeface="Courier New" panose="02070309020205020404" pitchFamily="49" charset="0"/>
              </a:rPr>
              <a:t>@</a:t>
            </a:r>
            <a:r>
              <a:rPr lang="en-US" dirty="0">
                <a:solidFill>
                  <a:srgbClr val="800000"/>
                </a:solidFill>
                <a:latin typeface="Courier New" panose="02070309020205020404" pitchFamily="49" charset="0"/>
              </a:rPr>
              <a:t>media</a:t>
            </a:r>
            <a:r>
              <a:rPr lang="en-US" dirty="0">
                <a:solidFill>
                  <a:srgbClr val="000000"/>
                </a:solidFill>
                <a:latin typeface="Courier New" panose="02070309020205020404" pitchFamily="49" charset="0"/>
              </a:rPr>
              <a:t> </a:t>
            </a:r>
            <a:r>
              <a:rPr lang="en-US" dirty="0">
                <a:solidFill>
                  <a:srgbClr val="800000"/>
                </a:solidFill>
                <a:latin typeface="Courier New" panose="02070309020205020404" pitchFamily="49" charset="0"/>
              </a:rPr>
              <a:t>screen</a:t>
            </a:r>
            <a:r>
              <a:rPr lang="en-US" dirty="0">
                <a:solidFill>
                  <a:srgbClr val="000000"/>
                </a:solidFill>
                <a:latin typeface="Courier New" panose="02070309020205020404" pitchFamily="49" charset="0"/>
              </a:rPr>
              <a:t> </a:t>
            </a:r>
            <a:r>
              <a:rPr lang="en-US" dirty="0">
                <a:solidFill>
                  <a:srgbClr val="800000"/>
                </a:solidFill>
                <a:latin typeface="Courier New" panose="02070309020205020404" pitchFamily="49" charset="0"/>
              </a:rPr>
              <a:t>and</a:t>
            </a:r>
            <a:r>
              <a:rPr lang="en-US" dirty="0">
                <a:solidFill>
                  <a:srgbClr val="000000"/>
                </a:solidFill>
                <a:latin typeface="Courier New" panose="02070309020205020404" pitchFamily="49" charset="0"/>
              </a:rPr>
              <a:t> (</a:t>
            </a:r>
            <a:r>
              <a:rPr lang="en-US" dirty="0">
                <a:solidFill>
                  <a:srgbClr val="800000"/>
                </a:solidFill>
                <a:latin typeface="Courier New" panose="02070309020205020404" pitchFamily="49" charset="0"/>
              </a:rPr>
              <a:t>max</a:t>
            </a:r>
            <a:r>
              <a:rPr lang="en-US" dirty="0">
                <a:solidFill>
                  <a:srgbClr val="000000"/>
                </a:solidFill>
                <a:latin typeface="Courier New" panose="02070309020205020404" pitchFamily="49" charset="0"/>
              </a:rPr>
              <a:t>-</a:t>
            </a:r>
            <a:r>
              <a:rPr lang="en-US" dirty="0">
                <a:solidFill>
                  <a:srgbClr val="800000"/>
                </a:solidFill>
                <a:latin typeface="Courier New" panose="02070309020205020404" pitchFamily="49" charset="0"/>
              </a:rPr>
              <a:t>width</a:t>
            </a:r>
            <a:r>
              <a:rPr lang="en-US" dirty="0">
                <a:solidFill>
                  <a:srgbClr val="000000"/>
                </a:solidFill>
                <a:latin typeface="Courier New" panose="02070309020205020404" pitchFamily="49" charset="0"/>
              </a:rPr>
              <a:t>: 500</a:t>
            </a:r>
            <a:r>
              <a:rPr lang="en-US" dirty="0">
                <a:solidFill>
                  <a:srgbClr val="800000"/>
                </a:solidFill>
                <a:latin typeface="Courier New" panose="02070309020205020404" pitchFamily="49" charset="0"/>
              </a:rPr>
              <a:t>px</a:t>
            </a:r>
            <a:r>
              <a:rPr lang="en-US" dirty="0">
                <a:solidFill>
                  <a:srgbClr val="000000"/>
                </a:solidFill>
                <a:latin typeface="Courier New" panose="02070309020205020404" pitchFamily="49" charset="0"/>
              </a:rPr>
              <a:t>) </a:t>
            </a:r>
            <a:r>
              <a:rPr lang="en-US" b="1" dirty="0">
                <a:solidFill>
                  <a:srgbClr val="000000"/>
                </a:solidFill>
                <a:latin typeface="Courier New" panose="02070309020205020404" pitchFamily="49" charset="0"/>
              </a:rPr>
              <a:t>{</a:t>
            </a:r>
            <a:r>
              <a:rPr lang="en-US" dirty="0">
                <a:solidFill>
                  <a:srgbClr val="000000"/>
                </a:solidFill>
                <a:latin typeface="Courier New" panose="02070309020205020404" pitchFamily="49" charset="0"/>
              </a:rPr>
              <a:t> </a:t>
            </a:r>
            <a:br>
              <a:rPr lang="en-US" dirty="0">
                <a:solidFill>
                  <a:srgbClr val="000000"/>
                </a:solidFill>
                <a:latin typeface="Courier New" panose="02070309020205020404" pitchFamily="49" charset="0"/>
              </a:rPr>
            </a:br>
            <a:br>
              <a:rPr lang="en-US" dirty="0">
                <a:solidFill>
                  <a:srgbClr val="000000"/>
                </a:solidFill>
                <a:latin typeface="Courier New" panose="02070309020205020404" pitchFamily="49" charset="0"/>
              </a:rPr>
            </a:br>
            <a:r>
              <a:rPr lang="en-US" dirty="0">
                <a:solidFill>
                  <a:srgbClr val="000000"/>
                </a:solidFill>
                <a:latin typeface="Courier New" panose="02070309020205020404" pitchFamily="49" charset="0"/>
              </a:rPr>
              <a:t>.</a:t>
            </a:r>
            <a:r>
              <a:rPr lang="en-US" dirty="0">
                <a:solidFill>
                  <a:srgbClr val="0000F0"/>
                </a:solidFill>
                <a:latin typeface="Courier New" panose="02070309020205020404" pitchFamily="49" charset="0"/>
              </a:rPr>
              <a:t>wrapper</a:t>
            </a:r>
            <a:r>
              <a:rPr lang="en-US" dirty="0">
                <a:solidFill>
                  <a:srgbClr val="000000"/>
                </a:solidFill>
                <a:latin typeface="Courier New" panose="02070309020205020404" pitchFamily="49" charset="0"/>
              </a:rPr>
              <a:t> </a:t>
            </a:r>
            <a:r>
              <a:rPr lang="en-US" b="1" dirty="0">
                <a:solidFill>
                  <a:srgbClr val="000000"/>
                </a:solidFill>
                <a:latin typeface="Courier New" panose="02070309020205020404" pitchFamily="49" charset="0"/>
              </a:rPr>
              <a:t>{</a:t>
            </a:r>
            <a:r>
              <a:rPr lang="en-US" dirty="0">
                <a:solidFill>
                  <a:srgbClr val="000000"/>
                </a:solidFill>
                <a:latin typeface="Courier New" panose="02070309020205020404" pitchFamily="49" charset="0"/>
              </a:rPr>
              <a:t> </a:t>
            </a:r>
            <a:r>
              <a:rPr lang="en-US" dirty="0">
                <a:solidFill>
                  <a:srgbClr val="0000F0"/>
                </a:solidFill>
                <a:latin typeface="Courier New" panose="02070309020205020404" pitchFamily="49" charset="0"/>
              </a:rPr>
              <a:t>width</a:t>
            </a:r>
            <a:r>
              <a:rPr lang="en-US" b="1" dirty="0">
                <a:solidFill>
                  <a:srgbClr val="000000"/>
                </a:solidFill>
                <a:latin typeface="Courier New" panose="02070309020205020404" pitchFamily="49" charset="0"/>
              </a:rPr>
              <a:t>:</a:t>
            </a:r>
            <a:r>
              <a:rPr lang="en-US" dirty="0">
                <a:solidFill>
                  <a:srgbClr val="000000"/>
                </a:solidFill>
                <a:latin typeface="Courier New" panose="02070309020205020404" pitchFamily="49" charset="0"/>
              </a:rPr>
              <a:t> </a:t>
            </a:r>
            <a:r>
              <a:rPr lang="en-US" dirty="0">
                <a:solidFill>
                  <a:srgbClr val="800000"/>
                </a:solidFill>
                <a:latin typeface="Courier New" panose="02070309020205020404" pitchFamily="49" charset="0"/>
              </a:rPr>
              <a:t>100</a:t>
            </a:r>
            <a:r>
              <a:rPr lang="en-US" dirty="0">
                <a:solidFill>
                  <a:srgbClr val="000000"/>
                </a:solidFill>
                <a:latin typeface="Courier New" panose="02070309020205020404" pitchFamily="49" charset="0"/>
              </a:rPr>
              <a:t>%</a:t>
            </a:r>
            <a:r>
              <a:rPr lang="en-US" b="1" dirty="0">
                <a:solidFill>
                  <a:srgbClr val="000000"/>
                </a:solidFill>
                <a:latin typeface="Courier New" panose="02070309020205020404" pitchFamily="49" charset="0"/>
              </a:rPr>
              <a:t>;</a:t>
            </a:r>
            <a:r>
              <a:rPr lang="en-US" dirty="0">
                <a:solidFill>
                  <a:srgbClr val="000000"/>
                </a:solidFill>
                <a:latin typeface="Courier New" panose="02070309020205020404" pitchFamily="49" charset="0"/>
              </a:rPr>
              <a:t> </a:t>
            </a:r>
            <a:r>
              <a:rPr lang="en-US" b="1" dirty="0">
                <a:solidFill>
                  <a:srgbClr val="000000"/>
                </a:solidFill>
                <a:latin typeface="Courier New" panose="02070309020205020404" pitchFamily="49" charset="0"/>
              </a:rPr>
              <a:t>}</a:t>
            </a:r>
            <a:br>
              <a:rPr lang="en-US" dirty="0">
                <a:solidFill>
                  <a:srgbClr val="000000"/>
                </a:solidFill>
                <a:latin typeface="Courier New" panose="02070309020205020404" pitchFamily="49" charset="0"/>
              </a:rPr>
            </a:br>
            <a:r>
              <a:rPr lang="en-US" b="1" dirty="0">
                <a:solidFill>
                  <a:srgbClr val="000000"/>
                </a:solidFill>
                <a:latin typeface="Courier New" panose="02070309020205020404" pitchFamily="49" charset="0"/>
              </a:rPr>
              <a:t>.</a:t>
            </a:r>
            <a:r>
              <a:rPr lang="en-US" dirty="0">
                <a:solidFill>
                  <a:srgbClr val="800000"/>
                </a:solidFill>
                <a:latin typeface="Courier New" panose="02070309020205020404" pitchFamily="49" charset="0"/>
              </a:rPr>
              <a:t>row</a:t>
            </a:r>
            <a:r>
              <a:rPr lang="en-US" dirty="0">
                <a:solidFill>
                  <a:srgbClr val="000000"/>
                </a:solidFill>
                <a:latin typeface="Courier New" panose="02070309020205020404" pitchFamily="49" charset="0"/>
              </a:rPr>
              <a:t> </a:t>
            </a:r>
            <a:r>
              <a:rPr lang="en-US" b="1" dirty="0">
                <a:solidFill>
                  <a:srgbClr val="000000"/>
                </a:solidFill>
                <a:latin typeface="Courier New" panose="02070309020205020404" pitchFamily="49" charset="0"/>
              </a:rPr>
              <a:t>{</a:t>
            </a:r>
            <a:r>
              <a:rPr lang="en-US" dirty="0">
                <a:solidFill>
                  <a:srgbClr val="000000"/>
                </a:solidFill>
                <a:latin typeface="Courier New" panose="02070309020205020404" pitchFamily="49" charset="0"/>
              </a:rPr>
              <a:t>        </a:t>
            </a:r>
            <a:r>
              <a:rPr lang="en-US" dirty="0">
                <a:solidFill>
                  <a:srgbClr val="0000F0"/>
                </a:solidFill>
                <a:latin typeface="Courier New" panose="02070309020205020404" pitchFamily="49" charset="0"/>
              </a:rPr>
              <a:t>flex</a:t>
            </a:r>
            <a:r>
              <a:rPr lang="en-US" dirty="0">
                <a:solidFill>
                  <a:srgbClr val="000000"/>
                </a:solidFill>
                <a:latin typeface="Courier New" panose="02070309020205020404" pitchFamily="49" charset="0"/>
              </a:rPr>
              <a:t>-</a:t>
            </a:r>
            <a:r>
              <a:rPr lang="en-US" dirty="0">
                <a:solidFill>
                  <a:srgbClr val="0000F0"/>
                </a:solidFill>
                <a:latin typeface="Courier New" panose="02070309020205020404" pitchFamily="49" charset="0"/>
              </a:rPr>
              <a:t>wrap</a:t>
            </a:r>
            <a:r>
              <a:rPr lang="en-US" b="1" dirty="0">
                <a:solidFill>
                  <a:srgbClr val="000000"/>
                </a:solidFill>
                <a:latin typeface="Courier New" panose="02070309020205020404" pitchFamily="49" charset="0"/>
              </a:rPr>
              <a:t>:</a:t>
            </a:r>
            <a:r>
              <a:rPr lang="en-US" dirty="0">
                <a:solidFill>
                  <a:srgbClr val="000000"/>
                </a:solidFill>
                <a:latin typeface="Courier New" panose="02070309020205020404" pitchFamily="49" charset="0"/>
              </a:rPr>
              <a:t> </a:t>
            </a:r>
            <a:r>
              <a:rPr lang="en-US" dirty="0">
                <a:solidFill>
                  <a:srgbClr val="FF0000"/>
                </a:solidFill>
                <a:latin typeface="Courier New" panose="02070309020205020404" pitchFamily="49" charset="0"/>
              </a:rPr>
              <a:t>wrap</a:t>
            </a:r>
            <a:r>
              <a:rPr lang="en-US" b="1" dirty="0">
                <a:solidFill>
                  <a:srgbClr val="000000"/>
                </a:solidFill>
                <a:latin typeface="Courier New" panose="02070309020205020404" pitchFamily="49" charset="0"/>
              </a:rPr>
              <a:t>;</a:t>
            </a:r>
            <a:br>
              <a:rPr lang="en-US" dirty="0">
                <a:solidFill>
                  <a:srgbClr val="000000"/>
                </a:solidFill>
                <a:latin typeface="Courier New" panose="02070309020205020404" pitchFamily="49" charset="0"/>
              </a:rPr>
            </a:br>
            <a:r>
              <a:rPr lang="en-US" dirty="0">
                <a:solidFill>
                  <a:srgbClr val="0000F0"/>
                </a:solidFill>
                <a:latin typeface="Courier New" panose="02070309020205020404" pitchFamily="49" charset="0"/>
              </a:rPr>
              <a:t>flex</a:t>
            </a:r>
            <a:r>
              <a:rPr lang="en-US" dirty="0">
                <a:solidFill>
                  <a:srgbClr val="000000"/>
                </a:solidFill>
                <a:latin typeface="Courier New" panose="02070309020205020404" pitchFamily="49" charset="0"/>
              </a:rPr>
              <a:t>-</a:t>
            </a:r>
            <a:r>
              <a:rPr lang="en-US" dirty="0">
                <a:solidFill>
                  <a:srgbClr val="0000F0"/>
                </a:solidFill>
                <a:latin typeface="Courier New" panose="02070309020205020404" pitchFamily="49" charset="0"/>
              </a:rPr>
              <a:t>direction</a:t>
            </a:r>
            <a:r>
              <a:rPr lang="en-US" b="1" dirty="0">
                <a:solidFill>
                  <a:srgbClr val="000000"/>
                </a:solidFill>
                <a:latin typeface="Courier New" panose="02070309020205020404" pitchFamily="49" charset="0"/>
              </a:rPr>
              <a:t>:</a:t>
            </a:r>
            <a:r>
              <a:rPr lang="en-US" dirty="0">
                <a:solidFill>
                  <a:srgbClr val="000000"/>
                </a:solidFill>
                <a:latin typeface="Courier New" panose="02070309020205020404" pitchFamily="49" charset="0"/>
              </a:rPr>
              <a:t> </a:t>
            </a:r>
            <a:r>
              <a:rPr lang="en-US" dirty="0">
                <a:solidFill>
                  <a:srgbClr val="FF0000"/>
                </a:solidFill>
                <a:latin typeface="Courier New" panose="02070309020205020404" pitchFamily="49" charset="0"/>
              </a:rPr>
              <a:t>column</a:t>
            </a:r>
            <a:r>
              <a:rPr lang="en-US" dirty="0">
                <a:solidFill>
                  <a:srgbClr val="000000"/>
                </a:solidFill>
                <a:latin typeface="Courier New" panose="02070309020205020404" pitchFamily="49" charset="0"/>
              </a:rPr>
              <a:t>-</a:t>
            </a:r>
            <a:r>
              <a:rPr lang="en-US" dirty="0">
                <a:solidFill>
                  <a:srgbClr val="FF0000"/>
                </a:solidFill>
                <a:latin typeface="Courier New" panose="02070309020205020404" pitchFamily="49" charset="0"/>
              </a:rPr>
              <a:t>reverse</a:t>
            </a:r>
            <a:r>
              <a:rPr lang="en-US" b="1" dirty="0">
                <a:solidFill>
                  <a:srgbClr val="000000"/>
                </a:solidFill>
                <a:latin typeface="Courier New" panose="02070309020205020404" pitchFamily="49" charset="0"/>
              </a:rPr>
              <a:t>;</a:t>
            </a:r>
            <a:br>
              <a:rPr lang="en-US" dirty="0">
                <a:solidFill>
                  <a:srgbClr val="000000"/>
                </a:solidFill>
                <a:latin typeface="Courier New" panose="02070309020205020404" pitchFamily="49" charset="0"/>
              </a:rPr>
            </a:br>
            <a:r>
              <a:rPr lang="en-US" dirty="0">
                <a:solidFill>
                  <a:srgbClr val="000000"/>
                </a:solidFill>
                <a:latin typeface="Courier New" panose="02070309020205020404" pitchFamily="49" charset="0"/>
              </a:rPr>
              <a:t> </a:t>
            </a:r>
            <a:r>
              <a:rPr lang="en-US" b="1" dirty="0">
                <a:solidFill>
                  <a:srgbClr val="000000"/>
                </a:solidFill>
                <a:latin typeface="Courier New" panose="02070309020205020404" pitchFamily="49" charset="0"/>
              </a:rPr>
              <a:t>}</a:t>
            </a:r>
            <a:endParaRPr lang="en-US" dirty="0"/>
          </a:p>
        </p:txBody>
      </p:sp>
      <p:sp>
        <p:nvSpPr>
          <p:cNvPr id="7" name="Callout: Left Arrow 6">
            <a:extLst>
              <a:ext uri="{FF2B5EF4-FFF2-40B4-BE49-F238E27FC236}">
                <a16:creationId xmlns:a16="http://schemas.microsoft.com/office/drawing/2014/main" id="{95F8CB3C-43B9-4F24-AF92-7221CAA097A1}"/>
              </a:ext>
            </a:extLst>
          </p:cNvPr>
          <p:cNvSpPr/>
          <p:nvPr/>
        </p:nvSpPr>
        <p:spPr>
          <a:xfrm>
            <a:off x="4495800" y="1495312"/>
            <a:ext cx="3429000" cy="1567984"/>
          </a:xfrm>
          <a:prstGeom prst="leftArrow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ln w="0"/>
                <a:solidFill>
                  <a:schemeClr val="tx1"/>
                </a:solidFill>
              </a:rPr>
              <a:t>&lt;input&gt;&lt;/label&gt;</a:t>
            </a:r>
          </a:p>
          <a:p>
            <a:pPr algn="ctr"/>
            <a:r>
              <a:rPr lang="en-US" dirty="0">
                <a:ln w="0"/>
                <a:solidFill>
                  <a:schemeClr val="tx1"/>
                </a:solidFill>
              </a:rPr>
              <a:t>Labels need to be switched and put behind the Input tag</a:t>
            </a:r>
          </a:p>
        </p:txBody>
      </p:sp>
      <p:pic>
        <p:nvPicPr>
          <p:cNvPr id="8" name="Picture 7">
            <a:extLst>
              <a:ext uri="{FF2B5EF4-FFF2-40B4-BE49-F238E27FC236}">
                <a16:creationId xmlns:a16="http://schemas.microsoft.com/office/drawing/2014/main" id="{7DF75393-C52A-4B4B-9927-98D127C829A0}"/>
              </a:ext>
            </a:extLst>
          </p:cNvPr>
          <p:cNvPicPr>
            <a:picLocks noChangeAspect="1"/>
          </p:cNvPicPr>
          <p:nvPr/>
        </p:nvPicPr>
        <p:blipFill>
          <a:blip r:embed="rId2"/>
          <a:stretch>
            <a:fillRect/>
          </a:stretch>
        </p:blipFill>
        <p:spPr>
          <a:xfrm>
            <a:off x="5667735" y="3103501"/>
            <a:ext cx="3119649" cy="3701602"/>
          </a:xfrm>
          <a:prstGeom prst="rect">
            <a:avLst/>
          </a:prstGeom>
        </p:spPr>
      </p:pic>
    </p:spTree>
    <p:extLst>
      <p:ext uri="{BB962C8B-B14F-4D97-AF65-F5344CB8AC3E}">
        <p14:creationId xmlns:p14="http://schemas.microsoft.com/office/powerpoint/2010/main" val="391383908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137D4-93E2-4FA0-8595-558650630DE9}"/>
              </a:ext>
            </a:extLst>
          </p:cNvPr>
          <p:cNvSpPr>
            <a:spLocks noGrp="1"/>
          </p:cNvSpPr>
          <p:nvPr>
            <p:ph type="title"/>
          </p:nvPr>
        </p:nvSpPr>
        <p:spPr/>
        <p:txBody>
          <a:bodyPr/>
          <a:lstStyle/>
          <a:p>
            <a:r>
              <a:rPr lang="en-US" sz="40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Form Action and Submit</a:t>
            </a:r>
          </a:p>
        </p:txBody>
      </p:sp>
      <p:sp>
        <p:nvSpPr>
          <p:cNvPr id="3" name="Date Placeholder 2">
            <a:extLst>
              <a:ext uri="{FF2B5EF4-FFF2-40B4-BE49-F238E27FC236}">
                <a16:creationId xmlns:a16="http://schemas.microsoft.com/office/drawing/2014/main" id="{06E6F185-2500-4711-A6EC-B94F199ACC5A}"/>
              </a:ext>
            </a:extLst>
          </p:cNvPr>
          <p:cNvSpPr>
            <a:spLocks noGrp="1"/>
          </p:cNvSpPr>
          <p:nvPr>
            <p:ph type="dt" sz="half" idx="10"/>
          </p:nvPr>
        </p:nvSpPr>
        <p:spPr/>
        <p:txBody>
          <a:bodyPr/>
          <a:lstStyle/>
          <a:p>
            <a:fld id="{6844014C-C548-4B2D-A114-83504C73B5B4}" type="datetime1">
              <a:rPr lang="en-US" smtClean="0"/>
              <a:t>3/11/2020</a:t>
            </a:fld>
            <a:endParaRPr lang="en-US"/>
          </a:p>
        </p:txBody>
      </p:sp>
      <p:sp>
        <p:nvSpPr>
          <p:cNvPr id="4" name="Footer Placeholder 3">
            <a:extLst>
              <a:ext uri="{FF2B5EF4-FFF2-40B4-BE49-F238E27FC236}">
                <a16:creationId xmlns:a16="http://schemas.microsoft.com/office/drawing/2014/main" id="{B135011C-075A-4B26-91B6-20E5AFA2CDD8}"/>
              </a:ext>
            </a:extLst>
          </p:cNvPr>
          <p:cNvSpPr>
            <a:spLocks noGrp="1"/>
          </p:cNvSpPr>
          <p:nvPr>
            <p:ph type="ftr" sz="quarter" idx="12"/>
          </p:nvPr>
        </p:nvSpPr>
        <p:spPr/>
        <p:txBody>
          <a:bodyPr/>
          <a:lstStyle/>
          <a:p>
            <a:r>
              <a:rPr lang="en-US"/>
              <a:t>HTML and CSS</a:t>
            </a:r>
          </a:p>
        </p:txBody>
      </p:sp>
      <p:sp>
        <p:nvSpPr>
          <p:cNvPr id="5" name="Rectangle 4">
            <a:extLst>
              <a:ext uri="{FF2B5EF4-FFF2-40B4-BE49-F238E27FC236}">
                <a16:creationId xmlns:a16="http://schemas.microsoft.com/office/drawing/2014/main" id="{1DDB3C92-5100-42E8-AE17-AE4B1A45C58E}"/>
              </a:ext>
            </a:extLst>
          </p:cNvPr>
          <p:cNvSpPr/>
          <p:nvPr/>
        </p:nvSpPr>
        <p:spPr>
          <a:xfrm>
            <a:off x="370734" y="2765256"/>
            <a:ext cx="8174736" cy="1015663"/>
          </a:xfrm>
          <a:prstGeom prst="rect">
            <a:avLst/>
          </a:prstGeom>
        </p:spPr>
        <p:txBody>
          <a:bodyPr wrap="square">
            <a:spAutoFit/>
          </a:bodyPr>
          <a:lstStyle/>
          <a:p>
            <a:r>
              <a:rPr lang="en-US" sz="2000" b="1" dirty="0">
                <a:solidFill>
                  <a:srgbClr val="881280"/>
                </a:solidFill>
              </a:rPr>
              <a:t>&lt;form </a:t>
            </a:r>
            <a:r>
              <a:rPr lang="en-US" sz="2000" b="1" dirty="0"/>
              <a:t>action</a:t>
            </a:r>
            <a:r>
              <a:rPr lang="en-US" sz="2000" b="1" dirty="0">
                <a:solidFill>
                  <a:srgbClr val="881280"/>
                </a:solidFill>
              </a:rPr>
              <a:t>=</a:t>
            </a:r>
          </a:p>
          <a:p>
            <a:r>
              <a:rPr lang="en-US" sz="2000" b="1" dirty="0">
                <a:solidFill>
                  <a:srgbClr val="881280"/>
                </a:solidFill>
              </a:rPr>
              <a:t>"</a:t>
            </a:r>
            <a:r>
              <a:rPr lang="en-US" sz="2000" b="1" dirty="0"/>
              <a:t>http://www.galadrielconsulting.com/cgi-bin/formmail.cgi</a:t>
            </a:r>
            <a:r>
              <a:rPr lang="en-US" sz="2000" b="1" dirty="0">
                <a:solidFill>
                  <a:srgbClr val="881280"/>
                </a:solidFill>
              </a:rPr>
              <a:t>" </a:t>
            </a:r>
            <a:r>
              <a:rPr lang="en-US" sz="2000" b="1" dirty="0"/>
              <a:t>method</a:t>
            </a:r>
            <a:r>
              <a:rPr lang="en-US" sz="2000" b="1" dirty="0">
                <a:solidFill>
                  <a:srgbClr val="881280"/>
                </a:solidFill>
              </a:rPr>
              <a:t>="</a:t>
            </a:r>
            <a:r>
              <a:rPr lang="en-US" sz="2000" b="1" dirty="0"/>
              <a:t>post</a:t>
            </a:r>
            <a:r>
              <a:rPr lang="en-US" sz="2000" b="1" dirty="0">
                <a:solidFill>
                  <a:srgbClr val="881280"/>
                </a:solidFill>
              </a:rPr>
              <a:t>"&gt;</a:t>
            </a:r>
            <a:endParaRPr lang="en-US" sz="2000" b="1" dirty="0"/>
          </a:p>
        </p:txBody>
      </p:sp>
      <p:sp>
        <p:nvSpPr>
          <p:cNvPr id="7" name="Rectangle 6">
            <a:extLst>
              <a:ext uri="{FF2B5EF4-FFF2-40B4-BE49-F238E27FC236}">
                <a16:creationId xmlns:a16="http://schemas.microsoft.com/office/drawing/2014/main" id="{96D662EB-DBDE-47C5-A285-E88F3D1018D0}"/>
              </a:ext>
            </a:extLst>
          </p:cNvPr>
          <p:cNvSpPr/>
          <p:nvPr/>
        </p:nvSpPr>
        <p:spPr>
          <a:xfrm>
            <a:off x="370734" y="3945051"/>
            <a:ext cx="8316066" cy="2677656"/>
          </a:xfrm>
          <a:prstGeom prst="rect">
            <a:avLst/>
          </a:prstGeom>
        </p:spPr>
        <p:txBody>
          <a:bodyPr wrap="square">
            <a:spAutoFit/>
          </a:bodyPr>
          <a:lstStyle/>
          <a:p>
            <a:r>
              <a:rPr lang="en-US" sz="2400" b="1" dirty="0"/>
              <a:t>&lt;</a:t>
            </a:r>
            <a:r>
              <a:rPr lang="en-US" sz="2400" b="1" dirty="0">
                <a:solidFill>
                  <a:srgbClr val="0070C0"/>
                </a:solidFill>
              </a:rPr>
              <a:t>input</a:t>
            </a:r>
            <a:r>
              <a:rPr lang="en-US" sz="2400" b="1" dirty="0"/>
              <a:t> type="</a:t>
            </a:r>
            <a:r>
              <a:rPr lang="en-US" sz="2400" b="1" dirty="0">
                <a:solidFill>
                  <a:srgbClr val="0070C0"/>
                </a:solidFill>
              </a:rPr>
              <a:t>submit</a:t>
            </a:r>
            <a:r>
              <a:rPr lang="en-US" sz="2400" b="1" dirty="0"/>
              <a:t>" &gt; &lt;</a:t>
            </a:r>
            <a:r>
              <a:rPr lang="en-US" sz="2400" b="1" dirty="0">
                <a:solidFill>
                  <a:srgbClr val="0070C0"/>
                </a:solidFill>
              </a:rPr>
              <a:t>input</a:t>
            </a:r>
            <a:r>
              <a:rPr lang="en-US" sz="2400" b="1" dirty="0"/>
              <a:t> type="</a:t>
            </a:r>
            <a:r>
              <a:rPr lang="en-US" sz="2400" b="1" dirty="0">
                <a:solidFill>
                  <a:srgbClr val="0070C0"/>
                </a:solidFill>
              </a:rPr>
              <a:t>reset</a:t>
            </a:r>
            <a:r>
              <a:rPr lang="en-US" sz="2400" b="1" dirty="0"/>
              <a:t>" value="</a:t>
            </a:r>
            <a:r>
              <a:rPr lang="en-US" sz="2400" b="1" dirty="0">
                <a:solidFill>
                  <a:srgbClr val="0070C0"/>
                </a:solidFill>
              </a:rPr>
              <a:t>I'm Sober Now, Forget About It</a:t>
            </a:r>
            <a:r>
              <a:rPr lang="en-US" sz="2400" b="1" dirty="0"/>
              <a:t>!" &gt;</a:t>
            </a:r>
          </a:p>
          <a:p>
            <a:endParaRPr lang="en-US" sz="2400" b="1" dirty="0"/>
          </a:p>
          <a:p>
            <a:pPr fontAlgn="ctr"/>
            <a:r>
              <a:rPr lang="en-US" sz="2400" b="1" dirty="0"/>
              <a:t>&lt;</a:t>
            </a:r>
            <a:r>
              <a:rPr lang="en-US" sz="2400" b="1" dirty="0">
                <a:solidFill>
                  <a:srgbClr val="0070C0"/>
                </a:solidFill>
              </a:rPr>
              <a:t>input</a:t>
            </a:r>
            <a:r>
              <a:rPr lang="en-US" sz="2400" b="1" dirty="0"/>
              <a:t> type="</a:t>
            </a:r>
            <a:r>
              <a:rPr lang="en-US" sz="2400" b="1" dirty="0">
                <a:solidFill>
                  <a:srgbClr val="0070C0"/>
                </a:solidFill>
              </a:rPr>
              <a:t>hidden</a:t>
            </a:r>
            <a:r>
              <a:rPr lang="en-US" sz="2400" b="1" dirty="0"/>
              <a:t>" name="</a:t>
            </a:r>
            <a:r>
              <a:rPr lang="en-US" sz="2400" b="1" dirty="0">
                <a:solidFill>
                  <a:srgbClr val="0070C0"/>
                </a:solidFill>
              </a:rPr>
              <a:t>recipient</a:t>
            </a:r>
            <a:r>
              <a:rPr lang="en-US" sz="2400" b="1" dirty="0"/>
              <a:t>" value="</a:t>
            </a:r>
            <a:r>
              <a:rPr lang="en-US" sz="2400" b="1" dirty="0">
                <a:solidFill>
                  <a:srgbClr val="0070C0"/>
                </a:solidFill>
              </a:rPr>
              <a:t>sherryleah@gmail.com</a:t>
            </a:r>
            <a:r>
              <a:rPr lang="en-US" sz="2400" b="1" dirty="0"/>
              <a:t>"&gt;</a:t>
            </a:r>
          </a:p>
          <a:p>
            <a:pPr fontAlgn="ctr"/>
            <a:r>
              <a:rPr lang="en-US" sz="2400" b="1" dirty="0"/>
              <a:t>&lt;</a:t>
            </a:r>
            <a:r>
              <a:rPr lang="en-US" sz="2400" b="1" dirty="0">
                <a:solidFill>
                  <a:srgbClr val="0070C0"/>
                </a:solidFill>
              </a:rPr>
              <a:t>input</a:t>
            </a:r>
            <a:r>
              <a:rPr lang="en-US" sz="2400" b="1" dirty="0"/>
              <a:t> type="</a:t>
            </a:r>
            <a:r>
              <a:rPr lang="en-US" sz="2400" b="1" dirty="0">
                <a:solidFill>
                  <a:srgbClr val="0070C0"/>
                </a:solidFill>
              </a:rPr>
              <a:t>hidden</a:t>
            </a:r>
            <a:r>
              <a:rPr lang="en-US" sz="2400" b="1" dirty="0"/>
              <a:t>" name="</a:t>
            </a:r>
            <a:r>
              <a:rPr lang="en-US" sz="2400" b="1" dirty="0">
                <a:solidFill>
                  <a:srgbClr val="0070C0"/>
                </a:solidFill>
              </a:rPr>
              <a:t>subject</a:t>
            </a:r>
            <a:r>
              <a:rPr lang="en-US" sz="2400" b="1" dirty="0"/>
              <a:t>" value="</a:t>
            </a:r>
            <a:r>
              <a:rPr lang="en-US" sz="2400" b="1" dirty="0">
                <a:solidFill>
                  <a:srgbClr val="0070C0"/>
                </a:solidFill>
              </a:rPr>
              <a:t>Alien Alert Submission</a:t>
            </a:r>
            <a:r>
              <a:rPr lang="en-US" sz="2400" b="1" dirty="0"/>
              <a:t>"&gt;</a:t>
            </a:r>
          </a:p>
        </p:txBody>
      </p:sp>
      <p:sp>
        <p:nvSpPr>
          <p:cNvPr id="8" name="Rectangle 7">
            <a:extLst>
              <a:ext uri="{FF2B5EF4-FFF2-40B4-BE49-F238E27FC236}">
                <a16:creationId xmlns:a16="http://schemas.microsoft.com/office/drawing/2014/main" id="{9E0737A0-95B7-48B4-8891-88917183D97A}"/>
              </a:ext>
            </a:extLst>
          </p:cNvPr>
          <p:cNvSpPr/>
          <p:nvPr/>
        </p:nvSpPr>
        <p:spPr>
          <a:xfrm>
            <a:off x="398442" y="1944526"/>
            <a:ext cx="8004894" cy="738664"/>
          </a:xfrm>
          <a:prstGeom prst="rect">
            <a:avLst/>
          </a:prstGeom>
        </p:spPr>
        <p:txBody>
          <a:bodyPr wrap="square">
            <a:spAutoFit/>
          </a:bodyPr>
          <a:lstStyle/>
          <a:p>
            <a:r>
              <a:rPr lang="en-US" sz="2000" b="1" dirty="0"/>
              <a:t>Test Online: </a:t>
            </a:r>
          </a:p>
          <a:p>
            <a:r>
              <a:rPr lang="en-US" sz="2200" b="1" dirty="0">
                <a:hlinkClick r:id="rId2"/>
              </a:rPr>
              <a:t>http://www.galadrielconsulting.com/class/index.html</a:t>
            </a:r>
            <a:endParaRPr lang="en-US" sz="2200" b="1" dirty="0"/>
          </a:p>
        </p:txBody>
      </p:sp>
    </p:spTree>
    <p:extLst>
      <p:ext uri="{BB962C8B-B14F-4D97-AF65-F5344CB8AC3E}">
        <p14:creationId xmlns:p14="http://schemas.microsoft.com/office/powerpoint/2010/main" val="161478862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Shortcuts</a:t>
            </a:r>
          </a:p>
        </p:txBody>
      </p:sp>
      <p:sp>
        <p:nvSpPr>
          <p:cNvPr id="3" name="Content Placeholder 2"/>
          <p:cNvSpPr>
            <a:spLocks noGrp="1"/>
          </p:cNvSpPr>
          <p:nvPr>
            <p:ph sz="quarter" idx="1"/>
          </p:nvPr>
        </p:nvSpPr>
        <p:spPr/>
        <p:txBody>
          <a:bodyPr>
            <a:normAutofit fontScale="92500"/>
          </a:bodyPr>
          <a:lstStyle/>
          <a:p>
            <a:r>
              <a:rPr lang="en-US" dirty="0"/>
              <a:t>Dreamweaver:</a:t>
            </a:r>
          </a:p>
          <a:p>
            <a:pPr lvl="1"/>
            <a:r>
              <a:rPr lang="en-US" dirty="0"/>
              <a:t>CTRL + SPACEBAR: Formatting drop-down menu</a:t>
            </a:r>
          </a:p>
          <a:p>
            <a:pPr lvl="1"/>
            <a:r>
              <a:rPr lang="en-US" dirty="0"/>
              <a:t>CTRL+TAB: Cycles through open Dreamweaver documents</a:t>
            </a:r>
          </a:p>
          <a:p>
            <a:pPr lvl="1"/>
            <a:r>
              <a:rPr lang="en-US" dirty="0"/>
              <a:t>ALT+TAB or </a:t>
            </a:r>
            <a:r>
              <a:rPr lang="en-US" dirty="0">
                <a:latin typeface="Lucida Grande"/>
                <a:ea typeface="Lucida Grande"/>
                <a:cs typeface="Lucida Grande"/>
              </a:rPr>
              <a:t>⌘</a:t>
            </a:r>
            <a:r>
              <a:rPr lang="en-US" dirty="0"/>
              <a:t> + TAB: Cycles through open programs in Windows</a:t>
            </a:r>
          </a:p>
          <a:p>
            <a:pPr lvl="1"/>
            <a:r>
              <a:rPr lang="en-US" dirty="0"/>
              <a:t>ENTER: 2 Line spaces &lt;p&gt; &lt;/p&gt;</a:t>
            </a:r>
          </a:p>
          <a:p>
            <a:pPr lvl="1"/>
            <a:r>
              <a:rPr lang="en-US" dirty="0"/>
              <a:t>SHIFT + ENTER or </a:t>
            </a:r>
            <a:r>
              <a:rPr lang="en-US" dirty="0">
                <a:latin typeface="Lucida Grande"/>
                <a:ea typeface="Lucida Grande"/>
                <a:cs typeface="Lucida Grande"/>
              </a:rPr>
              <a:t>⌘</a:t>
            </a:r>
            <a:r>
              <a:rPr lang="en-US" dirty="0"/>
              <a:t> + SHIFT + ENTER: One line space &lt;</a:t>
            </a:r>
            <a:r>
              <a:rPr lang="en-US" dirty="0" err="1"/>
              <a:t>br</a:t>
            </a:r>
            <a:r>
              <a:rPr lang="en-US" dirty="0"/>
              <a:t>&gt;</a:t>
            </a:r>
          </a:p>
          <a:p>
            <a:pPr lvl="1"/>
            <a:r>
              <a:rPr lang="en-US" dirty="0"/>
              <a:t>Non-Breaking Space: CTRL + SHIFT + SPACE or </a:t>
            </a:r>
            <a:r>
              <a:rPr lang="en-US" dirty="0">
                <a:latin typeface="Lucida Grande"/>
                <a:ea typeface="Lucida Grande"/>
                <a:cs typeface="Lucida Grande"/>
              </a:rPr>
              <a:t>⌘</a:t>
            </a:r>
            <a:r>
              <a:rPr lang="en-US" dirty="0"/>
              <a:t> + SHIFT + SPACE</a:t>
            </a:r>
          </a:p>
          <a:p>
            <a:pPr lvl="1"/>
            <a:r>
              <a:rPr lang="en-US" dirty="0"/>
              <a:t>F5: Refresh the Design View</a:t>
            </a:r>
          </a:p>
          <a:p>
            <a:pPr lvl="1"/>
            <a:r>
              <a:rPr lang="en-US" dirty="0"/>
              <a:t>F4: Show/Hides Panels &amp; Property Inspectors	</a:t>
            </a:r>
          </a:p>
        </p:txBody>
      </p:sp>
      <p:sp>
        <p:nvSpPr>
          <p:cNvPr id="4" name="Date Placeholder 3">
            <a:extLst>
              <a:ext uri="{FF2B5EF4-FFF2-40B4-BE49-F238E27FC236}">
                <a16:creationId xmlns:a16="http://schemas.microsoft.com/office/drawing/2014/main" id="{7FCB8F44-7163-4A0F-9C20-6588246CD547}"/>
              </a:ext>
            </a:extLst>
          </p:cNvPr>
          <p:cNvSpPr>
            <a:spLocks noGrp="1"/>
          </p:cNvSpPr>
          <p:nvPr>
            <p:ph type="dt" sz="half" idx="14"/>
          </p:nvPr>
        </p:nvSpPr>
        <p:spPr/>
        <p:txBody>
          <a:bodyPr/>
          <a:lstStyle/>
          <a:p>
            <a:fld id="{36DADF43-16D5-467C-8298-1392E6D22097}" type="datetime1">
              <a:rPr lang="en-US" smtClean="0"/>
              <a:t>3/11/2020</a:t>
            </a:fld>
            <a:endParaRPr lang="en-US"/>
          </a:p>
        </p:txBody>
      </p:sp>
      <p:sp>
        <p:nvSpPr>
          <p:cNvPr id="5" name="Footer Placeholder 4">
            <a:extLst>
              <a:ext uri="{FF2B5EF4-FFF2-40B4-BE49-F238E27FC236}">
                <a16:creationId xmlns:a16="http://schemas.microsoft.com/office/drawing/2014/main" id="{AB783CA4-9F15-42D3-97D2-35640E891D76}"/>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117200117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Uploading in Dreamweaver</a:t>
            </a:r>
          </a:p>
        </p:txBody>
      </p:sp>
      <p:sp>
        <p:nvSpPr>
          <p:cNvPr id="3" name="Content Placeholder 2"/>
          <p:cNvSpPr>
            <a:spLocks noGrp="1"/>
          </p:cNvSpPr>
          <p:nvPr>
            <p:ph sz="quarter" idx="1"/>
          </p:nvPr>
        </p:nvSpPr>
        <p:spPr>
          <a:xfrm>
            <a:off x="457200" y="2133600"/>
            <a:ext cx="5105400" cy="4340352"/>
          </a:xfrm>
        </p:spPr>
        <p:txBody>
          <a:bodyPr>
            <a:normAutofit lnSpcReduction="10000"/>
          </a:bodyPr>
          <a:lstStyle/>
          <a:p>
            <a:r>
              <a:rPr lang="en-US" dirty="0"/>
              <a:t>Site </a:t>
            </a:r>
            <a:r>
              <a:rPr lang="en-US" dirty="0">
                <a:sym typeface="Wingdings" panose="05000000000000000000" pitchFamily="2" charset="2"/>
              </a:rPr>
              <a:t> Manage Sites</a:t>
            </a:r>
          </a:p>
          <a:p>
            <a:r>
              <a:rPr lang="en-US" dirty="0">
                <a:sym typeface="Wingdings" panose="05000000000000000000" pitchFamily="2" charset="2"/>
              </a:rPr>
              <a:t>Create a New Site and click on ‘Servers’ on the left.</a:t>
            </a:r>
          </a:p>
          <a:p>
            <a:r>
              <a:rPr lang="en-US" dirty="0">
                <a:sym typeface="Wingdings" panose="05000000000000000000" pitchFamily="2" charset="2"/>
              </a:rPr>
              <a:t>Fill out your:</a:t>
            </a:r>
            <a:br>
              <a:rPr lang="en-US" dirty="0">
                <a:sym typeface="Wingdings" panose="05000000000000000000" pitchFamily="2" charset="2"/>
              </a:rPr>
            </a:br>
            <a:r>
              <a:rPr lang="en-US" dirty="0">
                <a:sym typeface="Wingdings" panose="05000000000000000000" pitchFamily="2" charset="2"/>
              </a:rPr>
              <a:t>Website URL, Login Name, Password, etc.</a:t>
            </a:r>
          </a:p>
          <a:p>
            <a:r>
              <a:rPr lang="en-US" dirty="0">
                <a:sym typeface="Wingdings" panose="05000000000000000000" pitchFamily="2" charset="2"/>
              </a:rPr>
              <a:t>When you are ready to upload. Choose the files you need to upload and then click on the blue ‘Up’ Arrow button.</a:t>
            </a:r>
            <a:endParaRPr lang="en-US" dirty="0"/>
          </a:p>
        </p:txBody>
      </p:sp>
      <p:pic>
        <p:nvPicPr>
          <p:cNvPr id="5" name="Picture 4"/>
          <p:cNvPicPr>
            <a:picLocks noChangeAspect="1"/>
          </p:cNvPicPr>
          <p:nvPr/>
        </p:nvPicPr>
        <p:blipFill rotWithShape="1">
          <a:blip r:embed="rId2" cstate="print"/>
          <a:srcRect l="81875" t="69000" b="5741"/>
          <a:stretch/>
        </p:blipFill>
        <p:spPr>
          <a:xfrm>
            <a:off x="6781800" y="4800600"/>
            <a:ext cx="2209800" cy="1924756"/>
          </a:xfrm>
          <a:prstGeom prst="rect">
            <a:avLst/>
          </a:prstGeom>
        </p:spPr>
      </p:pic>
      <p:sp>
        <p:nvSpPr>
          <p:cNvPr id="6" name="Oval 5"/>
          <p:cNvSpPr/>
          <p:nvPr/>
        </p:nvSpPr>
        <p:spPr>
          <a:xfrm>
            <a:off x="7620000" y="5257800"/>
            <a:ext cx="381000" cy="304800"/>
          </a:xfrm>
          <a:prstGeom prst="ellipse">
            <a:avLst/>
          </a:prstGeom>
          <a:noFill/>
          <a:ln w="57150"/>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7" name="Right Arrow 6"/>
          <p:cNvSpPr/>
          <p:nvPr/>
        </p:nvSpPr>
        <p:spPr>
          <a:xfrm rot="164785">
            <a:off x="5459422" y="5225489"/>
            <a:ext cx="1619130" cy="374735"/>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cstate="print"/>
          <a:srcRect/>
          <a:stretch>
            <a:fillRect/>
          </a:stretch>
        </p:blipFill>
        <p:spPr bwMode="auto">
          <a:xfrm>
            <a:off x="5257800" y="1524000"/>
            <a:ext cx="3733800" cy="3299178"/>
          </a:xfrm>
          <a:prstGeom prst="rect">
            <a:avLst/>
          </a:prstGeom>
          <a:noFill/>
          <a:ln w="9525">
            <a:noFill/>
            <a:miter lim="800000"/>
            <a:headEnd/>
            <a:tailEnd/>
          </a:ln>
        </p:spPr>
      </p:pic>
      <p:sp>
        <p:nvSpPr>
          <p:cNvPr id="4" name="Date Placeholder 3">
            <a:extLst>
              <a:ext uri="{FF2B5EF4-FFF2-40B4-BE49-F238E27FC236}">
                <a16:creationId xmlns:a16="http://schemas.microsoft.com/office/drawing/2014/main" id="{ECCEA1A9-9924-423F-8C05-AFE6CA419C99}"/>
              </a:ext>
            </a:extLst>
          </p:cNvPr>
          <p:cNvSpPr>
            <a:spLocks noGrp="1"/>
          </p:cNvSpPr>
          <p:nvPr>
            <p:ph type="dt" sz="half" idx="14"/>
          </p:nvPr>
        </p:nvSpPr>
        <p:spPr/>
        <p:txBody>
          <a:bodyPr/>
          <a:lstStyle/>
          <a:p>
            <a:fld id="{F9C1CE9D-9F1D-4397-AD87-4F98D49574B4}" type="datetime1">
              <a:rPr lang="en-US" smtClean="0"/>
              <a:t>3/11/2020</a:t>
            </a:fld>
            <a:endParaRPr lang="en-US"/>
          </a:p>
        </p:txBody>
      </p:sp>
      <p:sp>
        <p:nvSpPr>
          <p:cNvPr id="8" name="Footer Placeholder 7">
            <a:extLst>
              <a:ext uri="{FF2B5EF4-FFF2-40B4-BE49-F238E27FC236}">
                <a16:creationId xmlns:a16="http://schemas.microsoft.com/office/drawing/2014/main" id="{089DDAB9-DCF0-4E12-83DE-AEB255573663}"/>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077669464"/>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914400"/>
          </a:xfrm>
        </p:spPr>
        <p:txBody>
          <a:bodyPr/>
          <a:lstStyle/>
          <a:p>
            <a:r>
              <a:rPr lang="en-US" dirty="0"/>
              <a:t>Software Links</a:t>
            </a:r>
          </a:p>
        </p:txBody>
      </p:sp>
      <p:sp>
        <p:nvSpPr>
          <p:cNvPr id="3" name="Content Placeholder 2"/>
          <p:cNvSpPr>
            <a:spLocks noGrp="1"/>
          </p:cNvSpPr>
          <p:nvPr>
            <p:ph sz="quarter" idx="1"/>
          </p:nvPr>
        </p:nvSpPr>
        <p:spPr>
          <a:xfrm>
            <a:off x="457200" y="914400"/>
            <a:ext cx="7924800" cy="5943600"/>
          </a:xfrm>
        </p:spPr>
        <p:txBody>
          <a:bodyPr>
            <a:normAutofit/>
          </a:bodyPr>
          <a:lstStyle/>
          <a:p>
            <a:r>
              <a:rPr lang="en-US" dirty="0"/>
              <a:t>Free Web Editor: </a:t>
            </a:r>
            <a:r>
              <a:rPr lang="en-US" dirty="0">
                <a:hlinkClick r:id="rId2"/>
              </a:rPr>
              <a:t>http://brackets.io/</a:t>
            </a:r>
            <a:endParaRPr lang="en-US" dirty="0"/>
          </a:p>
          <a:p>
            <a:r>
              <a:rPr lang="en-US" dirty="0"/>
              <a:t>Free Web Editor: </a:t>
            </a:r>
            <a:r>
              <a:rPr lang="en-US" dirty="0">
                <a:hlinkClick r:id="rId3"/>
              </a:rPr>
              <a:t>http://www.coffeecup.com/free-editor/</a:t>
            </a:r>
            <a:endParaRPr lang="en-US" dirty="0"/>
          </a:p>
          <a:p>
            <a:r>
              <a:rPr lang="en-US" dirty="0"/>
              <a:t>Free Graphics Program: </a:t>
            </a:r>
            <a:r>
              <a:rPr lang="en-US" dirty="0">
                <a:hlinkClick r:id="rId4"/>
              </a:rPr>
              <a:t>http://www.gimp.org/</a:t>
            </a:r>
            <a:endParaRPr lang="en-US" dirty="0"/>
          </a:p>
          <a:p>
            <a:r>
              <a:rPr lang="en-US" dirty="0">
                <a:hlinkClick r:id="rId5"/>
              </a:rPr>
              <a:t>http://www.galadrielconsulting.com/css/</a:t>
            </a:r>
            <a:endParaRPr lang="en-US" dirty="0"/>
          </a:p>
          <a:p>
            <a:r>
              <a:rPr lang="en-US" dirty="0"/>
              <a:t>HTML CSS Reference: </a:t>
            </a:r>
            <a:r>
              <a:rPr lang="en-US" dirty="0">
                <a:hlinkClick r:id="rId6"/>
              </a:rPr>
              <a:t>http://www.w3schools.com/</a:t>
            </a:r>
            <a:endParaRPr lang="en-US" dirty="0"/>
          </a:p>
          <a:p>
            <a:r>
              <a:rPr lang="en-US" dirty="0"/>
              <a:t>FTP Program (Windows): </a:t>
            </a:r>
            <a:r>
              <a:rPr lang="en-US" dirty="0">
                <a:hlinkClick r:id="rId7"/>
              </a:rPr>
              <a:t>https://www.coffeecup.com/free-ftp/</a:t>
            </a:r>
            <a:endParaRPr lang="en-US" dirty="0"/>
          </a:p>
          <a:p>
            <a:r>
              <a:rPr lang="en-US" dirty="0"/>
              <a:t>FTP Program (Mac): </a:t>
            </a:r>
            <a:r>
              <a:rPr lang="en-US" dirty="0">
                <a:hlinkClick r:id="rId8"/>
              </a:rPr>
              <a:t>http://fetchsoftworks.com/</a:t>
            </a:r>
            <a:endParaRPr lang="en-US" dirty="0"/>
          </a:p>
          <a:p>
            <a:r>
              <a:rPr lang="en-US" dirty="0"/>
              <a:t>Web Editor (Mac): </a:t>
            </a:r>
            <a:r>
              <a:rPr lang="en-US" dirty="0">
                <a:hlinkClick r:id="rId9"/>
              </a:rPr>
              <a:t>http://www.barebones.com/products/BBedit/</a:t>
            </a:r>
            <a:endParaRPr lang="en-US" dirty="0"/>
          </a:p>
          <a:p>
            <a:endParaRPr lang="en-US" dirty="0"/>
          </a:p>
          <a:p>
            <a:endParaRPr lang="en-US" dirty="0"/>
          </a:p>
        </p:txBody>
      </p:sp>
      <p:sp>
        <p:nvSpPr>
          <p:cNvPr id="4" name="Date Placeholder 3">
            <a:extLst>
              <a:ext uri="{FF2B5EF4-FFF2-40B4-BE49-F238E27FC236}">
                <a16:creationId xmlns:a16="http://schemas.microsoft.com/office/drawing/2014/main" id="{DCBB643C-E86E-4BAB-97BE-C7FE1E877887}"/>
              </a:ext>
            </a:extLst>
          </p:cNvPr>
          <p:cNvSpPr>
            <a:spLocks noGrp="1"/>
          </p:cNvSpPr>
          <p:nvPr>
            <p:ph type="dt" sz="half" idx="14"/>
          </p:nvPr>
        </p:nvSpPr>
        <p:spPr/>
        <p:txBody>
          <a:bodyPr/>
          <a:lstStyle/>
          <a:p>
            <a:fld id="{A3EC1788-AA51-45B9-9202-C7F72C97BA62}" type="datetime1">
              <a:rPr lang="en-US" smtClean="0"/>
              <a:t>3/11/2020</a:t>
            </a:fld>
            <a:endParaRPr lang="en-US"/>
          </a:p>
        </p:txBody>
      </p:sp>
      <p:sp>
        <p:nvSpPr>
          <p:cNvPr id="5" name="Footer Placeholder 4">
            <a:extLst>
              <a:ext uri="{FF2B5EF4-FFF2-40B4-BE49-F238E27FC236}">
                <a16:creationId xmlns:a16="http://schemas.microsoft.com/office/drawing/2014/main" id="{ED4DFCD9-D095-4624-A56B-1472C70F1B52}"/>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413897930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914400"/>
          </a:xfrm>
        </p:spPr>
        <p:txBody>
          <a:bodyPr/>
          <a:lstStyle/>
          <a:p>
            <a:r>
              <a:rPr lang="en-US" dirty="0"/>
              <a:t>Links</a:t>
            </a:r>
          </a:p>
        </p:txBody>
      </p:sp>
      <p:sp>
        <p:nvSpPr>
          <p:cNvPr id="3" name="Content Placeholder 2"/>
          <p:cNvSpPr>
            <a:spLocks noGrp="1"/>
          </p:cNvSpPr>
          <p:nvPr>
            <p:ph sz="quarter" idx="1"/>
          </p:nvPr>
        </p:nvSpPr>
        <p:spPr>
          <a:xfrm>
            <a:off x="457200" y="914400"/>
            <a:ext cx="7924800" cy="5943600"/>
          </a:xfrm>
        </p:spPr>
        <p:txBody>
          <a:bodyPr>
            <a:normAutofit/>
          </a:bodyPr>
          <a:lstStyle/>
          <a:p>
            <a:r>
              <a:rPr lang="en-US" dirty="0"/>
              <a:t>HTML Color Name List: </a:t>
            </a:r>
            <a:r>
              <a:rPr lang="en-US" dirty="0">
                <a:hlinkClick r:id="rId3"/>
              </a:rPr>
              <a:t>http://www.html-color-names.com/color-chart.php</a:t>
            </a:r>
            <a:endParaRPr lang="en-US" dirty="0"/>
          </a:p>
          <a:p>
            <a:r>
              <a:rPr lang="en-US" dirty="0">
                <a:hlinkClick r:id="rId4"/>
              </a:rPr>
              <a:t>https://www.google.com/analytics/</a:t>
            </a:r>
            <a:endParaRPr lang="en-US" dirty="0"/>
          </a:p>
          <a:p>
            <a:r>
              <a:rPr lang="en-US" dirty="0"/>
              <a:t>Web Dev Toolbar: </a:t>
            </a:r>
            <a:r>
              <a:rPr lang="en-US" dirty="0">
                <a:hlinkClick r:id="rId5"/>
              </a:rPr>
              <a:t>http://chrispederick.com/work/web-developer/firefox/</a:t>
            </a:r>
            <a:endParaRPr lang="en-US" dirty="0"/>
          </a:p>
          <a:p>
            <a:r>
              <a:rPr lang="en-US" dirty="0"/>
              <a:t>CSS Selectors: </a:t>
            </a:r>
            <a:r>
              <a:rPr lang="en-US" dirty="0">
                <a:hlinkClick r:id="rId6"/>
              </a:rPr>
              <a:t>http://www.w3schools.com/cssref/css_selectors.asp</a:t>
            </a:r>
            <a:endParaRPr lang="en-US" dirty="0"/>
          </a:p>
          <a:p>
            <a:r>
              <a:rPr lang="en-US" dirty="0"/>
              <a:t>CSS Specificity: </a:t>
            </a:r>
            <a:r>
              <a:rPr lang="en-US" dirty="0">
                <a:hlinkClick r:id="rId7"/>
              </a:rPr>
              <a:t>https://css-tricks.com/specifics-on-css-specificity/</a:t>
            </a:r>
            <a:endParaRPr lang="en-US" dirty="0"/>
          </a:p>
          <a:p>
            <a:endParaRPr lang="en-US" dirty="0"/>
          </a:p>
          <a:p>
            <a:endParaRPr lang="en-US" dirty="0"/>
          </a:p>
        </p:txBody>
      </p:sp>
      <p:sp>
        <p:nvSpPr>
          <p:cNvPr id="4" name="Date Placeholder 3">
            <a:extLst>
              <a:ext uri="{FF2B5EF4-FFF2-40B4-BE49-F238E27FC236}">
                <a16:creationId xmlns:a16="http://schemas.microsoft.com/office/drawing/2014/main" id="{DCBB643C-E86E-4BAB-97BE-C7FE1E877887}"/>
              </a:ext>
            </a:extLst>
          </p:cNvPr>
          <p:cNvSpPr>
            <a:spLocks noGrp="1"/>
          </p:cNvSpPr>
          <p:nvPr>
            <p:ph type="dt" sz="half" idx="14"/>
          </p:nvPr>
        </p:nvSpPr>
        <p:spPr/>
        <p:txBody>
          <a:bodyPr/>
          <a:lstStyle/>
          <a:p>
            <a:fld id="{A3EC1788-AA51-45B9-9202-C7F72C97BA62}" type="datetime1">
              <a:rPr lang="en-US" smtClean="0"/>
              <a:t>3/11/2020</a:t>
            </a:fld>
            <a:endParaRPr lang="en-US"/>
          </a:p>
        </p:txBody>
      </p:sp>
      <p:sp>
        <p:nvSpPr>
          <p:cNvPr id="5" name="Footer Placeholder 4">
            <a:extLst>
              <a:ext uri="{FF2B5EF4-FFF2-40B4-BE49-F238E27FC236}">
                <a16:creationId xmlns:a16="http://schemas.microsoft.com/office/drawing/2014/main" id="{ED4DFCD9-D095-4624-A56B-1472C70F1B52}"/>
              </a:ext>
            </a:extLst>
          </p:cNvPr>
          <p:cNvSpPr>
            <a:spLocks noGrp="1"/>
          </p:cNvSpPr>
          <p:nvPr>
            <p:ph type="ftr" sz="quarter" idx="16"/>
          </p:nvPr>
        </p:nvSpPr>
        <p:spPr/>
        <p:txBody>
          <a:bodyPr/>
          <a:lstStyle/>
          <a:p>
            <a:r>
              <a:rPr lang="en-US"/>
              <a:t>HTML and CSS</a:t>
            </a:r>
          </a:p>
        </p:txBody>
      </p:sp>
    </p:spTree>
    <p:extLst>
      <p:ext uri="{BB962C8B-B14F-4D97-AF65-F5344CB8AC3E}">
        <p14:creationId xmlns:p14="http://schemas.microsoft.com/office/powerpoint/2010/main" val="368486878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8705" y="909785"/>
            <a:ext cx="6057900" cy="857250"/>
          </a:xfrm>
        </p:spPr>
        <p:txBody>
          <a:bodyPr/>
          <a:lstStyle/>
          <a:p>
            <a:r>
              <a:rPr lang="en-US" dirty="0"/>
              <a:t>Class Evaluations</a:t>
            </a:r>
          </a:p>
        </p:txBody>
      </p:sp>
      <p:sp>
        <p:nvSpPr>
          <p:cNvPr id="4" name="Rectangle 1"/>
          <p:cNvSpPr>
            <a:spLocks noGrp="1" noChangeArrowheads="1"/>
          </p:cNvSpPr>
          <p:nvPr>
            <p:ph idx="1"/>
          </p:nvPr>
        </p:nvSpPr>
        <p:spPr bwMode="auto">
          <a:xfrm>
            <a:off x="1371600" y="2075653"/>
            <a:ext cx="7194665" cy="4501232"/>
          </a:xfrm>
          <a:prstGeom prst="rect">
            <a:avLst/>
          </a:prstGeom>
          <a:noFill/>
          <a:ln>
            <a:noFill/>
          </a:ln>
          <a:effectLst/>
        </p:spPr>
        <p:txBody>
          <a:bodyPr vert="horz" wrap="square" lIns="68580" tIns="34290" rIns="68580" bIns="34290" numCol="1" rtlCol="0" anchor="ctr" anchorCtr="0" compatLnSpc="1">
            <a:prstTxWarp prst="textNoShape">
              <a:avLst/>
            </a:prstTxWarp>
            <a:spAutoFit/>
          </a:bodyPr>
          <a:lstStyle/>
          <a:p>
            <a:pPr defTabSz="685800" eaLnBrk="0" fontAlgn="base" hangingPunct="0">
              <a:spcBef>
                <a:spcPts val="0"/>
              </a:spcBef>
              <a:buClrTx/>
              <a:buFont typeface="Wingdings" panose="05000000000000000000" pitchFamily="2" charset="2"/>
              <a:buChar char="Ø"/>
            </a:pPr>
            <a:r>
              <a:rPr kumimoji="0" lang="en-US" altLang="en-US" b="0" i="0" u="none" strike="noStrike" cap="none" normalizeH="0" baseline="0" dirty="0">
                <a:ln>
                  <a:noFill/>
                </a:ln>
                <a:solidFill>
                  <a:srgbClr val="222222"/>
                </a:solidFill>
                <a:effectLst/>
                <a:latin typeface="Arial" panose="020B0604020202020204" pitchFamily="34" charset="0"/>
                <a:cs typeface="Arial" panose="020B0604020202020204" pitchFamily="34" charset="0"/>
              </a:rPr>
              <a:t>Necessary to get your class certificate</a:t>
            </a:r>
          </a:p>
          <a:p>
            <a:pPr defTabSz="685800" eaLnBrk="0" fontAlgn="base" hangingPunct="0">
              <a:spcBef>
                <a:spcPts val="0"/>
              </a:spcBef>
              <a:buClrTx/>
              <a:buFont typeface="Wingdings" panose="05000000000000000000" pitchFamily="2" charset="2"/>
              <a:buChar char="Ø"/>
            </a:pPr>
            <a:r>
              <a:rPr kumimoji="0" lang="en-US" altLang="en-US" b="0" i="0" u="none" strike="noStrike" cap="none" normalizeH="0" baseline="0" dirty="0">
                <a:ln>
                  <a:noFill/>
                </a:ln>
                <a:solidFill>
                  <a:srgbClr val="222222"/>
                </a:solidFill>
                <a:effectLst/>
                <a:latin typeface="Arial" panose="020B0604020202020204" pitchFamily="34" charset="0"/>
                <a:cs typeface="Arial" panose="020B0604020202020204" pitchFamily="34" charset="0"/>
              </a:rPr>
              <a:t>Go to: </a:t>
            </a:r>
            <a:br>
              <a:rPr kumimoji="0" lang="en-US" altLang="en-US" b="0" i="0" u="none" strike="noStrike" cap="none" normalizeH="0" baseline="0" dirty="0">
                <a:ln>
                  <a:noFill/>
                </a:ln>
                <a:solidFill>
                  <a:srgbClr val="222222"/>
                </a:solidFill>
                <a:effectLst/>
                <a:latin typeface="Arial" panose="020B0604020202020204" pitchFamily="34" charset="0"/>
                <a:cs typeface="Arial" panose="020B0604020202020204" pitchFamily="34" charset="0"/>
              </a:rPr>
            </a:br>
            <a:r>
              <a:rPr kumimoji="0" lang="en-US" altLang="en-US"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3"/>
              </a:rPr>
              <a:t>https://certstaffix.learnondemand.net</a:t>
            </a:r>
            <a:r>
              <a:rPr kumimoji="0" lang="en-US" altLang="en-US" b="0" i="0" u="none" strike="noStrike" cap="none" normalizeH="0" baseline="0" dirty="0">
                <a:ln>
                  <a:noFill/>
                </a:ln>
                <a:solidFill>
                  <a:schemeClr val="tx1"/>
                </a:solidFill>
                <a:effectLst/>
              </a:rPr>
              <a:t> </a:t>
            </a:r>
          </a:p>
          <a:p>
            <a:pPr eaLnBrk="0" fontAlgn="base" hangingPunct="0">
              <a:spcBef>
                <a:spcPts val="0"/>
              </a:spcBef>
              <a:buFont typeface="Wingdings" panose="05000000000000000000" pitchFamily="2" charset="2"/>
              <a:buChar char="Ø"/>
            </a:pPr>
            <a:r>
              <a:rPr lang="en-US" b="0" dirty="0">
                <a:solidFill>
                  <a:schemeClr val="bg1"/>
                </a:solidFill>
              </a:rPr>
              <a:t>Click Under </a:t>
            </a:r>
            <a:r>
              <a:rPr lang="en-US" dirty="0">
                <a:solidFill>
                  <a:schemeClr val="bg1"/>
                </a:solidFill>
              </a:rPr>
              <a:t>"Register with a Training Key</a:t>
            </a:r>
            <a:endParaRPr lang="en-US" b="0" dirty="0">
              <a:solidFill>
                <a:schemeClr val="bg1"/>
              </a:solidFill>
            </a:endParaRPr>
          </a:p>
          <a:p>
            <a:pPr eaLnBrk="0" fontAlgn="base" hangingPunct="0">
              <a:spcBef>
                <a:spcPts val="0"/>
              </a:spcBef>
              <a:buFont typeface="Wingdings" panose="05000000000000000000" pitchFamily="2" charset="2"/>
              <a:buChar char="Ø"/>
            </a:pPr>
            <a:r>
              <a:rPr lang="en-US" b="0" dirty="0">
                <a:solidFill>
                  <a:schemeClr val="bg1"/>
                </a:solidFill>
              </a:rPr>
              <a:t>For this training, the key is: </a:t>
            </a:r>
            <a:r>
              <a:rPr lang="en-US" dirty="0">
                <a:solidFill>
                  <a:schemeClr val="bg1"/>
                </a:solidFill>
              </a:rPr>
              <a:t>122F49B7</a:t>
            </a:r>
            <a:r>
              <a:rPr lang="en-US" b="0" dirty="0">
                <a:solidFill>
                  <a:schemeClr val="bg1"/>
                </a:solidFill>
              </a:rPr>
              <a:t> </a:t>
            </a:r>
          </a:p>
          <a:p>
            <a:pPr eaLnBrk="0" fontAlgn="base" hangingPunct="0">
              <a:spcBef>
                <a:spcPts val="0"/>
              </a:spcBef>
              <a:buFont typeface="Wingdings" panose="05000000000000000000" pitchFamily="2" charset="2"/>
              <a:buChar char="Ø"/>
            </a:pPr>
            <a:r>
              <a:rPr lang="en-US" b="0" dirty="0">
                <a:solidFill>
                  <a:schemeClr val="bg1"/>
                </a:solidFill>
              </a:rPr>
              <a:t>Click </a:t>
            </a:r>
            <a:r>
              <a:rPr lang="en-US" dirty="0">
                <a:solidFill>
                  <a:schemeClr val="bg1"/>
                </a:solidFill>
              </a:rPr>
              <a:t>Register</a:t>
            </a:r>
          </a:p>
          <a:p>
            <a:pPr>
              <a:spcBef>
                <a:spcPts val="0"/>
              </a:spcBef>
              <a:buFont typeface="Wingdings" panose="05000000000000000000" pitchFamily="2" charset="2"/>
              <a:buChar char="Ø"/>
            </a:pPr>
            <a:r>
              <a:rPr lang="en-US" b="0" dirty="0"/>
              <a:t>Complete all the fields</a:t>
            </a:r>
          </a:p>
          <a:p>
            <a:pPr>
              <a:spcBef>
                <a:spcPts val="0"/>
              </a:spcBef>
              <a:buFont typeface="Wingdings" panose="05000000000000000000" pitchFamily="2" charset="2"/>
              <a:buChar char="Ø"/>
            </a:pPr>
            <a:r>
              <a:rPr lang="en-US" b="0" dirty="0"/>
              <a:t>Click on </a:t>
            </a:r>
            <a:r>
              <a:rPr lang="en-US" dirty="0"/>
              <a:t>Save</a:t>
            </a:r>
          </a:p>
          <a:p>
            <a:pPr>
              <a:spcBef>
                <a:spcPts val="0"/>
              </a:spcBef>
              <a:buFont typeface="Wingdings" panose="05000000000000000000" pitchFamily="2" charset="2"/>
              <a:buChar char="Ø"/>
            </a:pPr>
            <a:r>
              <a:rPr lang="en-US" dirty="0"/>
              <a:t>End Of Class Survey </a:t>
            </a:r>
            <a:r>
              <a:rPr lang="en-US" b="0" dirty="0"/>
              <a:t>will be available for 30 days</a:t>
            </a:r>
          </a:p>
          <a:p>
            <a:pPr>
              <a:spcBef>
                <a:spcPts val="0"/>
              </a:spcBef>
              <a:buFont typeface="Wingdings" panose="05000000000000000000" pitchFamily="2" charset="2"/>
              <a:buChar char="Ø"/>
            </a:pPr>
            <a:r>
              <a:rPr lang="en-US" b="0" dirty="0"/>
              <a:t>Questions? </a:t>
            </a:r>
            <a:r>
              <a:rPr lang="en-US" b="0" dirty="0">
                <a:hlinkClick r:id="rId4"/>
              </a:rPr>
              <a:t>instructorops@certstaff.com</a:t>
            </a:r>
            <a:r>
              <a:rPr lang="en-US" b="0" dirty="0"/>
              <a:t> or </a:t>
            </a:r>
            <a:br>
              <a:rPr lang="en-US" b="0" dirty="0"/>
            </a:br>
            <a:r>
              <a:rPr lang="en-US" b="0" dirty="0"/>
              <a:t>(888) 330-6890.</a:t>
            </a:r>
          </a:p>
        </p:txBody>
      </p:sp>
      <p:sp>
        <p:nvSpPr>
          <p:cNvPr id="3" name="Date Placeholder 2">
            <a:extLst>
              <a:ext uri="{FF2B5EF4-FFF2-40B4-BE49-F238E27FC236}">
                <a16:creationId xmlns:a16="http://schemas.microsoft.com/office/drawing/2014/main" id="{F6EE777F-41D1-4246-8CDA-DB3D341A9FF9}"/>
              </a:ext>
            </a:extLst>
          </p:cNvPr>
          <p:cNvSpPr>
            <a:spLocks noGrp="1"/>
          </p:cNvSpPr>
          <p:nvPr>
            <p:ph type="dt" sz="half" idx="10"/>
          </p:nvPr>
        </p:nvSpPr>
        <p:spPr>
          <a:xfrm>
            <a:off x="10361612" y="6130437"/>
            <a:ext cx="1146283" cy="37039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914CBB-8989-4056-BF0B-920328650BA2}" type="datetime1">
              <a:rPr lang="en-US" smtClean="0"/>
              <a:t>3/11/2020</a:t>
            </a:fld>
            <a:endParaRPr lang="en-US"/>
          </a:p>
        </p:txBody>
      </p:sp>
      <p:sp>
        <p:nvSpPr>
          <p:cNvPr id="5" name="Footer Placeholder 4">
            <a:extLst>
              <a:ext uri="{FF2B5EF4-FFF2-40B4-BE49-F238E27FC236}">
                <a16:creationId xmlns:a16="http://schemas.microsoft.com/office/drawing/2014/main" id="{671A7954-9C72-435F-B075-E58EC0843561}"/>
              </a:ext>
            </a:extLst>
          </p:cNvPr>
          <p:cNvSpPr>
            <a:spLocks noGrp="1"/>
          </p:cNvSpPr>
          <p:nvPr>
            <p:ph type="ftr" sz="quarter" idx="11"/>
          </p:nvPr>
        </p:nvSpPr>
        <p:spPr>
          <a:xfrm>
            <a:off x="2589212" y="6135808"/>
            <a:ext cx="7619999"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HTML and CSS</a:t>
            </a:r>
          </a:p>
        </p:txBody>
      </p:sp>
    </p:spTree>
    <p:extLst>
      <p:ext uri="{BB962C8B-B14F-4D97-AF65-F5344CB8AC3E}">
        <p14:creationId xmlns:p14="http://schemas.microsoft.com/office/powerpoint/2010/main" val="412242750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C03E1-3112-4649-94D7-E7DCA1D502A2}"/>
              </a:ext>
            </a:extLst>
          </p:cNvPr>
          <p:cNvSpPr>
            <a:spLocks noGrp="1"/>
          </p:cNvSpPr>
          <p:nvPr>
            <p:ph type="title"/>
          </p:nvPr>
        </p:nvSpPr>
        <p:spPr>
          <a:xfrm>
            <a:off x="1752600" y="62031"/>
            <a:ext cx="6683765" cy="960668"/>
          </a:xfrm>
        </p:spPr>
        <p:txBody>
          <a:bodyPr/>
          <a:lstStyle/>
          <a:p>
            <a:r>
              <a:rPr lang="en-US" dirty="0"/>
              <a:t>End of Class Survey</a:t>
            </a:r>
          </a:p>
        </p:txBody>
      </p:sp>
      <p:sp>
        <p:nvSpPr>
          <p:cNvPr id="4" name="Date Placeholder 3">
            <a:extLst>
              <a:ext uri="{FF2B5EF4-FFF2-40B4-BE49-F238E27FC236}">
                <a16:creationId xmlns:a16="http://schemas.microsoft.com/office/drawing/2014/main" id="{D3A1AC80-22A0-4CD1-BDB0-BCD9A85A33D6}"/>
              </a:ext>
            </a:extLst>
          </p:cNvPr>
          <p:cNvSpPr>
            <a:spLocks noGrp="1"/>
          </p:cNvSpPr>
          <p:nvPr>
            <p:ph type="dt" sz="half" idx="10"/>
          </p:nvPr>
        </p:nvSpPr>
        <p:spPr>
          <a:xfrm>
            <a:off x="10361612" y="6130437"/>
            <a:ext cx="1146283" cy="37039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339BC7-4951-432E-913E-30906E712F45}" type="datetime1">
              <a:rPr lang="en-US" smtClean="0"/>
              <a:t>3/11/2020</a:t>
            </a:fld>
            <a:endParaRPr lang="en-US"/>
          </a:p>
        </p:txBody>
      </p:sp>
      <p:sp>
        <p:nvSpPr>
          <p:cNvPr id="5" name="Footer Placeholder 4">
            <a:extLst>
              <a:ext uri="{FF2B5EF4-FFF2-40B4-BE49-F238E27FC236}">
                <a16:creationId xmlns:a16="http://schemas.microsoft.com/office/drawing/2014/main" id="{C8DB1294-C0E3-4372-AF72-09AC37F01D92}"/>
              </a:ext>
            </a:extLst>
          </p:cNvPr>
          <p:cNvSpPr>
            <a:spLocks noGrp="1"/>
          </p:cNvSpPr>
          <p:nvPr>
            <p:ph type="ftr" sz="quarter" idx="11"/>
          </p:nvPr>
        </p:nvSpPr>
        <p:spPr>
          <a:xfrm>
            <a:off x="2589212" y="6135808"/>
            <a:ext cx="7619999"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HTML and CSS</a:t>
            </a:r>
          </a:p>
        </p:txBody>
      </p:sp>
      <p:pic>
        <p:nvPicPr>
          <p:cNvPr id="7" name="Picture 6">
            <a:extLst>
              <a:ext uri="{FF2B5EF4-FFF2-40B4-BE49-F238E27FC236}">
                <a16:creationId xmlns:a16="http://schemas.microsoft.com/office/drawing/2014/main" id="{BE2BF56A-5C92-4C44-98E8-32A5B8B3B2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0485" y="1788274"/>
            <a:ext cx="5379769" cy="4527361"/>
          </a:xfrm>
          <a:prstGeom prst="rect">
            <a:avLst/>
          </a:prstGeom>
        </p:spPr>
      </p:pic>
    </p:spTree>
    <p:extLst>
      <p:ext uri="{BB962C8B-B14F-4D97-AF65-F5344CB8AC3E}">
        <p14:creationId xmlns:p14="http://schemas.microsoft.com/office/powerpoint/2010/main" val="39625581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Oriel</Template>
  <TotalTime>24799</TotalTime>
  <Words>9452</Words>
  <Application>Microsoft Office PowerPoint</Application>
  <PresentationFormat>On-screen Show (4:3)</PresentationFormat>
  <Paragraphs>1499</Paragraphs>
  <Slides>166</Slides>
  <Notes>36</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166</vt:i4>
      </vt:variant>
    </vt:vector>
  </HeadingPairs>
  <TitlesOfParts>
    <vt:vector size="182" baseType="lpstr">
      <vt:lpstr>Arial</vt:lpstr>
      <vt:lpstr>Arial Black</vt:lpstr>
      <vt:lpstr>Calibri</vt:lpstr>
      <vt:lpstr>Cambria</vt:lpstr>
      <vt:lpstr>Century</vt:lpstr>
      <vt:lpstr>Century Schoolbook</vt:lpstr>
      <vt:lpstr>Consolas</vt:lpstr>
      <vt:lpstr>Courier New</vt:lpstr>
      <vt:lpstr>Hind Vadodara</vt:lpstr>
      <vt:lpstr>Lucida Grande</vt:lpstr>
      <vt:lpstr>RysLatinModernMono</vt:lpstr>
      <vt:lpstr>sfmono-regular</vt:lpstr>
      <vt:lpstr>Verdana</vt:lpstr>
      <vt:lpstr>Wingdings</vt:lpstr>
      <vt:lpstr>Wingdings 2</vt:lpstr>
      <vt:lpstr>Oriel</vt:lpstr>
      <vt:lpstr>HTML, CSS and Responsive Web Design</vt:lpstr>
      <vt:lpstr>Online Training, go to:</vt:lpstr>
      <vt:lpstr>Class Checklist</vt:lpstr>
      <vt:lpstr>Change Your Name in GoToMeeting</vt:lpstr>
      <vt:lpstr>Your Instructor</vt:lpstr>
      <vt:lpstr>Class Introductions</vt:lpstr>
      <vt:lpstr>Class Times</vt:lpstr>
      <vt:lpstr>Murach’s: HTML 5 and CSS3 Class Files</vt:lpstr>
      <vt:lpstr>Responsive Web Design Class Files:</vt:lpstr>
      <vt:lpstr>Browser Stats by Platform</vt:lpstr>
      <vt:lpstr>Browser Stats by Browser</vt:lpstr>
      <vt:lpstr>Google Analytics: for Your Website</vt:lpstr>
      <vt:lpstr>HTML History</vt:lpstr>
      <vt:lpstr>Why Learn HTML?</vt:lpstr>
      <vt:lpstr>Versions of HTML</vt:lpstr>
      <vt:lpstr>Differences Between HTML, CSS and Javascript</vt:lpstr>
      <vt:lpstr>Differences Between XHTML and HTML 5</vt:lpstr>
      <vt:lpstr>Document Type Declaration: XHTML and HTML 5</vt:lpstr>
      <vt:lpstr>Web Testing</vt:lpstr>
      <vt:lpstr>HTML:  Opening &amp; Closing Tags</vt:lpstr>
      <vt:lpstr>Basic HTML</vt:lpstr>
      <vt:lpstr>Saving a Webpage</vt:lpstr>
      <vt:lpstr>HTML Examples</vt:lpstr>
      <vt:lpstr>Nesting Code</vt:lpstr>
      <vt:lpstr>Inline Tags</vt:lpstr>
      <vt:lpstr>Empty Tags</vt:lpstr>
      <vt:lpstr>Empty Tags</vt:lpstr>
      <vt:lpstr>HTML Element Parts</vt:lpstr>
      <vt:lpstr>Keeping things from running together</vt:lpstr>
      <vt:lpstr>Character Entities</vt:lpstr>
      <vt:lpstr>Unordered Lists</vt:lpstr>
      <vt:lpstr>Ordered Lists</vt:lpstr>
      <vt:lpstr>Paragraphs Revised</vt:lpstr>
      <vt:lpstr>Block Level Elements</vt:lpstr>
      <vt:lpstr>New HTML 5 Elements with Older Browsers</vt:lpstr>
      <vt:lpstr>HTML Colors</vt:lpstr>
      <vt:lpstr>Validate HTML and CSS</vt:lpstr>
      <vt:lpstr>Links</vt:lpstr>
      <vt:lpstr>Internal/Relative Links</vt:lpstr>
      <vt:lpstr>E-Mail Links</vt:lpstr>
      <vt:lpstr>Link to a New Tab</vt:lpstr>
      <vt:lpstr>Links Within a Webpage</vt:lpstr>
      <vt:lpstr>Video Tags</vt:lpstr>
      <vt:lpstr>Video CSS</vt:lpstr>
      <vt:lpstr>iFrame Video</vt:lpstr>
      <vt:lpstr>Video Media Types</vt:lpstr>
      <vt:lpstr>Audio Tags</vt:lpstr>
      <vt:lpstr>Graphics on the Web</vt:lpstr>
      <vt:lpstr>Graphic Programs</vt:lpstr>
      <vt:lpstr>Download Website Graphics</vt:lpstr>
      <vt:lpstr>Image Tags</vt:lpstr>
      <vt:lpstr>Favicon</vt:lpstr>
      <vt:lpstr>Inserting SVG</vt:lpstr>
      <vt:lpstr>Inserting an SVG Inline</vt:lpstr>
      <vt:lpstr>SVG Re-Use &amp; Styles</vt:lpstr>
      <vt:lpstr>Animate SMIL SVG</vt:lpstr>
      <vt:lpstr>Responsive Images</vt:lpstr>
      <vt:lpstr>Image Setting Criteria</vt:lpstr>
      <vt:lpstr>Responsive SVG Images</vt:lpstr>
      <vt:lpstr>Swapping Out Images</vt:lpstr>
      <vt:lpstr>Swapping Images Part 2</vt:lpstr>
      <vt:lpstr>Resizing: Flexbox Images</vt:lpstr>
      <vt:lpstr>Full Screen Background Image</vt:lpstr>
      <vt:lpstr>Tables</vt:lpstr>
      <vt:lpstr>Formatting Tables</vt:lpstr>
      <vt:lpstr>Formatting Table Rows</vt:lpstr>
      <vt:lpstr>Commenting</vt:lpstr>
      <vt:lpstr>CSS Levels</vt:lpstr>
      <vt:lpstr>CSS Parts</vt:lpstr>
      <vt:lpstr>Basic CSS: Element Selectors</vt:lpstr>
      <vt:lpstr>Classes</vt:lpstr>
      <vt:lpstr>IDs</vt:lpstr>
      <vt:lpstr>Inline Styles</vt:lpstr>
      <vt:lpstr>Specificity</vt:lpstr>
      <vt:lpstr>CSS Units of Measurement</vt:lpstr>
      <vt:lpstr>How to Center</vt:lpstr>
      <vt:lpstr>Specificity</vt:lpstr>
      <vt:lpstr>Specificity Calculations</vt:lpstr>
      <vt:lpstr>Type of Stylesheets</vt:lpstr>
      <vt:lpstr>Important!</vt:lpstr>
      <vt:lpstr>Hiding Elements</vt:lpstr>
      <vt:lpstr>CSS Margins</vt:lpstr>
      <vt:lpstr>PowerPoint Presentation</vt:lpstr>
      <vt:lpstr>CSS: Text Shadow</vt:lpstr>
      <vt:lpstr>CSS: Box Shadow</vt:lpstr>
      <vt:lpstr>CSS Column Creation</vt:lpstr>
      <vt:lpstr>HSLA: An Alternative to Hex Colors</vt:lpstr>
      <vt:lpstr>CSS Transitions</vt:lpstr>
      <vt:lpstr>Gradients</vt:lpstr>
      <vt:lpstr>Using translate to Center Absolutely Positioned Elements (contd)</vt:lpstr>
      <vt:lpstr>Animating with CSS3</vt:lpstr>
      <vt:lpstr>CSS Animations</vt:lpstr>
      <vt:lpstr>Google Fonts</vt:lpstr>
      <vt:lpstr>Box Model</vt:lpstr>
      <vt:lpstr>Box model in 3-D</vt:lpstr>
      <vt:lpstr>CSS Box Size Calculation</vt:lpstr>
      <vt:lpstr>Fluid Layout Calculations</vt:lpstr>
      <vt:lpstr>Fluid Layout: Floats</vt:lpstr>
      <vt:lpstr>Border Box to the Rescue</vt:lpstr>
      <vt:lpstr>Normal Box and Border Box</vt:lpstr>
      <vt:lpstr>Regular Box Model vs.  New and Improved Box Model</vt:lpstr>
      <vt:lpstr>Old Box Model Positioning </vt:lpstr>
      <vt:lpstr>Box Model Positioning with Floats</vt:lpstr>
      <vt:lpstr>CSS Fundamentals Floats</vt:lpstr>
      <vt:lpstr>Flex Box History</vt:lpstr>
      <vt:lpstr>Starting with Flexbox</vt:lpstr>
      <vt:lpstr>Flexbox Alignment Properties</vt:lpstr>
      <vt:lpstr>Basic Markup</vt:lpstr>
      <vt:lpstr>FlexBox</vt:lpstr>
      <vt:lpstr>FlexItems</vt:lpstr>
      <vt:lpstr>Flexbox: Options</vt:lpstr>
      <vt:lpstr>Flexbox: Options</vt:lpstr>
      <vt:lpstr>FlexItems: Options</vt:lpstr>
      <vt:lpstr>Flexbox Container Style Options</vt:lpstr>
      <vt:lpstr>Flexbox Items</vt:lpstr>
      <vt:lpstr>Container:  Display Flex vs. Flex-Inline</vt:lpstr>
      <vt:lpstr>The flex property (contd)</vt:lpstr>
      <vt:lpstr>Flex Box: Align Items</vt:lpstr>
      <vt:lpstr>Flexbox Example</vt:lpstr>
      <vt:lpstr>Introduction to Grid Layout</vt:lpstr>
      <vt:lpstr>Columns</vt:lpstr>
      <vt:lpstr>Rows</vt:lpstr>
      <vt:lpstr>Gap</vt:lpstr>
      <vt:lpstr>Grid Lines</vt:lpstr>
      <vt:lpstr>Grid Placement</vt:lpstr>
      <vt:lpstr>CSS &amp; HTML: Grid Placement</vt:lpstr>
      <vt:lpstr>Twitter Bootstrap:  12 Column Grid</vt:lpstr>
      <vt:lpstr>Twitter Bootstrap Code</vt:lpstr>
      <vt:lpstr>Introduction to Responsive Web Design</vt:lpstr>
      <vt:lpstr>Responsive Web Design</vt:lpstr>
      <vt:lpstr>Responsive Web Design in a Nutshell</vt:lpstr>
      <vt:lpstr>Progressive Enhancement v/s Graceful Degradation</vt:lpstr>
      <vt:lpstr>How Does Responsive Web Design Work?</vt:lpstr>
      <vt:lpstr>Setting the Viewport</vt:lpstr>
      <vt:lpstr>Viewport</vt:lpstr>
      <vt:lpstr>Google Developer Tools</vt:lpstr>
      <vt:lpstr>PowerPoint Presentation</vt:lpstr>
      <vt:lpstr>PowerPoint Presentation</vt:lpstr>
      <vt:lpstr>PowerPoint Presentation</vt:lpstr>
      <vt:lpstr>PowerPoint Presentation</vt:lpstr>
      <vt:lpstr>PowerPoint Presentation</vt:lpstr>
      <vt:lpstr>Enter Media Queries </vt:lpstr>
      <vt:lpstr>Media Query Example</vt:lpstr>
      <vt:lpstr>Three Media Queries</vt:lpstr>
      <vt:lpstr>PowerPoint Presentation</vt:lpstr>
      <vt:lpstr>Parts of a Form</vt:lpstr>
      <vt:lpstr>Understanding the Component Parts of HTML5 Forms</vt:lpstr>
      <vt:lpstr>Placeholder</vt:lpstr>
      <vt:lpstr>Required</vt:lpstr>
      <vt:lpstr>List and Datalist</vt:lpstr>
      <vt:lpstr>Email</vt:lpstr>
      <vt:lpstr>Number</vt:lpstr>
      <vt:lpstr>Telephone</vt:lpstr>
      <vt:lpstr>Pattern</vt:lpstr>
      <vt:lpstr>Color</vt:lpstr>
      <vt:lpstr>Date</vt:lpstr>
      <vt:lpstr>Range</vt:lpstr>
      <vt:lpstr>Flexbox Form</vt:lpstr>
      <vt:lpstr>FlexBox Form CSS (Cont.)</vt:lpstr>
      <vt:lpstr>Form Action and Submit</vt:lpstr>
      <vt:lpstr>Shortcuts</vt:lpstr>
      <vt:lpstr>Uploading in Dreamweaver</vt:lpstr>
      <vt:lpstr>Software Links</vt:lpstr>
      <vt:lpstr>Links</vt:lpstr>
      <vt:lpstr>Class Evaluations</vt:lpstr>
      <vt:lpstr>End of Class Survey</vt:lpstr>
    </vt:vector>
  </TitlesOfParts>
  <Company>ISInc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HTML</dc:title>
  <dc:creator>ISInc</dc:creator>
  <cp:lastModifiedBy>Sherry OH</cp:lastModifiedBy>
  <cp:revision>476</cp:revision>
  <dcterms:created xsi:type="dcterms:W3CDTF">2013-01-28T16:55:23Z</dcterms:created>
  <dcterms:modified xsi:type="dcterms:W3CDTF">2020-03-11T20:33:49Z</dcterms:modified>
</cp:coreProperties>
</file>